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506" r:id="rId4"/>
    <p:sldMasterId id="2147493520" r:id="rId5"/>
    <p:sldMasterId id="2147493522" r:id="rId6"/>
    <p:sldMasterId id="2147493526" r:id="rId7"/>
  </p:sldMasterIdLst>
  <p:notesMasterIdLst>
    <p:notesMasterId r:id="rId25"/>
  </p:notesMasterIdLst>
  <p:handoutMasterIdLst>
    <p:handoutMasterId r:id="rId26"/>
  </p:handoutMasterIdLst>
  <p:sldIdLst>
    <p:sldId id="533" r:id="rId8"/>
    <p:sldId id="532" r:id="rId9"/>
    <p:sldId id="576" r:id="rId10"/>
    <p:sldId id="727" r:id="rId11"/>
    <p:sldId id="924" r:id="rId12"/>
    <p:sldId id="907" r:id="rId13"/>
    <p:sldId id="904" r:id="rId14"/>
    <p:sldId id="810" r:id="rId15"/>
    <p:sldId id="808" r:id="rId16"/>
    <p:sldId id="930" r:id="rId17"/>
    <p:sldId id="925" r:id="rId18"/>
    <p:sldId id="937" r:id="rId19"/>
    <p:sldId id="938" r:id="rId20"/>
    <p:sldId id="939" r:id="rId21"/>
    <p:sldId id="803" r:id="rId22"/>
    <p:sldId id="935" r:id="rId23"/>
    <p:sldId id="936" r:id="rId2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8A36"/>
    <a:srgbClr val="4F81BD"/>
    <a:srgbClr val="7C7C7C"/>
    <a:srgbClr val="E46C0A"/>
    <a:srgbClr val="FFFFFF"/>
    <a:srgbClr val="5B9BD5"/>
    <a:srgbClr val="F8F8F8"/>
    <a:srgbClr val="ED7D31"/>
    <a:srgbClr val="FAFAFA"/>
    <a:srgbClr val="00385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96187" autoAdjust="0"/>
  </p:normalViewPr>
  <p:slideViewPr>
    <p:cSldViewPr snapToGrid="0" snapToObjects="1">
      <p:cViewPr varScale="1">
        <p:scale>
          <a:sx n="91" d="100"/>
          <a:sy n="91" d="100"/>
        </p:scale>
        <p:origin x="954" y="96"/>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5490"/>
    </p:cViewPr>
  </p:sorterViewPr>
  <p:notesViewPr>
    <p:cSldViewPr snapToGrid="0" snapToObjects="1" showGuides="1">
      <p:cViewPr varScale="1">
        <p:scale>
          <a:sx n="62" d="100"/>
          <a:sy n="62" d="100"/>
        </p:scale>
        <p:origin x="2604" y="6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dirty="0">
                <a:latin typeface="+mj-lt"/>
              </a:rPr>
              <a:t>ERCOT</a:t>
            </a:r>
            <a:r>
              <a:rPr lang="en-US" b="1" baseline="0" dirty="0">
                <a:latin typeface="+mj-lt"/>
              </a:rPr>
              <a:t> Summer Coincident Peak</a:t>
            </a:r>
            <a:endParaRPr lang="en-US" b="1" dirty="0">
              <a:latin typeface="+mj-l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ERCOT_NET15_SUMMER_PEAK!$B$1</c:f>
              <c:strCache>
                <c:ptCount val="1"/>
                <c:pt idx="0">
                  <c:v>Base</c:v>
                </c:pt>
              </c:strCache>
            </c:strRef>
          </c:tx>
          <c:spPr>
            <a:solidFill>
              <a:schemeClr val="accent4">
                <a:lumMod val="25000"/>
                <a:lumOff val="75000"/>
              </a:schemeClr>
            </a:solidFill>
            <a:ln>
              <a:noFill/>
            </a:ln>
            <a:effectLst/>
          </c:spPr>
          <c:invertIfNegative val="0"/>
          <c:cat>
            <c:numRef>
              <c:f>ERCOT_NET15_SUMMER_PEAK!$A$2:$A$8</c:f>
              <c:numCache>
                <c:formatCode>General</c:formatCode>
                <c:ptCount val="7"/>
                <c:pt idx="0">
                  <c:v>2024</c:v>
                </c:pt>
                <c:pt idx="1">
                  <c:v>2025</c:v>
                </c:pt>
                <c:pt idx="2">
                  <c:v>2026</c:v>
                </c:pt>
                <c:pt idx="3">
                  <c:v>2027</c:v>
                </c:pt>
                <c:pt idx="4">
                  <c:v>2028</c:v>
                </c:pt>
                <c:pt idx="5">
                  <c:v>2029</c:v>
                </c:pt>
                <c:pt idx="6">
                  <c:v>2030</c:v>
                </c:pt>
              </c:numCache>
            </c:numRef>
          </c:cat>
          <c:val>
            <c:numRef>
              <c:f>ERCOT_NET15_SUMMER_PEAK!$B$2:$B$8</c:f>
              <c:numCache>
                <c:formatCode>General</c:formatCode>
                <c:ptCount val="7"/>
                <c:pt idx="0">
                  <c:v>82775.985847465694</c:v>
                </c:pt>
                <c:pt idx="1">
                  <c:v>84000.2149451757</c:v>
                </c:pt>
                <c:pt idx="2">
                  <c:v>85196.896910406402</c:v>
                </c:pt>
                <c:pt idx="3">
                  <c:v>86409.577404825599</c:v>
                </c:pt>
                <c:pt idx="4">
                  <c:v>79440.129586122697</c:v>
                </c:pt>
                <c:pt idx="5">
                  <c:v>80351.021846698801</c:v>
                </c:pt>
                <c:pt idx="6">
                  <c:v>81239.860284552298</c:v>
                </c:pt>
              </c:numCache>
            </c:numRef>
          </c:val>
          <c:extLst>
            <c:ext xmlns:c16="http://schemas.microsoft.com/office/drawing/2014/chart" uri="{C3380CC4-5D6E-409C-BE32-E72D297353CC}">
              <c16:uniqueId val="{00000000-BC81-407D-93FF-799869193125}"/>
            </c:ext>
          </c:extLst>
        </c:ser>
        <c:ser>
          <c:idx val="1"/>
          <c:order val="1"/>
          <c:tx>
            <c:strRef>
              <c:f>ERCOT_NET15_SUMMER_PEAK!$C$1</c:f>
              <c:strCache>
                <c:ptCount val="1"/>
                <c:pt idx="0">
                  <c:v>Base + EV</c:v>
                </c:pt>
              </c:strCache>
            </c:strRef>
          </c:tx>
          <c:spPr>
            <a:solidFill>
              <a:schemeClr val="accent1">
                <a:lumMod val="75000"/>
              </a:schemeClr>
            </a:solidFill>
            <a:ln>
              <a:noFill/>
            </a:ln>
            <a:effectLst/>
          </c:spPr>
          <c:invertIfNegative val="0"/>
          <c:cat>
            <c:numRef>
              <c:f>ERCOT_NET15_SUMMER_PEAK!$A$2:$A$8</c:f>
              <c:numCache>
                <c:formatCode>General</c:formatCode>
                <c:ptCount val="7"/>
                <c:pt idx="0">
                  <c:v>2024</c:v>
                </c:pt>
                <c:pt idx="1">
                  <c:v>2025</c:v>
                </c:pt>
                <c:pt idx="2">
                  <c:v>2026</c:v>
                </c:pt>
                <c:pt idx="3">
                  <c:v>2027</c:v>
                </c:pt>
                <c:pt idx="4">
                  <c:v>2028</c:v>
                </c:pt>
                <c:pt idx="5">
                  <c:v>2029</c:v>
                </c:pt>
                <c:pt idx="6">
                  <c:v>2030</c:v>
                </c:pt>
              </c:numCache>
            </c:numRef>
          </c:cat>
          <c:val>
            <c:numRef>
              <c:f>ERCOT_NET15_SUMMER_PEAK!$C$2:$C$8</c:f>
              <c:numCache>
                <c:formatCode>General</c:formatCode>
                <c:ptCount val="7"/>
                <c:pt idx="0">
                  <c:v>82866.674541394299</c:v>
                </c:pt>
                <c:pt idx="1">
                  <c:v>84195.367674134905</c:v>
                </c:pt>
                <c:pt idx="2">
                  <c:v>85474.778311648493</c:v>
                </c:pt>
                <c:pt idx="3">
                  <c:v>86802.672414828397</c:v>
                </c:pt>
                <c:pt idx="4">
                  <c:v>80410.799310213406</c:v>
                </c:pt>
                <c:pt idx="5">
                  <c:v>81097.879543867501</c:v>
                </c:pt>
                <c:pt idx="6">
                  <c:v>82433.687223977598</c:v>
                </c:pt>
              </c:numCache>
            </c:numRef>
          </c:val>
          <c:extLst>
            <c:ext xmlns:c16="http://schemas.microsoft.com/office/drawing/2014/chart" uri="{C3380CC4-5D6E-409C-BE32-E72D297353CC}">
              <c16:uniqueId val="{00000001-BC81-407D-93FF-799869193125}"/>
            </c:ext>
          </c:extLst>
        </c:ser>
        <c:ser>
          <c:idx val="2"/>
          <c:order val="2"/>
          <c:tx>
            <c:strRef>
              <c:f>ERCOT_NET15_SUMMER_PEAK!$D$1</c:f>
              <c:strCache>
                <c:ptCount val="1"/>
                <c:pt idx="0">
                  <c:v>Base + EV + LFL 15% </c:v>
                </c:pt>
              </c:strCache>
            </c:strRef>
          </c:tx>
          <c:spPr>
            <a:solidFill>
              <a:schemeClr val="bg1">
                <a:lumMod val="65000"/>
              </a:schemeClr>
            </a:solidFill>
            <a:ln>
              <a:noFill/>
            </a:ln>
            <a:effectLst/>
          </c:spPr>
          <c:invertIfNegative val="0"/>
          <c:cat>
            <c:numRef>
              <c:f>ERCOT_NET15_SUMMER_PEAK!$A$2:$A$8</c:f>
              <c:numCache>
                <c:formatCode>General</c:formatCode>
                <c:ptCount val="7"/>
                <c:pt idx="0">
                  <c:v>2024</c:v>
                </c:pt>
                <c:pt idx="1">
                  <c:v>2025</c:v>
                </c:pt>
                <c:pt idx="2">
                  <c:v>2026</c:v>
                </c:pt>
                <c:pt idx="3">
                  <c:v>2027</c:v>
                </c:pt>
                <c:pt idx="4">
                  <c:v>2028</c:v>
                </c:pt>
                <c:pt idx="5">
                  <c:v>2029</c:v>
                </c:pt>
                <c:pt idx="6">
                  <c:v>2030</c:v>
                </c:pt>
              </c:numCache>
            </c:numRef>
          </c:cat>
          <c:val>
            <c:numRef>
              <c:f>ERCOT_NET15_SUMMER_PEAK!$D$2:$D$8</c:f>
              <c:numCache>
                <c:formatCode>General</c:formatCode>
                <c:ptCount val="7"/>
                <c:pt idx="0">
                  <c:v>83300.355346336306</c:v>
                </c:pt>
                <c:pt idx="1">
                  <c:v>84753.745211178903</c:v>
                </c:pt>
                <c:pt idx="2">
                  <c:v>86157.8525808985</c:v>
                </c:pt>
                <c:pt idx="3">
                  <c:v>87610.443416088397</c:v>
                </c:pt>
                <c:pt idx="4">
                  <c:v>86623.410757413396</c:v>
                </c:pt>
                <c:pt idx="5">
                  <c:v>88141.406198567507</c:v>
                </c:pt>
                <c:pt idx="6">
                  <c:v>90308.129087277601</c:v>
                </c:pt>
              </c:numCache>
            </c:numRef>
          </c:val>
          <c:extLst>
            <c:ext xmlns:c16="http://schemas.microsoft.com/office/drawing/2014/chart" uri="{C3380CC4-5D6E-409C-BE32-E72D297353CC}">
              <c16:uniqueId val="{00000002-BC81-407D-93FF-799869193125}"/>
            </c:ext>
          </c:extLst>
        </c:ser>
        <c:ser>
          <c:idx val="3"/>
          <c:order val="3"/>
          <c:tx>
            <c:strRef>
              <c:f>ERCOT_NET15_SUMMER_PEAK!$E$1</c:f>
              <c:strCache>
                <c:ptCount val="1"/>
                <c:pt idx="0">
                  <c:v>Base + EV + LFL 15% - PV</c:v>
                </c:pt>
              </c:strCache>
            </c:strRef>
          </c:tx>
          <c:spPr>
            <a:solidFill>
              <a:schemeClr val="accent1"/>
            </a:solidFill>
            <a:ln>
              <a:noFill/>
            </a:ln>
            <a:effectLst/>
          </c:spPr>
          <c:invertIfNegative val="0"/>
          <c:cat>
            <c:numRef>
              <c:f>ERCOT_NET15_SUMMER_PEAK!$A$2:$A$8</c:f>
              <c:numCache>
                <c:formatCode>General</c:formatCode>
                <c:ptCount val="7"/>
                <c:pt idx="0">
                  <c:v>2024</c:v>
                </c:pt>
                <c:pt idx="1">
                  <c:v>2025</c:v>
                </c:pt>
                <c:pt idx="2">
                  <c:v>2026</c:v>
                </c:pt>
                <c:pt idx="3">
                  <c:v>2027</c:v>
                </c:pt>
                <c:pt idx="4">
                  <c:v>2028</c:v>
                </c:pt>
                <c:pt idx="5">
                  <c:v>2029</c:v>
                </c:pt>
                <c:pt idx="6">
                  <c:v>2030</c:v>
                </c:pt>
              </c:numCache>
            </c:numRef>
          </c:cat>
          <c:val>
            <c:numRef>
              <c:f>ERCOT_NET15_SUMMER_PEAK!$E$2:$E$8</c:f>
              <c:numCache>
                <c:formatCode>General</c:formatCode>
                <c:ptCount val="7"/>
                <c:pt idx="0">
                  <c:v>82239.007972056294</c:v>
                </c:pt>
                <c:pt idx="1">
                  <c:v>83290.512244950907</c:v>
                </c:pt>
                <c:pt idx="2">
                  <c:v>84171.734586055507</c:v>
                </c:pt>
                <c:pt idx="3">
                  <c:v>84961.884499067397</c:v>
                </c:pt>
                <c:pt idx="4">
                  <c:v>86623.410757413396</c:v>
                </c:pt>
                <c:pt idx="5">
                  <c:v>88141.406198567507</c:v>
                </c:pt>
                <c:pt idx="6">
                  <c:v>90308.129087277601</c:v>
                </c:pt>
              </c:numCache>
            </c:numRef>
          </c:val>
          <c:extLst>
            <c:ext xmlns:c16="http://schemas.microsoft.com/office/drawing/2014/chart" uri="{C3380CC4-5D6E-409C-BE32-E72D297353CC}">
              <c16:uniqueId val="{00000003-BC81-407D-93FF-799869193125}"/>
            </c:ext>
          </c:extLst>
        </c:ser>
        <c:ser>
          <c:idx val="4"/>
          <c:order val="4"/>
          <c:tx>
            <c:strRef>
              <c:f>ERCOT_NET15_SUMMER_PEAK!$F$1</c:f>
              <c:strCache>
                <c:ptCount val="1"/>
                <c:pt idx="0">
                  <c:v>Base + EV + LFL 15% - PV + Contracts</c:v>
                </c:pt>
              </c:strCache>
            </c:strRef>
          </c:tx>
          <c:spPr>
            <a:solidFill>
              <a:schemeClr val="accent2">
                <a:lumMod val="50000"/>
              </a:schemeClr>
            </a:solidFill>
            <a:ln>
              <a:noFill/>
            </a:ln>
            <a:effectLst/>
          </c:spPr>
          <c:invertIfNegative val="0"/>
          <c:cat>
            <c:numRef>
              <c:f>ERCOT_NET15_SUMMER_PEAK!$A$2:$A$8</c:f>
              <c:numCache>
                <c:formatCode>General</c:formatCode>
                <c:ptCount val="7"/>
                <c:pt idx="0">
                  <c:v>2024</c:v>
                </c:pt>
                <c:pt idx="1">
                  <c:v>2025</c:v>
                </c:pt>
                <c:pt idx="2">
                  <c:v>2026</c:v>
                </c:pt>
                <c:pt idx="3">
                  <c:v>2027</c:v>
                </c:pt>
                <c:pt idx="4">
                  <c:v>2028</c:v>
                </c:pt>
                <c:pt idx="5">
                  <c:v>2029</c:v>
                </c:pt>
                <c:pt idx="6">
                  <c:v>2030</c:v>
                </c:pt>
              </c:numCache>
            </c:numRef>
          </c:cat>
          <c:val>
            <c:numRef>
              <c:f>ERCOT_NET15_SUMMER_PEAK!$F$2:$F$8</c:f>
              <c:numCache>
                <c:formatCode>General</c:formatCode>
                <c:ptCount val="7"/>
                <c:pt idx="0">
                  <c:v>83462.807972056296</c:v>
                </c:pt>
                <c:pt idx="1">
                  <c:v>87307.512244950907</c:v>
                </c:pt>
                <c:pt idx="2">
                  <c:v>92277.409586055495</c:v>
                </c:pt>
                <c:pt idx="3">
                  <c:v>97862.551499067398</c:v>
                </c:pt>
                <c:pt idx="4">
                  <c:v>103156.243757413</c:v>
                </c:pt>
                <c:pt idx="5">
                  <c:v>105634.839198567</c:v>
                </c:pt>
                <c:pt idx="6">
                  <c:v>108263.662087277</c:v>
                </c:pt>
              </c:numCache>
            </c:numRef>
          </c:val>
          <c:extLst>
            <c:ext xmlns:c16="http://schemas.microsoft.com/office/drawing/2014/chart" uri="{C3380CC4-5D6E-409C-BE32-E72D297353CC}">
              <c16:uniqueId val="{00000004-BC81-407D-93FF-799869193125}"/>
            </c:ext>
          </c:extLst>
        </c:ser>
        <c:ser>
          <c:idx val="5"/>
          <c:order val="5"/>
          <c:tx>
            <c:strRef>
              <c:f>ERCOT_NET15_SUMMER_PEAK!$G$1</c:f>
              <c:strCache>
                <c:ptCount val="1"/>
                <c:pt idx="0">
                  <c:v>Base + EV + LFL 15% - PV + Contracts + Contracted LFL</c:v>
                </c:pt>
              </c:strCache>
            </c:strRef>
          </c:tx>
          <c:spPr>
            <a:solidFill>
              <a:schemeClr val="accent1">
                <a:lumMod val="20000"/>
                <a:lumOff val="80000"/>
              </a:schemeClr>
            </a:solidFill>
            <a:ln>
              <a:noFill/>
            </a:ln>
            <a:effectLst/>
          </c:spPr>
          <c:invertIfNegative val="0"/>
          <c:cat>
            <c:numRef>
              <c:f>ERCOT_NET15_SUMMER_PEAK!$A$2:$A$8</c:f>
              <c:numCache>
                <c:formatCode>General</c:formatCode>
                <c:ptCount val="7"/>
                <c:pt idx="0">
                  <c:v>2024</c:v>
                </c:pt>
                <c:pt idx="1">
                  <c:v>2025</c:v>
                </c:pt>
                <c:pt idx="2">
                  <c:v>2026</c:v>
                </c:pt>
                <c:pt idx="3">
                  <c:v>2027</c:v>
                </c:pt>
                <c:pt idx="4">
                  <c:v>2028</c:v>
                </c:pt>
                <c:pt idx="5">
                  <c:v>2029</c:v>
                </c:pt>
                <c:pt idx="6">
                  <c:v>2030</c:v>
                </c:pt>
              </c:numCache>
            </c:numRef>
          </c:cat>
          <c:val>
            <c:numRef>
              <c:f>ERCOT_NET15_SUMMER_PEAK!$G$2:$G$8</c:f>
              <c:numCache>
                <c:formatCode>General</c:formatCode>
                <c:ptCount val="7"/>
                <c:pt idx="0">
                  <c:v>84827.807972056296</c:v>
                </c:pt>
                <c:pt idx="1">
                  <c:v>88872.512244950907</c:v>
                </c:pt>
                <c:pt idx="2">
                  <c:v>95720.409586055495</c:v>
                </c:pt>
                <c:pt idx="3">
                  <c:v>101405.55149906701</c:v>
                </c:pt>
                <c:pt idx="4">
                  <c:v>106699.243757413</c:v>
                </c:pt>
                <c:pt idx="5">
                  <c:v>109177.839198567</c:v>
                </c:pt>
                <c:pt idx="6">
                  <c:v>111806.662087277</c:v>
                </c:pt>
              </c:numCache>
            </c:numRef>
          </c:val>
          <c:extLst>
            <c:ext xmlns:c16="http://schemas.microsoft.com/office/drawing/2014/chart" uri="{C3380CC4-5D6E-409C-BE32-E72D297353CC}">
              <c16:uniqueId val="{00000005-BC81-407D-93FF-799869193125}"/>
            </c:ext>
          </c:extLst>
        </c:ser>
        <c:ser>
          <c:idx val="6"/>
          <c:order val="6"/>
          <c:tx>
            <c:strRef>
              <c:f>ERCOT_NET15_SUMMER_PEAK!$H$1</c:f>
              <c:strCache>
                <c:ptCount val="1"/>
                <c:pt idx="0">
                  <c:v>Base + EV + LFL 15% - PV + Contracts + Contracted LFL + Executive Letters</c:v>
                </c:pt>
              </c:strCache>
            </c:strRef>
          </c:tx>
          <c:spPr>
            <a:solidFill>
              <a:schemeClr val="accent4">
                <a:lumMod val="75000"/>
                <a:lumOff val="25000"/>
              </a:schemeClr>
            </a:solidFill>
            <a:ln>
              <a:noFill/>
            </a:ln>
            <a:effectLst/>
          </c:spPr>
          <c:invertIfNegative val="0"/>
          <c:cat>
            <c:numRef>
              <c:f>ERCOT_NET15_SUMMER_PEAK!$A$2:$A$8</c:f>
              <c:numCache>
                <c:formatCode>General</c:formatCode>
                <c:ptCount val="7"/>
                <c:pt idx="0">
                  <c:v>2024</c:v>
                </c:pt>
                <c:pt idx="1">
                  <c:v>2025</c:v>
                </c:pt>
                <c:pt idx="2">
                  <c:v>2026</c:v>
                </c:pt>
                <c:pt idx="3">
                  <c:v>2027</c:v>
                </c:pt>
                <c:pt idx="4">
                  <c:v>2028</c:v>
                </c:pt>
                <c:pt idx="5">
                  <c:v>2029</c:v>
                </c:pt>
                <c:pt idx="6">
                  <c:v>2030</c:v>
                </c:pt>
              </c:numCache>
            </c:numRef>
          </c:cat>
          <c:val>
            <c:numRef>
              <c:f>ERCOT_NET15_SUMMER_PEAK!$H$2:$H$8</c:f>
              <c:numCache>
                <c:formatCode>General</c:formatCode>
                <c:ptCount val="7"/>
                <c:pt idx="0">
                  <c:v>85317.307972056296</c:v>
                </c:pt>
                <c:pt idx="1">
                  <c:v>89772.012244950907</c:v>
                </c:pt>
                <c:pt idx="2">
                  <c:v>104070.065586055</c:v>
                </c:pt>
                <c:pt idx="3">
                  <c:v>118805.327499067</c:v>
                </c:pt>
                <c:pt idx="4">
                  <c:v>134983.72375741301</c:v>
                </c:pt>
                <c:pt idx="5">
                  <c:v>138537.31919856701</c:v>
                </c:pt>
                <c:pt idx="6">
                  <c:v>145641.84208727701</c:v>
                </c:pt>
              </c:numCache>
            </c:numRef>
          </c:val>
          <c:extLst>
            <c:ext xmlns:c16="http://schemas.microsoft.com/office/drawing/2014/chart" uri="{C3380CC4-5D6E-409C-BE32-E72D297353CC}">
              <c16:uniqueId val="{00000006-BC81-407D-93FF-799869193125}"/>
            </c:ext>
          </c:extLst>
        </c:ser>
        <c:ser>
          <c:idx val="7"/>
          <c:order val="7"/>
          <c:tx>
            <c:strRef>
              <c:f>ERCOT_NET15_SUMMER_PEAK!$I$1</c:f>
              <c:strCache>
                <c:ptCount val="1"/>
                <c:pt idx="0">
                  <c:v>Base + EV + LFL 15% - PV + Contracts + Contracted LFL + Executive Letters + Executive Letters LFL</c:v>
                </c:pt>
              </c:strCache>
            </c:strRef>
          </c:tx>
          <c:spPr>
            <a:solidFill>
              <a:schemeClr val="accent3">
                <a:lumMod val="75000"/>
              </a:schemeClr>
            </a:solidFill>
            <a:ln>
              <a:noFill/>
            </a:ln>
            <a:effectLst/>
          </c:spPr>
          <c:invertIfNegative val="0"/>
          <c:dLbls>
            <c:dLbl>
              <c:idx val="6"/>
              <c:layout>
                <c:manualLayout>
                  <c:x val="-1.6629930828058657E-2"/>
                  <c:y val="-5.7327722554656652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337-4939-8A90-100795B48204}"/>
                </c:ext>
              </c:extLst>
            </c:dLbl>
            <c:numFmt formatCode="#,##0" sourceLinked="0"/>
            <c:spPr>
              <a:solidFill>
                <a:srgbClr val="FFFFFF"/>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ERCOT_NET15_SUMMER_PEAK!$A$2:$A$8</c:f>
              <c:numCache>
                <c:formatCode>General</c:formatCode>
                <c:ptCount val="7"/>
                <c:pt idx="0">
                  <c:v>2024</c:v>
                </c:pt>
                <c:pt idx="1">
                  <c:v>2025</c:v>
                </c:pt>
                <c:pt idx="2">
                  <c:v>2026</c:v>
                </c:pt>
                <c:pt idx="3">
                  <c:v>2027</c:v>
                </c:pt>
                <c:pt idx="4">
                  <c:v>2028</c:v>
                </c:pt>
                <c:pt idx="5">
                  <c:v>2029</c:v>
                </c:pt>
                <c:pt idx="6">
                  <c:v>2030</c:v>
                </c:pt>
              </c:numCache>
            </c:numRef>
          </c:cat>
          <c:val>
            <c:numRef>
              <c:f>ERCOT_NET15_SUMMER_PEAK!$I$2:$I$8</c:f>
              <c:numCache>
                <c:formatCode>General</c:formatCode>
                <c:ptCount val="7"/>
                <c:pt idx="0">
                  <c:v>86017.307972056296</c:v>
                </c:pt>
                <c:pt idx="1">
                  <c:v>90472.012244950907</c:v>
                </c:pt>
                <c:pt idx="2">
                  <c:v>106405.065586055</c:v>
                </c:pt>
                <c:pt idx="3">
                  <c:v>121140.327499067</c:v>
                </c:pt>
                <c:pt idx="4">
                  <c:v>137318.72375741301</c:v>
                </c:pt>
                <c:pt idx="5">
                  <c:v>140872.31919856701</c:v>
                </c:pt>
                <c:pt idx="6">
                  <c:v>147976.84208727701</c:v>
                </c:pt>
              </c:numCache>
            </c:numRef>
          </c:val>
          <c:extLst>
            <c:ext xmlns:c16="http://schemas.microsoft.com/office/drawing/2014/chart" uri="{C3380CC4-5D6E-409C-BE32-E72D297353CC}">
              <c16:uniqueId val="{00000007-BC81-407D-93FF-799869193125}"/>
            </c:ext>
          </c:extLst>
        </c:ser>
        <c:dLbls>
          <c:showLegendKey val="0"/>
          <c:showVal val="0"/>
          <c:showCatName val="0"/>
          <c:showSerName val="0"/>
          <c:showPercent val="0"/>
          <c:showBubbleSize val="0"/>
        </c:dLbls>
        <c:gapWidth val="219"/>
        <c:overlap val="-27"/>
        <c:axId val="1401173695"/>
        <c:axId val="1394262687"/>
      </c:barChart>
      <c:catAx>
        <c:axId val="14011736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394262687"/>
        <c:crosses val="autoZero"/>
        <c:auto val="1"/>
        <c:lblAlgn val="ctr"/>
        <c:lblOffset val="100"/>
        <c:noMultiLvlLbl val="0"/>
      </c:catAx>
      <c:valAx>
        <c:axId val="1394262687"/>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401173695"/>
        <c:crosses val="autoZero"/>
        <c:crossBetween val="between"/>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j-lt"/>
                <a:ea typeface="+mn-ea"/>
                <a:cs typeface="+mn-cs"/>
              </a:defRPr>
            </a:pPr>
            <a:r>
              <a:rPr lang="en-US" b="1">
                <a:latin typeface="+mj-lt"/>
              </a:rPr>
              <a:t>ERCOT</a:t>
            </a:r>
            <a:r>
              <a:rPr lang="en-US" b="1" baseline="0">
                <a:latin typeface="+mj-lt"/>
              </a:rPr>
              <a:t> Winter Coincident Peak</a:t>
            </a:r>
            <a:endParaRPr lang="en-US" b="1">
              <a:latin typeface="+mj-lt"/>
            </a:endParaRP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j-lt"/>
              <a:ea typeface="+mn-ea"/>
              <a:cs typeface="+mn-cs"/>
            </a:defRPr>
          </a:pPr>
          <a:endParaRPr lang="en-US"/>
        </a:p>
      </c:txPr>
    </c:title>
    <c:autoTitleDeleted val="0"/>
    <c:plotArea>
      <c:layout/>
      <c:barChart>
        <c:barDir val="col"/>
        <c:grouping val="clustered"/>
        <c:varyColors val="0"/>
        <c:ser>
          <c:idx val="0"/>
          <c:order val="0"/>
          <c:tx>
            <c:strRef>
              <c:f>ERCOT_NET15_WINTER_PEAK!$D$1</c:f>
              <c:strCache>
                <c:ptCount val="1"/>
                <c:pt idx="0">
                  <c:v>Base</c:v>
                </c:pt>
              </c:strCache>
            </c:strRef>
          </c:tx>
          <c:spPr>
            <a:solidFill>
              <a:schemeClr val="accent4">
                <a:lumMod val="25000"/>
                <a:lumOff val="75000"/>
              </a:schemeClr>
            </a:solidFill>
            <a:ln>
              <a:noFill/>
            </a:ln>
            <a:effectLst/>
          </c:spPr>
          <c:invertIfNegative val="0"/>
          <c:cat>
            <c:strRef>
              <c:f>ERCOT_NET15_WINTER_PEAK!$C$2:$C$7</c:f>
              <c:strCache>
                <c:ptCount val="6"/>
                <c:pt idx="0">
                  <c:v>2024-2025</c:v>
                </c:pt>
                <c:pt idx="1">
                  <c:v>2025-2026</c:v>
                </c:pt>
                <c:pt idx="2">
                  <c:v>2026-2027</c:v>
                </c:pt>
                <c:pt idx="3">
                  <c:v>2027-2028</c:v>
                </c:pt>
                <c:pt idx="4">
                  <c:v>2028-2029</c:v>
                </c:pt>
                <c:pt idx="5">
                  <c:v>2029-2030</c:v>
                </c:pt>
              </c:strCache>
            </c:strRef>
          </c:cat>
          <c:val>
            <c:numRef>
              <c:f>ERCOT_NET15_WINTER_PEAK!$D$2:$D$7</c:f>
              <c:numCache>
                <c:formatCode>General</c:formatCode>
                <c:ptCount val="6"/>
                <c:pt idx="0">
                  <c:v>68263.872964738403</c:v>
                </c:pt>
                <c:pt idx="1">
                  <c:v>69523.344554101204</c:v>
                </c:pt>
                <c:pt idx="2">
                  <c:v>70733.204397681897</c:v>
                </c:pt>
                <c:pt idx="3">
                  <c:v>71773.880879351796</c:v>
                </c:pt>
                <c:pt idx="4">
                  <c:v>72669.934301436806</c:v>
                </c:pt>
                <c:pt idx="5">
                  <c:v>73567.252893408993</c:v>
                </c:pt>
              </c:numCache>
            </c:numRef>
          </c:val>
          <c:extLst>
            <c:ext xmlns:c16="http://schemas.microsoft.com/office/drawing/2014/chart" uri="{C3380CC4-5D6E-409C-BE32-E72D297353CC}">
              <c16:uniqueId val="{00000000-DBDC-43E6-9308-6E4746F4F1BB}"/>
            </c:ext>
          </c:extLst>
        </c:ser>
        <c:ser>
          <c:idx val="1"/>
          <c:order val="1"/>
          <c:tx>
            <c:strRef>
              <c:f>ERCOT_NET15_WINTER_PEAK!$E$1</c:f>
              <c:strCache>
                <c:ptCount val="1"/>
                <c:pt idx="0">
                  <c:v>Base + EV</c:v>
                </c:pt>
              </c:strCache>
            </c:strRef>
          </c:tx>
          <c:spPr>
            <a:solidFill>
              <a:schemeClr val="accent1">
                <a:lumMod val="75000"/>
              </a:schemeClr>
            </a:solidFill>
            <a:ln>
              <a:noFill/>
            </a:ln>
            <a:effectLst/>
          </c:spPr>
          <c:invertIfNegative val="0"/>
          <c:cat>
            <c:strRef>
              <c:f>ERCOT_NET15_WINTER_PEAK!$C$2:$C$7</c:f>
              <c:strCache>
                <c:ptCount val="6"/>
                <c:pt idx="0">
                  <c:v>2024-2025</c:v>
                </c:pt>
                <c:pt idx="1">
                  <c:v>2025-2026</c:v>
                </c:pt>
                <c:pt idx="2">
                  <c:v>2026-2027</c:v>
                </c:pt>
                <c:pt idx="3">
                  <c:v>2027-2028</c:v>
                </c:pt>
                <c:pt idx="4">
                  <c:v>2028-2029</c:v>
                </c:pt>
                <c:pt idx="5">
                  <c:v>2029-2030</c:v>
                </c:pt>
              </c:strCache>
            </c:strRef>
          </c:cat>
          <c:val>
            <c:numRef>
              <c:f>ERCOT_NET15_WINTER_PEAK!$E$2:$E$7</c:f>
              <c:numCache>
                <c:formatCode>General</c:formatCode>
                <c:ptCount val="6"/>
                <c:pt idx="0">
                  <c:v>68293.130607090206</c:v>
                </c:pt>
                <c:pt idx="1">
                  <c:v>69565.013355458694</c:v>
                </c:pt>
                <c:pt idx="2">
                  <c:v>70892.913006055605</c:v>
                </c:pt>
                <c:pt idx="3">
                  <c:v>71993.869831166798</c:v>
                </c:pt>
                <c:pt idx="4">
                  <c:v>72969.429268366395</c:v>
                </c:pt>
                <c:pt idx="5">
                  <c:v>73920.647989210906</c:v>
                </c:pt>
              </c:numCache>
            </c:numRef>
          </c:val>
          <c:extLst>
            <c:ext xmlns:c16="http://schemas.microsoft.com/office/drawing/2014/chart" uri="{C3380CC4-5D6E-409C-BE32-E72D297353CC}">
              <c16:uniqueId val="{00000001-DBDC-43E6-9308-6E4746F4F1BB}"/>
            </c:ext>
          </c:extLst>
        </c:ser>
        <c:ser>
          <c:idx val="2"/>
          <c:order val="2"/>
          <c:tx>
            <c:strRef>
              <c:f>ERCOT_NET15_WINTER_PEAK!$F$1</c:f>
              <c:strCache>
                <c:ptCount val="1"/>
                <c:pt idx="0">
                  <c:v>Base + EV + LFL 15% </c:v>
                </c:pt>
              </c:strCache>
            </c:strRef>
          </c:tx>
          <c:spPr>
            <a:solidFill>
              <a:schemeClr val="bg1">
                <a:lumMod val="65000"/>
              </a:schemeClr>
            </a:solidFill>
            <a:ln>
              <a:noFill/>
            </a:ln>
            <a:effectLst/>
          </c:spPr>
          <c:invertIfNegative val="0"/>
          <c:cat>
            <c:strRef>
              <c:f>ERCOT_NET15_WINTER_PEAK!$C$2:$C$7</c:f>
              <c:strCache>
                <c:ptCount val="6"/>
                <c:pt idx="0">
                  <c:v>2024-2025</c:v>
                </c:pt>
                <c:pt idx="1">
                  <c:v>2025-2026</c:v>
                </c:pt>
                <c:pt idx="2">
                  <c:v>2026-2027</c:v>
                </c:pt>
                <c:pt idx="3">
                  <c:v>2027-2028</c:v>
                </c:pt>
                <c:pt idx="4">
                  <c:v>2028-2029</c:v>
                </c:pt>
                <c:pt idx="5">
                  <c:v>2029-2030</c:v>
                </c:pt>
              </c:strCache>
            </c:strRef>
          </c:cat>
          <c:val>
            <c:numRef>
              <c:f>ERCOT_NET15_WINTER_PEAK!$F$2:$F$7</c:f>
              <c:numCache>
                <c:formatCode>General</c:formatCode>
                <c:ptCount val="6"/>
                <c:pt idx="0">
                  <c:v>71607.830849430204</c:v>
                </c:pt>
                <c:pt idx="1">
                  <c:v>73709.996753388696</c:v>
                </c:pt>
                <c:pt idx="2">
                  <c:v>75868.179560565593</c:v>
                </c:pt>
                <c:pt idx="3">
                  <c:v>77799.419541656796</c:v>
                </c:pt>
                <c:pt idx="4">
                  <c:v>79605.262134866396</c:v>
                </c:pt>
                <c:pt idx="5">
                  <c:v>81386.764011710897</c:v>
                </c:pt>
              </c:numCache>
            </c:numRef>
          </c:val>
          <c:extLst>
            <c:ext xmlns:c16="http://schemas.microsoft.com/office/drawing/2014/chart" uri="{C3380CC4-5D6E-409C-BE32-E72D297353CC}">
              <c16:uniqueId val="{00000002-DBDC-43E6-9308-6E4746F4F1BB}"/>
            </c:ext>
          </c:extLst>
        </c:ser>
        <c:ser>
          <c:idx val="3"/>
          <c:order val="3"/>
          <c:tx>
            <c:strRef>
              <c:f>ERCOT_NET15_WINTER_PEAK!$G$1</c:f>
              <c:strCache>
                <c:ptCount val="1"/>
                <c:pt idx="0">
                  <c:v>Base + EV + LFL 15% - PV</c:v>
                </c:pt>
              </c:strCache>
            </c:strRef>
          </c:tx>
          <c:spPr>
            <a:solidFill>
              <a:schemeClr val="accent1"/>
            </a:solidFill>
            <a:ln>
              <a:noFill/>
            </a:ln>
            <a:effectLst/>
          </c:spPr>
          <c:invertIfNegative val="0"/>
          <c:cat>
            <c:strRef>
              <c:f>ERCOT_NET15_WINTER_PEAK!$C$2:$C$7</c:f>
              <c:strCache>
                <c:ptCount val="6"/>
                <c:pt idx="0">
                  <c:v>2024-2025</c:v>
                </c:pt>
                <c:pt idx="1">
                  <c:v>2025-2026</c:v>
                </c:pt>
                <c:pt idx="2">
                  <c:v>2026-2027</c:v>
                </c:pt>
                <c:pt idx="3">
                  <c:v>2027-2028</c:v>
                </c:pt>
                <c:pt idx="4">
                  <c:v>2028-2029</c:v>
                </c:pt>
                <c:pt idx="5">
                  <c:v>2029-2030</c:v>
                </c:pt>
              </c:strCache>
            </c:strRef>
          </c:cat>
          <c:val>
            <c:numRef>
              <c:f>ERCOT_NET15_WINTER_PEAK!$G$2:$G$7</c:f>
              <c:numCache>
                <c:formatCode>General</c:formatCode>
                <c:ptCount val="6"/>
                <c:pt idx="0">
                  <c:v>71573.593070434596</c:v>
                </c:pt>
                <c:pt idx="1">
                  <c:v>73663.071582210803</c:v>
                </c:pt>
                <c:pt idx="2">
                  <c:v>75805.0213148451</c:v>
                </c:pt>
                <c:pt idx="3">
                  <c:v>77716.051034196396</c:v>
                </c:pt>
                <c:pt idx="4">
                  <c:v>79497.364613163998</c:v>
                </c:pt>
                <c:pt idx="5">
                  <c:v>81250.139854754496</c:v>
                </c:pt>
              </c:numCache>
            </c:numRef>
          </c:val>
          <c:extLst>
            <c:ext xmlns:c16="http://schemas.microsoft.com/office/drawing/2014/chart" uri="{C3380CC4-5D6E-409C-BE32-E72D297353CC}">
              <c16:uniqueId val="{00000003-DBDC-43E6-9308-6E4746F4F1BB}"/>
            </c:ext>
          </c:extLst>
        </c:ser>
        <c:ser>
          <c:idx val="4"/>
          <c:order val="4"/>
          <c:tx>
            <c:strRef>
              <c:f>ERCOT_NET15_WINTER_PEAK!$H$1</c:f>
              <c:strCache>
                <c:ptCount val="1"/>
                <c:pt idx="0">
                  <c:v>Base + EV + LFL 15% - PV + Contracts</c:v>
                </c:pt>
              </c:strCache>
            </c:strRef>
          </c:tx>
          <c:spPr>
            <a:solidFill>
              <a:schemeClr val="accent2">
                <a:lumMod val="50000"/>
              </a:schemeClr>
            </a:solidFill>
            <a:ln>
              <a:noFill/>
            </a:ln>
            <a:effectLst/>
          </c:spPr>
          <c:invertIfNegative val="0"/>
          <c:cat>
            <c:strRef>
              <c:f>ERCOT_NET15_WINTER_PEAK!$C$2:$C$7</c:f>
              <c:strCache>
                <c:ptCount val="6"/>
                <c:pt idx="0">
                  <c:v>2024-2025</c:v>
                </c:pt>
                <c:pt idx="1">
                  <c:v>2025-2026</c:v>
                </c:pt>
                <c:pt idx="2">
                  <c:v>2026-2027</c:v>
                </c:pt>
                <c:pt idx="3">
                  <c:v>2027-2028</c:v>
                </c:pt>
                <c:pt idx="4">
                  <c:v>2028-2029</c:v>
                </c:pt>
                <c:pt idx="5">
                  <c:v>2029-2030</c:v>
                </c:pt>
              </c:strCache>
            </c:strRef>
          </c:cat>
          <c:val>
            <c:numRef>
              <c:f>ERCOT_NET15_WINTER_PEAK!$H$2:$H$7</c:f>
              <c:numCache>
                <c:formatCode>General</c:formatCode>
                <c:ptCount val="6"/>
                <c:pt idx="0">
                  <c:v>74041.593070434596</c:v>
                </c:pt>
                <c:pt idx="1">
                  <c:v>77751.971582210797</c:v>
                </c:pt>
                <c:pt idx="2">
                  <c:v>83910.696314845103</c:v>
                </c:pt>
                <c:pt idx="3">
                  <c:v>90616.718034196398</c:v>
                </c:pt>
                <c:pt idx="4">
                  <c:v>96040.197613163997</c:v>
                </c:pt>
                <c:pt idx="5">
                  <c:v>99188.0728547545</c:v>
                </c:pt>
              </c:numCache>
            </c:numRef>
          </c:val>
          <c:extLst>
            <c:ext xmlns:c16="http://schemas.microsoft.com/office/drawing/2014/chart" uri="{C3380CC4-5D6E-409C-BE32-E72D297353CC}">
              <c16:uniqueId val="{00000004-DBDC-43E6-9308-6E4746F4F1BB}"/>
            </c:ext>
          </c:extLst>
        </c:ser>
        <c:ser>
          <c:idx val="5"/>
          <c:order val="5"/>
          <c:tx>
            <c:strRef>
              <c:f>ERCOT_NET15_WINTER_PEAK!$I$1</c:f>
              <c:strCache>
                <c:ptCount val="1"/>
                <c:pt idx="0">
                  <c:v>Base + EV + LFL 15% - PV + Contracts + Contracted LFL</c:v>
                </c:pt>
              </c:strCache>
            </c:strRef>
          </c:tx>
          <c:spPr>
            <a:solidFill>
              <a:schemeClr val="accent1">
                <a:lumMod val="20000"/>
                <a:lumOff val="80000"/>
              </a:schemeClr>
            </a:solidFill>
            <a:ln>
              <a:noFill/>
            </a:ln>
            <a:effectLst/>
          </c:spPr>
          <c:invertIfNegative val="0"/>
          <c:cat>
            <c:strRef>
              <c:f>ERCOT_NET15_WINTER_PEAK!$C$2:$C$7</c:f>
              <c:strCache>
                <c:ptCount val="6"/>
                <c:pt idx="0">
                  <c:v>2024-2025</c:v>
                </c:pt>
                <c:pt idx="1">
                  <c:v>2025-2026</c:v>
                </c:pt>
                <c:pt idx="2">
                  <c:v>2026-2027</c:v>
                </c:pt>
                <c:pt idx="3">
                  <c:v>2027-2028</c:v>
                </c:pt>
                <c:pt idx="4">
                  <c:v>2028-2029</c:v>
                </c:pt>
                <c:pt idx="5">
                  <c:v>2029-2030</c:v>
                </c:pt>
              </c:strCache>
            </c:strRef>
          </c:cat>
          <c:val>
            <c:numRef>
              <c:f>ERCOT_NET15_WINTER_PEAK!$I$2:$I$7</c:f>
              <c:numCache>
                <c:formatCode>General</c:formatCode>
                <c:ptCount val="6"/>
                <c:pt idx="0">
                  <c:v>75606.593070434596</c:v>
                </c:pt>
                <c:pt idx="1">
                  <c:v>79316.971582210797</c:v>
                </c:pt>
                <c:pt idx="2">
                  <c:v>87353.696314845103</c:v>
                </c:pt>
                <c:pt idx="3">
                  <c:v>94159.718034196398</c:v>
                </c:pt>
                <c:pt idx="4">
                  <c:v>99583.197613163997</c:v>
                </c:pt>
                <c:pt idx="5">
                  <c:v>102731.07285475401</c:v>
                </c:pt>
              </c:numCache>
            </c:numRef>
          </c:val>
          <c:extLst>
            <c:ext xmlns:c16="http://schemas.microsoft.com/office/drawing/2014/chart" uri="{C3380CC4-5D6E-409C-BE32-E72D297353CC}">
              <c16:uniqueId val="{00000005-DBDC-43E6-9308-6E4746F4F1BB}"/>
            </c:ext>
          </c:extLst>
        </c:ser>
        <c:ser>
          <c:idx val="6"/>
          <c:order val="6"/>
          <c:tx>
            <c:strRef>
              <c:f>ERCOT_NET15_WINTER_PEAK!$J$1</c:f>
              <c:strCache>
                <c:ptCount val="1"/>
                <c:pt idx="0">
                  <c:v>Base + EV + LFL 15% - PV + Contracts + Contracted LFL + Executive Letters</c:v>
                </c:pt>
              </c:strCache>
            </c:strRef>
          </c:tx>
          <c:spPr>
            <a:solidFill>
              <a:schemeClr val="accent4">
                <a:lumMod val="75000"/>
                <a:lumOff val="25000"/>
              </a:schemeClr>
            </a:solidFill>
            <a:ln>
              <a:noFill/>
            </a:ln>
            <a:effectLst/>
          </c:spPr>
          <c:invertIfNegative val="0"/>
          <c:cat>
            <c:strRef>
              <c:f>ERCOT_NET15_WINTER_PEAK!$C$2:$C$7</c:f>
              <c:strCache>
                <c:ptCount val="6"/>
                <c:pt idx="0">
                  <c:v>2024-2025</c:v>
                </c:pt>
                <c:pt idx="1">
                  <c:v>2025-2026</c:v>
                </c:pt>
                <c:pt idx="2">
                  <c:v>2026-2027</c:v>
                </c:pt>
                <c:pt idx="3">
                  <c:v>2027-2028</c:v>
                </c:pt>
                <c:pt idx="4">
                  <c:v>2028-2029</c:v>
                </c:pt>
                <c:pt idx="5">
                  <c:v>2029-2030</c:v>
                </c:pt>
              </c:strCache>
            </c:strRef>
          </c:cat>
          <c:val>
            <c:numRef>
              <c:f>ERCOT_NET15_WINTER_PEAK!$J$2:$J$7</c:f>
              <c:numCache>
                <c:formatCode>General</c:formatCode>
                <c:ptCount val="6"/>
                <c:pt idx="0">
                  <c:v>76456.093070434596</c:v>
                </c:pt>
                <c:pt idx="1">
                  <c:v>82223.637582210795</c:v>
                </c:pt>
                <c:pt idx="2">
                  <c:v>96409.172314845098</c:v>
                </c:pt>
                <c:pt idx="3">
                  <c:v>112140.898034196</c:v>
                </c:pt>
                <c:pt idx="4">
                  <c:v>128342.67761316401</c:v>
                </c:pt>
                <c:pt idx="5">
                  <c:v>134056.25285475401</c:v>
                </c:pt>
              </c:numCache>
            </c:numRef>
          </c:val>
          <c:extLst>
            <c:ext xmlns:c16="http://schemas.microsoft.com/office/drawing/2014/chart" uri="{C3380CC4-5D6E-409C-BE32-E72D297353CC}">
              <c16:uniqueId val="{00000006-DBDC-43E6-9308-6E4746F4F1BB}"/>
            </c:ext>
          </c:extLst>
        </c:ser>
        <c:ser>
          <c:idx val="7"/>
          <c:order val="7"/>
          <c:tx>
            <c:strRef>
              <c:f>ERCOT_NET15_WINTER_PEAK!$K$1</c:f>
              <c:strCache>
                <c:ptCount val="1"/>
                <c:pt idx="0">
                  <c:v>Base + EV + LFL 15% - PV + Contracts + Contracted LFL + Executive Letters + Executive Letters LFL</c:v>
                </c:pt>
              </c:strCache>
            </c:strRef>
          </c:tx>
          <c:spPr>
            <a:solidFill>
              <a:schemeClr val="accent3">
                <a:lumMod val="75000"/>
              </a:schemeClr>
            </a:solidFill>
            <a:ln>
              <a:noFill/>
            </a:ln>
            <a:effectLst/>
          </c:spPr>
          <c:invertIfNegative val="0"/>
          <c:dLbls>
            <c:dLbl>
              <c:idx val="5"/>
              <c:numFmt formatCode="#,##0" sourceLinked="0"/>
              <c:spPr>
                <a:solidFill>
                  <a:srgbClr val="FFFFFF"/>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0-10C8-469F-85B2-385D6E3A1D19}"/>
                </c:ext>
              </c:extLst>
            </c:dLbl>
            <c:spPr>
              <a:solidFill>
                <a:srgbClr val="FFFFFF"/>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ERCOT_NET15_WINTER_PEAK!$C$2:$C$7</c:f>
              <c:strCache>
                <c:ptCount val="6"/>
                <c:pt idx="0">
                  <c:v>2024-2025</c:v>
                </c:pt>
                <c:pt idx="1">
                  <c:v>2025-2026</c:v>
                </c:pt>
                <c:pt idx="2">
                  <c:v>2026-2027</c:v>
                </c:pt>
                <c:pt idx="3">
                  <c:v>2027-2028</c:v>
                </c:pt>
                <c:pt idx="4">
                  <c:v>2028-2029</c:v>
                </c:pt>
                <c:pt idx="5">
                  <c:v>2029-2030</c:v>
                </c:pt>
              </c:strCache>
            </c:strRef>
          </c:cat>
          <c:val>
            <c:numRef>
              <c:f>ERCOT_NET15_WINTER_PEAK!$K$2:$K$7</c:f>
              <c:numCache>
                <c:formatCode>General</c:formatCode>
                <c:ptCount val="6"/>
                <c:pt idx="0">
                  <c:v>77156.093070434596</c:v>
                </c:pt>
                <c:pt idx="1">
                  <c:v>82923.637582210795</c:v>
                </c:pt>
                <c:pt idx="2">
                  <c:v>98744.172314845098</c:v>
                </c:pt>
                <c:pt idx="3">
                  <c:v>114475.898034196</c:v>
                </c:pt>
                <c:pt idx="4">
                  <c:v>130677.67761316401</c:v>
                </c:pt>
                <c:pt idx="5">
                  <c:v>136391.25285475401</c:v>
                </c:pt>
              </c:numCache>
            </c:numRef>
          </c:val>
          <c:extLst>
            <c:ext xmlns:c16="http://schemas.microsoft.com/office/drawing/2014/chart" uri="{C3380CC4-5D6E-409C-BE32-E72D297353CC}">
              <c16:uniqueId val="{00000007-DBDC-43E6-9308-6E4746F4F1BB}"/>
            </c:ext>
          </c:extLst>
        </c:ser>
        <c:dLbls>
          <c:showLegendKey val="0"/>
          <c:showVal val="0"/>
          <c:showCatName val="0"/>
          <c:showSerName val="0"/>
          <c:showPercent val="0"/>
          <c:showBubbleSize val="0"/>
        </c:dLbls>
        <c:gapWidth val="219"/>
        <c:overlap val="-27"/>
        <c:axId val="1292454480"/>
        <c:axId val="641307680"/>
      </c:barChart>
      <c:catAx>
        <c:axId val="1292454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641307680"/>
        <c:crosses val="autoZero"/>
        <c:auto val="1"/>
        <c:lblAlgn val="ctr"/>
        <c:lblOffset val="100"/>
        <c:noMultiLvlLbl val="0"/>
      </c:catAx>
      <c:valAx>
        <c:axId val="64130768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24544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0.84439</cdr:x>
      <cdr:y>0.02262</cdr:y>
    </cdr:from>
    <cdr:to>
      <cdr:x>1</cdr:x>
      <cdr:y>0.09936</cdr:y>
    </cdr:to>
    <cdr:sp macro="" textlink="">
      <cdr:nvSpPr>
        <cdr:cNvPr id="2" name="TextBox 1">
          <a:extLst xmlns:a="http://schemas.openxmlformats.org/drawingml/2006/main">
            <a:ext uri="{FF2B5EF4-FFF2-40B4-BE49-F238E27FC236}">
              <a16:creationId xmlns:a16="http://schemas.microsoft.com/office/drawing/2014/main" id="{41E4D023-2632-4BA8-F2FE-A562A637D429}"/>
            </a:ext>
          </a:extLst>
        </cdr:cNvPr>
        <cdr:cNvSpPr txBox="1"/>
      </cdr:nvSpPr>
      <cdr:spPr>
        <a:xfrm xmlns:a="http://schemas.openxmlformats.org/drawingml/2006/main">
          <a:off x="7807434" y="127000"/>
          <a:ext cx="1311166" cy="43088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sz="1100" dirty="0"/>
            <a:t>2030 Peak with Executive Letters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69DE495-51AC-4723-A7B4-B1B58AAC8C5A}" type="datetimeFigureOut">
              <a:rPr lang="en-US" smtClean="0"/>
              <a:t>6/25/2024</a:t>
            </a:fld>
            <a:endParaRPr lang="en-US"/>
          </a:p>
        </p:txBody>
      </p:sp>
      <p:sp>
        <p:nvSpPr>
          <p:cNvPr id="4" name="Footer Placeholder 3"/>
          <p:cNvSpPr>
            <a:spLocks noGrp="1"/>
          </p:cNvSpPr>
          <p:nvPr>
            <p:ph type="ftr" sz="quarter" idx="2"/>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1DF52B9-7E6C-4146-83FC-76B5AB271E46}" type="datetimeFigureOut">
              <a:rPr lang="en-US" smtClean="0"/>
              <a:t>6/25/2024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7"/>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986903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4181657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4</a:t>
            </a:fld>
            <a:endParaRPr lang="en-US"/>
          </a:p>
        </p:txBody>
      </p:sp>
    </p:spTree>
    <p:extLst>
      <p:ext uri="{BB962C8B-B14F-4D97-AF65-F5344CB8AC3E}">
        <p14:creationId xmlns:p14="http://schemas.microsoft.com/office/powerpoint/2010/main" val="2405127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9</a:t>
            </a:fld>
            <a:endParaRPr lang="en-US"/>
          </a:p>
        </p:txBody>
      </p:sp>
    </p:spTree>
    <p:extLst>
      <p:ext uri="{BB962C8B-B14F-4D97-AF65-F5344CB8AC3E}">
        <p14:creationId xmlns:p14="http://schemas.microsoft.com/office/powerpoint/2010/main" val="1464744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9671BF0-B9A6-4991-87A3-688B7968C5A3}" type="datetimeFigureOut">
              <a:rPr lang="en-US" smtClean="0">
                <a:solidFill>
                  <a:prstClr val="black">
                    <a:tint val="75000"/>
                  </a:prstClr>
                </a:solidFill>
              </a:rPr>
              <a:pPr/>
              <a:t>6/25/2024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41BFC47-BF17-4BA7-843B-CCEA56A62E9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51068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671BF0-B9A6-4991-87A3-688B7968C5A3}" type="datetimeFigureOut">
              <a:rPr lang="en-US" smtClean="0">
                <a:solidFill>
                  <a:prstClr val="black">
                    <a:tint val="75000"/>
                  </a:prstClr>
                </a:solidFill>
              </a:rPr>
              <a:pPr/>
              <a:t>6/25/2024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41BFC47-BF17-4BA7-843B-CCEA56A62E9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337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671BF0-B9A6-4991-87A3-688B7968C5A3}" type="datetimeFigureOut">
              <a:rPr lang="en-US" smtClean="0">
                <a:solidFill>
                  <a:prstClr val="black">
                    <a:tint val="75000"/>
                  </a:prstClr>
                </a:solidFill>
              </a:rPr>
              <a:pPr/>
              <a:t>6/25/2024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41BFC47-BF17-4BA7-843B-CCEA56A62E9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67855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5102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09460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650223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solidFill>
                  <a:prstClr val="black">
                    <a:tint val="75000"/>
                  </a:prstClr>
                </a:solidFill>
              </a:rPr>
              <a:t>Footer text goes here.</a:t>
            </a:r>
            <a:endParaRPr lang="en-US" dirty="0">
              <a:solidFill>
                <a:prstClr val="black">
                  <a:tint val="75000"/>
                </a:prstClr>
              </a:solidFill>
            </a:endParaRPr>
          </a:p>
        </p:txBody>
      </p:sp>
      <p:sp>
        <p:nvSpPr>
          <p:cNvPr id="4" name="Slide Number Placeholder 3"/>
          <p:cNvSpPr>
            <a:spLocks noGrp="1"/>
          </p:cNvSpPr>
          <p:nvPr>
            <p:ph type="sldNum" sz="quarter" idx="11"/>
          </p:nvPr>
        </p:nvSpPr>
        <p:spPr/>
        <p:txBody>
          <a:body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
        <p:nvSpPr>
          <p:cNvPr id="5" name="Content Placeholder 4"/>
          <p:cNvSpPr>
            <a:spLocks noGrp="1"/>
          </p:cNvSpPr>
          <p:nvPr>
            <p:ph sz="half" idx="1"/>
          </p:nvPr>
        </p:nvSpPr>
        <p:spPr>
          <a:xfrm>
            <a:off x="628650" y="990601"/>
            <a:ext cx="3886200" cy="4800600"/>
          </a:xfrm>
          <a:prstGeom prst="rect">
            <a:avLst/>
          </a:prstGeom>
        </p:spPr>
        <p:txBody>
          <a:body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59653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740103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374287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solidFill>
                  <a:prstClr val="black">
                    <a:tint val="75000"/>
                  </a:prstClr>
                </a:solidFill>
              </a:rPr>
              <a:t>Footer text goes here.</a:t>
            </a:r>
            <a:endParaRPr lang="en-US" dirty="0">
              <a:solidFill>
                <a:prstClr val="black">
                  <a:tint val="75000"/>
                </a:prstClr>
              </a:solidFill>
            </a:endParaRPr>
          </a:p>
        </p:txBody>
      </p:sp>
      <p:sp>
        <p:nvSpPr>
          <p:cNvPr id="4" name="Slide Number Placeholder 3"/>
          <p:cNvSpPr>
            <a:spLocks noGrp="1"/>
          </p:cNvSpPr>
          <p:nvPr>
            <p:ph type="sldNum" sz="quarter" idx="11"/>
          </p:nvPr>
        </p:nvSpPr>
        <p:spPr/>
        <p:txBody>
          <a:body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4"/>
          <p:cNvSpPr>
            <a:spLocks noGrp="1"/>
          </p:cNvSpPr>
          <p:nvPr>
            <p:ph sz="half" idx="1"/>
          </p:nvPr>
        </p:nvSpPr>
        <p:spPr>
          <a:xfrm>
            <a:off x="628650" y="990601"/>
            <a:ext cx="3886200" cy="4800600"/>
          </a:xfrm>
          <a:prstGeom prst="rect">
            <a:avLst/>
          </a:prstGeom>
        </p:spPr>
        <p:txBody>
          <a:body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8401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671BF0-B9A6-4991-87A3-688B7968C5A3}" type="datetimeFigureOut">
              <a:rPr lang="en-US" smtClean="0">
                <a:solidFill>
                  <a:prstClr val="black">
                    <a:tint val="75000"/>
                  </a:prstClr>
                </a:solidFill>
              </a:rPr>
              <a:pPr/>
              <a:t>6/25/2024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41BFC47-BF17-4BA7-843B-CCEA56A62E9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91297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671BF0-B9A6-4991-87A3-688B7968C5A3}" type="datetimeFigureOut">
              <a:rPr lang="en-US" smtClean="0">
                <a:solidFill>
                  <a:prstClr val="black">
                    <a:tint val="75000"/>
                  </a:prstClr>
                </a:solidFill>
              </a:rPr>
              <a:pPr/>
              <a:t>6/25/2024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41BFC47-BF17-4BA7-843B-CCEA56A62E9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14324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9671BF0-B9A6-4991-87A3-688B7968C5A3}" type="datetimeFigureOut">
              <a:rPr lang="en-US" smtClean="0">
                <a:solidFill>
                  <a:prstClr val="black">
                    <a:tint val="75000"/>
                  </a:prstClr>
                </a:solidFill>
              </a:rPr>
              <a:pPr/>
              <a:t>6/25/2024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41BFC47-BF17-4BA7-843B-CCEA56A62E9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416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9671BF0-B9A6-4991-87A3-688B7968C5A3}" type="datetimeFigureOut">
              <a:rPr lang="en-US" smtClean="0">
                <a:solidFill>
                  <a:prstClr val="black">
                    <a:tint val="75000"/>
                  </a:prstClr>
                </a:solidFill>
              </a:rPr>
              <a:pPr/>
              <a:t>6/25/2024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41BFC47-BF17-4BA7-843B-CCEA56A62E9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5108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9671BF0-B9A6-4991-87A3-688B7968C5A3}" type="datetimeFigureOut">
              <a:rPr lang="en-US" smtClean="0">
                <a:solidFill>
                  <a:prstClr val="black">
                    <a:tint val="75000"/>
                  </a:prstClr>
                </a:solidFill>
              </a:rPr>
              <a:pPr/>
              <a:t>6/25/2024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41BFC47-BF17-4BA7-843B-CCEA56A62E9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56167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671BF0-B9A6-4991-87A3-688B7968C5A3}" type="datetimeFigureOut">
              <a:rPr lang="en-US" smtClean="0">
                <a:solidFill>
                  <a:prstClr val="black">
                    <a:tint val="75000"/>
                  </a:prstClr>
                </a:solidFill>
              </a:rPr>
              <a:pPr/>
              <a:t>6/25/2024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41BFC47-BF17-4BA7-843B-CCEA56A62E9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92039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671BF0-B9A6-4991-87A3-688B7968C5A3}" type="datetimeFigureOut">
              <a:rPr lang="en-US" smtClean="0">
                <a:solidFill>
                  <a:prstClr val="black">
                    <a:tint val="75000"/>
                  </a:prstClr>
                </a:solidFill>
              </a:rPr>
              <a:pPr/>
              <a:t>6/25/2024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41BFC47-BF17-4BA7-843B-CCEA56A62E9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8553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671BF0-B9A6-4991-87A3-688B7968C5A3}" type="datetimeFigureOut">
              <a:rPr lang="en-US" smtClean="0">
                <a:solidFill>
                  <a:prstClr val="black">
                    <a:tint val="75000"/>
                  </a:prstClr>
                </a:solidFill>
              </a:rPr>
              <a:pPr/>
              <a:t>6/25/2024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41BFC47-BF17-4BA7-843B-CCEA56A62E9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3550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5" Type="http://schemas.openxmlformats.org/officeDocument/2006/relationships/image" Target="../media/image2.pn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59671BF0-B9A6-4991-87A3-688B7968C5A3}" type="datetimeFigureOut">
              <a:rPr lang="en-US" smtClean="0">
                <a:solidFill>
                  <a:prstClr val="black">
                    <a:tint val="75000"/>
                  </a:prstClr>
                </a:solidFill>
              </a:rPr>
              <a:pPr defTabSz="914400"/>
              <a:t>6/25/2024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B41BFC47-BF17-4BA7-843B-CCEA56A62E91}"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913253784"/>
      </p:ext>
    </p:extLst>
  </p:cSld>
  <p:clrMap bg1="lt1" tx1="dk1" bg2="lt2" tx2="dk2" accent1="accent1" accent2="accent2" accent3="accent3" accent4="accent4" accent5="accent5" accent6="accent6" hlink="hlink" folHlink="folHlink"/>
  <p:sldLayoutIdLst>
    <p:sldLayoutId id="2147493507" r:id="rId1"/>
    <p:sldLayoutId id="2147493508" r:id="rId2"/>
    <p:sldLayoutId id="2147493509" r:id="rId3"/>
    <p:sldLayoutId id="2147493510" r:id="rId4"/>
    <p:sldLayoutId id="2147493511" r:id="rId5"/>
    <p:sldLayoutId id="2147493512" r:id="rId6"/>
    <p:sldLayoutId id="2147493513" r:id="rId7"/>
    <p:sldLayoutId id="2147493514" r:id="rId8"/>
    <p:sldLayoutId id="2147493515" r:id="rId9"/>
    <p:sldLayoutId id="2147493516" r:id="rId10"/>
    <p:sldLayoutId id="214749351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1468594891"/>
      </p:ext>
    </p:extLst>
  </p:cSld>
  <p:clrMap bg1="lt1" tx1="dk1" bg2="lt2" tx2="dk2" accent1="accent1" accent2="accent2" accent3="accent3" accent4="accent4" accent5="accent5" accent6="accent6" hlink="hlink" folHlink="folHlink"/>
  <p:sldLayoutIdLst>
    <p:sldLayoutId id="214749352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r>
              <a:rPr lang="en-US">
                <a:solidFill>
                  <a:prstClr val="black">
                    <a:tint val="75000"/>
                  </a:prstClr>
                </a:solidFill>
              </a:rPr>
              <a:t>Footer text goes here.</a:t>
            </a:r>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defTabSz="914400"/>
            <a:r>
              <a:rPr lang="en-US" sz="1000" b="1" dirty="0">
                <a:solidFill>
                  <a:srgbClr val="5B6770"/>
                </a:solidFill>
              </a:rPr>
              <a:t>External</a:t>
            </a: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fld id="{1D93BD3E-1E9A-4970-A6F7-E7AC52762E0C}"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519643683"/>
      </p:ext>
    </p:extLst>
  </p:cSld>
  <p:clrMap bg1="lt1" tx1="dk1" bg2="lt2" tx2="dk2" accent1="accent1" accent2="accent2" accent3="accent3" accent4="accent4" accent5="accent5" accent6="accent6" hlink="hlink" folHlink="folHlink"/>
  <p:sldLayoutIdLst>
    <p:sldLayoutId id="2147493523" r:id="rId1"/>
    <p:sldLayoutId id="2147493524" r:id="rId2"/>
    <p:sldLayoutId id="2147493525"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r>
              <a:rPr lang="en-US">
                <a:solidFill>
                  <a:prstClr val="black">
                    <a:tint val="75000"/>
                  </a:prstClr>
                </a:solidFill>
              </a:rPr>
              <a:t>Footer text goes here.</a:t>
            </a:r>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defTabSz="914400"/>
            <a:r>
              <a:rPr lang="en-US" sz="1000" b="1" dirty="0">
                <a:solidFill>
                  <a:srgbClr val="5B6770"/>
                </a:solidFill>
              </a:rPr>
              <a:t>External</a:t>
            </a: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fld id="{1D93BD3E-1E9A-4970-A6F7-E7AC52762E0C}"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1558503390"/>
      </p:ext>
    </p:extLst>
  </p:cSld>
  <p:clrMap bg1="lt1" tx1="dk1" bg2="lt2" tx2="dk2" accent1="accent1" accent2="accent2" accent3="accent3" accent4="accent4" accent5="accent5" accent6="accent6" hlink="hlink" folHlink="folHlink"/>
  <p:sldLayoutIdLst>
    <p:sldLayoutId id="2147493527" r:id="rId1"/>
    <p:sldLayoutId id="2147493528" r:id="rId2"/>
    <p:sldLayoutId id="2147493529"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hyperlink" Target="https://capitol.texas.gov/tlodocs/88R/analysis/html/HB05066H.htm#:~:text=5066%20attempts%20to%20spur%20a,the%20information%20utilities%20have%20about" TargetMode="External"/><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977146" y="2254954"/>
            <a:ext cx="5166854" cy="2554545"/>
          </a:xfrm>
          <a:prstGeom prst="rect">
            <a:avLst/>
          </a:prstGeom>
          <a:noFill/>
        </p:spPr>
        <p:txBody>
          <a:bodyPr wrap="square" rtlCol="0" anchor="ctr">
            <a:spAutoFit/>
          </a:bodyPr>
          <a:lstStyle/>
          <a:p>
            <a:pPr>
              <a:defRPr/>
            </a:pPr>
            <a:r>
              <a:rPr lang="en-US" sz="2400" b="1" kern="0" dirty="0">
                <a:solidFill>
                  <a:prstClr val="black"/>
                </a:solidFill>
              </a:rPr>
              <a:t>2024 Long-Term Load Forecast with HB5066 Impacts</a:t>
            </a:r>
          </a:p>
          <a:p>
            <a:pPr>
              <a:defRPr/>
            </a:pPr>
            <a:endParaRPr lang="en-US" b="1" kern="0" dirty="0">
              <a:solidFill>
                <a:prstClr val="black"/>
              </a:solidFill>
            </a:endParaRPr>
          </a:p>
          <a:p>
            <a:pPr>
              <a:defRPr/>
            </a:pPr>
            <a:endParaRPr lang="en-US" b="1" kern="0" dirty="0">
              <a:solidFill>
                <a:prstClr val="black"/>
              </a:solidFill>
            </a:endParaRPr>
          </a:p>
          <a:p>
            <a:pPr>
              <a:defRPr/>
            </a:pPr>
            <a:endParaRPr lang="en-US" b="1" kern="0" dirty="0">
              <a:solidFill>
                <a:prstClr val="black"/>
              </a:solidFill>
            </a:endParaRPr>
          </a:p>
          <a:p>
            <a:pPr>
              <a:defRPr/>
            </a:pPr>
            <a:r>
              <a:rPr lang="en-US" sz="2000" i="1" kern="0" dirty="0">
                <a:solidFill>
                  <a:prstClr val="black"/>
                </a:solidFill>
              </a:rPr>
              <a:t>Sam Morris &amp; Kate Lamb</a:t>
            </a:r>
          </a:p>
          <a:p>
            <a:pPr>
              <a:defRPr/>
            </a:pPr>
            <a:r>
              <a:rPr lang="en-US" sz="2000" kern="0" dirty="0">
                <a:solidFill>
                  <a:prstClr val="black"/>
                </a:solidFill>
              </a:rPr>
              <a:t>Load Forecasting &amp; Analysis</a:t>
            </a:r>
          </a:p>
          <a:p>
            <a:pPr>
              <a:defRPr/>
            </a:pPr>
            <a:endParaRPr lang="en-US" kern="0" dirty="0">
              <a:solidFill>
                <a:prstClr val="black"/>
              </a:solidFill>
            </a:endParaRPr>
          </a:p>
        </p:txBody>
      </p:sp>
    </p:spTree>
    <p:extLst>
      <p:ext uri="{BB962C8B-B14F-4D97-AF65-F5344CB8AC3E}">
        <p14:creationId xmlns:p14="http://schemas.microsoft.com/office/powerpoint/2010/main" val="3300640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7FBB8-049E-458B-459C-94E7E1E1D09D}"/>
              </a:ext>
            </a:extLst>
          </p:cNvPr>
          <p:cNvSpPr>
            <a:spLocks noGrp="1"/>
          </p:cNvSpPr>
          <p:nvPr>
            <p:ph type="title"/>
          </p:nvPr>
        </p:nvSpPr>
        <p:spPr/>
        <p:txBody>
          <a:bodyPr/>
          <a:lstStyle/>
          <a:p>
            <a:r>
              <a:rPr lang="en-US" dirty="0"/>
              <a:t>Summer Peak Hour Shift</a:t>
            </a:r>
          </a:p>
        </p:txBody>
      </p:sp>
      <p:sp>
        <p:nvSpPr>
          <p:cNvPr id="4" name="Slide Number Placeholder 3">
            <a:extLst>
              <a:ext uri="{FF2B5EF4-FFF2-40B4-BE49-F238E27FC236}">
                <a16:creationId xmlns:a16="http://schemas.microsoft.com/office/drawing/2014/main" id="{0FDAFAD5-ECD7-DD66-995E-7AF97160EDFF}"/>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10</a:t>
            </a:fld>
            <a:endParaRPr lang="en-US">
              <a:solidFill>
                <a:prstClr val="black">
                  <a:tint val="75000"/>
                </a:prstClr>
              </a:solidFill>
            </a:endParaRPr>
          </a:p>
        </p:txBody>
      </p:sp>
      <p:graphicFrame>
        <p:nvGraphicFramePr>
          <p:cNvPr id="6" name="Table 6">
            <a:extLst>
              <a:ext uri="{FF2B5EF4-FFF2-40B4-BE49-F238E27FC236}">
                <a16:creationId xmlns:a16="http://schemas.microsoft.com/office/drawing/2014/main" id="{BF38D0CD-D3E3-4DA3-87A6-6EA46DAE6B57}"/>
              </a:ext>
            </a:extLst>
          </p:cNvPr>
          <p:cNvGraphicFramePr>
            <a:graphicFrameLocks noGrp="1"/>
          </p:cNvGraphicFramePr>
          <p:nvPr>
            <p:extLst>
              <p:ext uri="{D42A27DB-BD31-4B8C-83A1-F6EECF244321}">
                <p14:modId xmlns:p14="http://schemas.microsoft.com/office/powerpoint/2010/main" val="3536298452"/>
              </p:ext>
            </p:extLst>
          </p:nvPr>
        </p:nvGraphicFramePr>
        <p:xfrm>
          <a:off x="380999" y="871368"/>
          <a:ext cx="8458200" cy="5088366"/>
        </p:xfrm>
        <a:graphic>
          <a:graphicData uri="http://schemas.openxmlformats.org/drawingml/2006/table">
            <a:tbl>
              <a:tblPr firstRow="1" bandRow="1">
                <a:tableStyleId>{5C22544A-7EE6-4342-B048-85BDC9FD1C3A}</a:tableStyleId>
              </a:tblPr>
              <a:tblGrid>
                <a:gridCol w="845820">
                  <a:extLst>
                    <a:ext uri="{9D8B030D-6E8A-4147-A177-3AD203B41FA5}">
                      <a16:colId xmlns:a16="http://schemas.microsoft.com/office/drawing/2014/main" val="3398969865"/>
                    </a:ext>
                  </a:extLst>
                </a:gridCol>
                <a:gridCol w="845820">
                  <a:extLst>
                    <a:ext uri="{9D8B030D-6E8A-4147-A177-3AD203B41FA5}">
                      <a16:colId xmlns:a16="http://schemas.microsoft.com/office/drawing/2014/main" val="34955532"/>
                    </a:ext>
                  </a:extLst>
                </a:gridCol>
                <a:gridCol w="845820">
                  <a:extLst>
                    <a:ext uri="{9D8B030D-6E8A-4147-A177-3AD203B41FA5}">
                      <a16:colId xmlns:a16="http://schemas.microsoft.com/office/drawing/2014/main" val="1303310740"/>
                    </a:ext>
                  </a:extLst>
                </a:gridCol>
                <a:gridCol w="845820">
                  <a:extLst>
                    <a:ext uri="{9D8B030D-6E8A-4147-A177-3AD203B41FA5}">
                      <a16:colId xmlns:a16="http://schemas.microsoft.com/office/drawing/2014/main" val="3196292166"/>
                    </a:ext>
                  </a:extLst>
                </a:gridCol>
                <a:gridCol w="845820">
                  <a:extLst>
                    <a:ext uri="{9D8B030D-6E8A-4147-A177-3AD203B41FA5}">
                      <a16:colId xmlns:a16="http://schemas.microsoft.com/office/drawing/2014/main" val="3592485351"/>
                    </a:ext>
                  </a:extLst>
                </a:gridCol>
                <a:gridCol w="845820">
                  <a:extLst>
                    <a:ext uri="{9D8B030D-6E8A-4147-A177-3AD203B41FA5}">
                      <a16:colId xmlns:a16="http://schemas.microsoft.com/office/drawing/2014/main" val="3977328953"/>
                    </a:ext>
                  </a:extLst>
                </a:gridCol>
                <a:gridCol w="845820">
                  <a:extLst>
                    <a:ext uri="{9D8B030D-6E8A-4147-A177-3AD203B41FA5}">
                      <a16:colId xmlns:a16="http://schemas.microsoft.com/office/drawing/2014/main" val="1064941508"/>
                    </a:ext>
                  </a:extLst>
                </a:gridCol>
                <a:gridCol w="845820">
                  <a:extLst>
                    <a:ext uri="{9D8B030D-6E8A-4147-A177-3AD203B41FA5}">
                      <a16:colId xmlns:a16="http://schemas.microsoft.com/office/drawing/2014/main" val="967389016"/>
                    </a:ext>
                  </a:extLst>
                </a:gridCol>
                <a:gridCol w="845820">
                  <a:extLst>
                    <a:ext uri="{9D8B030D-6E8A-4147-A177-3AD203B41FA5}">
                      <a16:colId xmlns:a16="http://schemas.microsoft.com/office/drawing/2014/main" val="1752434358"/>
                    </a:ext>
                  </a:extLst>
                </a:gridCol>
                <a:gridCol w="845820">
                  <a:extLst>
                    <a:ext uri="{9D8B030D-6E8A-4147-A177-3AD203B41FA5}">
                      <a16:colId xmlns:a16="http://schemas.microsoft.com/office/drawing/2014/main" val="626001340"/>
                    </a:ext>
                  </a:extLst>
                </a:gridCol>
              </a:tblGrid>
              <a:tr h="900476">
                <a:tc>
                  <a:txBody>
                    <a:bodyPr/>
                    <a:lstStyle/>
                    <a:p>
                      <a:pPr algn="l" fontAlgn="b"/>
                      <a:endParaRPr lang="en-US" sz="1800" b="1" i="0" u="none" strike="noStrike" baseline="0" dirty="0">
                        <a:solidFill>
                          <a:srgbClr val="000000"/>
                        </a:solidFill>
                        <a:effectLst/>
                        <a:latin typeface="Calibri" panose="020F0502020204030204" pitchFamily="34" charset="0"/>
                      </a:endParaRPr>
                    </a:p>
                  </a:txBody>
                  <a:tcPr marR="9525" marT="9525" marB="0" anchor="ctr"/>
                </a:tc>
                <a:tc>
                  <a:txBody>
                    <a:bodyPr/>
                    <a:lstStyle/>
                    <a:p>
                      <a:pPr algn="l" fontAlgn="b"/>
                      <a:r>
                        <a:rPr lang="en-US" sz="1800" b="1" i="0" u="none" strike="noStrike" baseline="0" dirty="0">
                          <a:solidFill>
                            <a:srgbClr val="000000"/>
                          </a:solidFill>
                          <a:effectLst/>
                          <a:latin typeface="Calibri" panose="020F0502020204030204" pitchFamily="34" charset="0"/>
                        </a:rPr>
                        <a:t>Coast</a:t>
                      </a:r>
                    </a:p>
                  </a:txBody>
                  <a:tcPr marR="9525" marT="9525" marB="0" anchor="ctr"/>
                </a:tc>
                <a:tc>
                  <a:txBody>
                    <a:bodyPr/>
                    <a:lstStyle/>
                    <a:p>
                      <a:pPr algn="l" fontAlgn="b"/>
                      <a:r>
                        <a:rPr lang="en-US" sz="1800" b="1" i="0" u="none" strike="noStrike" baseline="0">
                          <a:solidFill>
                            <a:srgbClr val="000000"/>
                          </a:solidFill>
                          <a:effectLst/>
                          <a:latin typeface="Calibri" panose="020F0502020204030204" pitchFamily="34" charset="0"/>
                        </a:rPr>
                        <a:t>East</a:t>
                      </a:r>
                    </a:p>
                  </a:txBody>
                  <a:tcPr marR="9525" marT="9525" marB="0" anchor="ctr"/>
                </a:tc>
                <a:tc>
                  <a:txBody>
                    <a:bodyPr/>
                    <a:lstStyle/>
                    <a:p>
                      <a:pPr algn="l" fontAlgn="b"/>
                      <a:r>
                        <a:rPr lang="en-US" sz="1800" b="1" i="0" u="none" strike="noStrike" baseline="0">
                          <a:solidFill>
                            <a:srgbClr val="000000"/>
                          </a:solidFill>
                          <a:effectLst/>
                          <a:latin typeface="Calibri" panose="020F0502020204030204" pitchFamily="34" charset="0"/>
                        </a:rPr>
                        <a:t>Fwest</a:t>
                      </a:r>
                    </a:p>
                  </a:txBody>
                  <a:tcPr marR="9525" marT="9525" marB="0" anchor="ctr"/>
                </a:tc>
                <a:tc>
                  <a:txBody>
                    <a:bodyPr/>
                    <a:lstStyle/>
                    <a:p>
                      <a:pPr algn="l" fontAlgn="b"/>
                      <a:r>
                        <a:rPr lang="en-US" sz="1800" b="1" i="0" u="none" strike="noStrike" baseline="0">
                          <a:solidFill>
                            <a:srgbClr val="000000"/>
                          </a:solidFill>
                          <a:effectLst/>
                          <a:latin typeface="Calibri" panose="020F0502020204030204" pitchFamily="34" charset="0"/>
                        </a:rPr>
                        <a:t>NCENT</a:t>
                      </a:r>
                    </a:p>
                  </a:txBody>
                  <a:tcPr marR="9525" marT="9525" marB="0" anchor="ctr"/>
                </a:tc>
                <a:tc>
                  <a:txBody>
                    <a:bodyPr/>
                    <a:lstStyle/>
                    <a:p>
                      <a:pPr algn="l" fontAlgn="b"/>
                      <a:r>
                        <a:rPr lang="en-US" sz="1800" b="1" i="0" u="none" strike="noStrike" baseline="0">
                          <a:solidFill>
                            <a:srgbClr val="000000"/>
                          </a:solidFill>
                          <a:effectLst/>
                          <a:latin typeface="Calibri" panose="020F0502020204030204" pitchFamily="34" charset="0"/>
                        </a:rPr>
                        <a:t>North</a:t>
                      </a:r>
                    </a:p>
                  </a:txBody>
                  <a:tcPr marR="9525" marT="9525" marB="0" anchor="ctr"/>
                </a:tc>
                <a:tc>
                  <a:txBody>
                    <a:bodyPr/>
                    <a:lstStyle/>
                    <a:p>
                      <a:pPr algn="l" fontAlgn="b"/>
                      <a:r>
                        <a:rPr lang="en-US" sz="1800" b="1" i="0" u="none" strike="noStrike" baseline="0">
                          <a:solidFill>
                            <a:srgbClr val="000000"/>
                          </a:solidFill>
                          <a:effectLst/>
                          <a:latin typeface="Calibri" panose="020F0502020204030204" pitchFamily="34" charset="0"/>
                        </a:rPr>
                        <a:t>SCENT</a:t>
                      </a:r>
                    </a:p>
                  </a:txBody>
                  <a:tcPr marR="9525" marT="9525" marB="0" anchor="ctr"/>
                </a:tc>
                <a:tc>
                  <a:txBody>
                    <a:bodyPr/>
                    <a:lstStyle/>
                    <a:p>
                      <a:pPr algn="l" fontAlgn="b"/>
                      <a:r>
                        <a:rPr lang="en-US" sz="1800" b="1" i="0" u="none" strike="noStrike" baseline="0">
                          <a:solidFill>
                            <a:srgbClr val="000000"/>
                          </a:solidFill>
                          <a:effectLst/>
                          <a:latin typeface="Calibri" panose="020F0502020204030204" pitchFamily="34" charset="0"/>
                        </a:rPr>
                        <a:t>South</a:t>
                      </a:r>
                    </a:p>
                  </a:txBody>
                  <a:tcPr marR="9525" marT="9525" marB="0" anchor="ctr"/>
                </a:tc>
                <a:tc>
                  <a:txBody>
                    <a:bodyPr/>
                    <a:lstStyle/>
                    <a:p>
                      <a:pPr algn="l" fontAlgn="b"/>
                      <a:r>
                        <a:rPr lang="en-US" sz="1800" b="1" i="0" u="none" strike="noStrike" baseline="0">
                          <a:solidFill>
                            <a:srgbClr val="000000"/>
                          </a:solidFill>
                          <a:effectLst/>
                          <a:latin typeface="Calibri" panose="020F0502020204030204" pitchFamily="34" charset="0"/>
                        </a:rPr>
                        <a:t>West</a:t>
                      </a:r>
                    </a:p>
                  </a:txBody>
                  <a:tcPr marR="9525" marT="9525" marB="0" anchor="ctr"/>
                </a:tc>
                <a:tc>
                  <a:txBody>
                    <a:bodyPr/>
                    <a:lstStyle/>
                    <a:p>
                      <a:pPr algn="l" fontAlgn="b"/>
                      <a:r>
                        <a:rPr lang="en-US" sz="1800" b="1" i="0" u="none" strike="noStrike" baseline="0" dirty="0">
                          <a:solidFill>
                            <a:srgbClr val="000000"/>
                          </a:solidFill>
                          <a:effectLst/>
                          <a:latin typeface="Calibri" panose="020F0502020204030204" pitchFamily="34" charset="0"/>
                        </a:rPr>
                        <a:t>ERCOT</a:t>
                      </a:r>
                    </a:p>
                  </a:txBody>
                  <a:tcPr marR="9525" marT="9525" marB="0" anchor="ctr"/>
                </a:tc>
                <a:extLst>
                  <a:ext uri="{0D108BD9-81ED-4DB2-BD59-A6C34878D82A}">
                    <a16:rowId xmlns:a16="http://schemas.microsoft.com/office/drawing/2014/main" val="914244447"/>
                  </a:ext>
                </a:extLst>
              </a:tr>
              <a:tr h="598270">
                <a:tc>
                  <a:txBody>
                    <a:bodyPr/>
                    <a:lstStyle/>
                    <a:p>
                      <a:pPr algn="r" fontAlgn="b"/>
                      <a:r>
                        <a:rPr lang="en-US" sz="1800" b="1" i="0" u="none" strike="noStrike" baseline="0" dirty="0">
                          <a:solidFill>
                            <a:srgbClr val="000000"/>
                          </a:solidFill>
                          <a:effectLst/>
                          <a:latin typeface="Calibri" panose="020F0502020204030204" pitchFamily="34" charset="0"/>
                        </a:rPr>
                        <a:t>2024</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22</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22</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15</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extLst>
                  <a:ext uri="{0D108BD9-81ED-4DB2-BD59-A6C34878D82A}">
                    <a16:rowId xmlns:a16="http://schemas.microsoft.com/office/drawing/2014/main" val="185708270"/>
                  </a:ext>
                </a:extLst>
              </a:tr>
              <a:tr h="598270">
                <a:tc>
                  <a:txBody>
                    <a:bodyPr/>
                    <a:lstStyle/>
                    <a:p>
                      <a:pPr algn="r" fontAlgn="b"/>
                      <a:r>
                        <a:rPr lang="en-US" sz="1800" b="1" i="0" u="none" strike="noStrike" baseline="0">
                          <a:solidFill>
                            <a:srgbClr val="000000"/>
                          </a:solidFill>
                          <a:effectLst/>
                          <a:latin typeface="Calibri" panose="020F0502020204030204" pitchFamily="34" charset="0"/>
                        </a:rPr>
                        <a:t>2025</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22</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22</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22</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15</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extLst>
                  <a:ext uri="{0D108BD9-81ED-4DB2-BD59-A6C34878D82A}">
                    <a16:rowId xmlns:a16="http://schemas.microsoft.com/office/drawing/2014/main" val="2874506288"/>
                  </a:ext>
                </a:extLst>
              </a:tr>
              <a:tr h="598270">
                <a:tc>
                  <a:txBody>
                    <a:bodyPr/>
                    <a:lstStyle/>
                    <a:p>
                      <a:pPr algn="r" fontAlgn="b"/>
                      <a:r>
                        <a:rPr lang="en-US" sz="1800" b="1" i="0" u="none" strike="noStrike" baseline="0">
                          <a:solidFill>
                            <a:srgbClr val="000000"/>
                          </a:solidFill>
                          <a:effectLst/>
                          <a:latin typeface="Calibri" panose="020F0502020204030204" pitchFamily="34" charset="0"/>
                        </a:rPr>
                        <a:t>2026</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22</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22</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22</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15</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extLst>
                  <a:ext uri="{0D108BD9-81ED-4DB2-BD59-A6C34878D82A}">
                    <a16:rowId xmlns:a16="http://schemas.microsoft.com/office/drawing/2014/main" val="970138005"/>
                  </a:ext>
                </a:extLst>
              </a:tr>
              <a:tr h="598270">
                <a:tc>
                  <a:txBody>
                    <a:bodyPr/>
                    <a:lstStyle/>
                    <a:p>
                      <a:pPr algn="r" fontAlgn="b"/>
                      <a:r>
                        <a:rPr lang="en-US" sz="1800" b="1" i="0" u="none" strike="noStrike" baseline="0">
                          <a:solidFill>
                            <a:srgbClr val="000000"/>
                          </a:solidFill>
                          <a:effectLst/>
                          <a:latin typeface="Calibri" panose="020F0502020204030204" pitchFamily="34" charset="0"/>
                        </a:rPr>
                        <a:t>2027</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22</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22</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22</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15</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extLst>
                  <a:ext uri="{0D108BD9-81ED-4DB2-BD59-A6C34878D82A}">
                    <a16:rowId xmlns:a16="http://schemas.microsoft.com/office/drawing/2014/main" val="3799109286"/>
                  </a:ext>
                </a:extLst>
              </a:tr>
              <a:tr h="598270">
                <a:tc>
                  <a:txBody>
                    <a:bodyPr/>
                    <a:lstStyle/>
                    <a:p>
                      <a:pPr algn="r" fontAlgn="b"/>
                      <a:r>
                        <a:rPr lang="en-US" sz="1800" b="1" i="0" u="none" strike="noStrike" baseline="0">
                          <a:solidFill>
                            <a:srgbClr val="000000"/>
                          </a:solidFill>
                          <a:effectLst/>
                          <a:latin typeface="Calibri" panose="020F0502020204030204" pitchFamily="34" charset="0"/>
                        </a:rPr>
                        <a:t>2028</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18</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22</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19</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22</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22</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18</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22</a:t>
                      </a:r>
                    </a:p>
                  </a:txBody>
                  <a:tcPr marR="9525" marT="9525" marB="0" anchor="ctr"/>
                </a:tc>
                <a:extLst>
                  <a:ext uri="{0D108BD9-81ED-4DB2-BD59-A6C34878D82A}">
                    <a16:rowId xmlns:a16="http://schemas.microsoft.com/office/drawing/2014/main" val="2890379300"/>
                  </a:ext>
                </a:extLst>
              </a:tr>
              <a:tr h="598270">
                <a:tc>
                  <a:txBody>
                    <a:bodyPr/>
                    <a:lstStyle/>
                    <a:p>
                      <a:pPr algn="r" fontAlgn="b"/>
                      <a:r>
                        <a:rPr lang="en-US" sz="1800" b="1" i="0" u="none" strike="noStrike" baseline="0">
                          <a:solidFill>
                            <a:srgbClr val="000000"/>
                          </a:solidFill>
                          <a:effectLst/>
                          <a:latin typeface="Calibri" panose="020F0502020204030204" pitchFamily="34" charset="0"/>
                        </a:rPr>
                        <a:t>2029</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18</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22</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19</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22</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22</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tc>
                  <a:txBody>
                    <a:bodyPr/>
                    <a:lstStyle/>
                    <a:p>
                      <a:pPr algn="r" fontAlgn="b"/>
                      <a:r>
                        <a:rPr lang="en-US" sz="1800" b="0" i="0" u="none" strike="noStrike" baseline="0" dirty="0">
                          <a:solidFill>
                            <a:srgbClr val="000000"/>
                          </a:solidFill>
                          <a:effectLst/>
                          <a:latin typeface="Calibri" panose="020F0502020204030204" pitchFamily="34" charset="0"/>
                        </a:rPr>
                        <a:t>18</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22</a:t>
                      </a:r>
                    </a:p>
                  </a:txBody>
                  <a:tcPr marR="9525" marT="9525" marB="0" anchor="ctr"/>
                </a:tc>
                <a:extLst>
                  <a:ext uri="{0D108BD9-81ED-4DB2-BD59-A6C34878D82A}">
                    <a16:rowId xmlns:a16="http://schemas.microsoft.com/office/drawing/2014/main" val="2872684016"/>
                  </a:ext>
                </a:extLst>
              </a:tr>
              <a:tr h="598270">
                <a:tc>
                  <a:txBody>
                    <a:bodyPr/>
                    <a:lstStyle/>
                    <a:p>
                      <a:pPr algn="r" fontAlgn="b"/>
                      <a:r>
                        <a:rPr lang="en-US" sz="1800" b="1" i="0" u="none" strike="noStrike" baseline="0" dirty="0">
                          <a:solidFill>
                            <a:srgbClr val="000000"/>
                          </a:solidFill>
                          <a:effectLst/>
                          <a:latin typeface="Calibri" panose="020F0502020204030204" pitchFamily="34" charset="0"/>
                        </a:rPr>
                        <a:t>2030</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18</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22</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19</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22</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22</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17</a:t>
                      </a:r>
                    </a:p>
                  </a:txBody>
                  <a:tcPr marR="9525" marT="9525" marB="0" anchor="ctr"/>
                </a:tc>
                <a:tc>
                  <a:txBody>
                    <a:bodyPr/>
                    <a:lstStyle/>
                    <a:p>
                      <a:pPr algn="r" fontAlgn="b"/>
                      <a:r>
                        <a:rPr lang="en-US" sz="1800" b="0" i="0" u="none" strike="noStrike" baseline="0">
                          <a:solidFill>
                            <a:srgbClr val="000000"/>
                          </a:solidFill>
                          <a:effectLst/>
                          <a:latin typeface="Calibri" panose="020F0502020204030204" pitchFamily="34" charset="0"/>
                        </a:rPr>
                        <a:t>18</a:t>
                      </a:r>
                    </a:p>
                  </a:txBody>
                  <a:tcPr marR="9525" marT="9525" marB="0" anchor="ctr"/>
                </a:tc>
                <a:tc>
                  <a:txBody>
                    <a:bodyPr/>
                    <a:lstStyle/>
                    <a:p>
                      <a:pPr algn="r" fontAlgn="b"/>
                      <a:r>
                        <a:rPr lang="en-US" sz="1800" b="0" i="0" u="none" strike="noStrike" baseline="0" dirty="0">
                          <a:solidFill>
                            <a:srgbClr val="000000"/>
                          </a:solidFill>
                          <a:effectLst/>
                          <a:latin typeface="Calibri" panose="020F0502020204030204" pitchFamily="34" charset="0"/>
                        </a:rPr>
                        <a:t>22</a:t>
                      </a:r>
                    </a:p>
                  </a:txBody>
                  <a:tcPr marR="9525" marT="9525" marB="0" anchor="ctr"/>
                </a:tc>
                <a:extLst>
                  <a:ext uri="{0D108BD9-81ED-4DB2-BD59-A6C34878D82A}">
                    <a16:rowId xmlns:a16="http://schemas.microsoft.com/office/drawing/2014/main" val="1867760399"/>
                  </a:ext>
                </a:extLst>
              </a:tr>
            </a:tbl>
          </a:graphicData>
        </a:graphic>
      </p:graphicFrame>
    </p:spTree>
    <p:extLst>
      <p:ext uri="{BB962C8B-B14F-4D97-AF65-F5344CB8AC3E}">
        <p14:creationId xmlns:p14="http://schemas.microsoft.com/office/powerpoint/2010/main" val="221391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2DC9512-5BC8-FB6B-C47D-280CB36CA1ED}"/>
              </a:ext>
            </a:extLst>
          </p:cNvPr>
          <p:cNvSpPr txBox="1"/>
          <p:nvPr/>
        </p:nvSpPr>
        <p:spPr>
          <a:xfrm>
            <a:off x="2680138" y="2910970"/>
            <a:ext cx="4845269" cy="461665"/>
          </a:xfrm>
          <a:prstGeom prst="rect">
            <a:avLst/>
          </a:prstGeom>
          <a:noFill/>
        </p:spPr>
        <p:txBody>
          <a:bodyPr wrap="square" rtlCol="0">
            <a:spAutoFit/>
          </a:bodyPr>
          <a:lstStyle/>
          <a:p>
            <a:r>
              <a:rPr lang="en-US" sz="2400" b="1" dirty="0">
                <a:solidFill>
                  <a:schemeClr val="bg1"/>
                </a:solidFill>
                <a:latin typeface="Arial" panose="020B0604020202020204" pitchFamily="34" charset="0"/>
                <a:cs typeface="Arial" panose="020B0604020202020204" pitchFamily="34" charset="0"/>
              </a:rPr>
              <a:t>Summer CP Forecast</a:t>
            </a:r>
          </a:p>
        </p:txBody>
      </p:sp>
    </p:spTree>
    <p:extLst>
      <p:ext uri="{BB962C8B-B14F-4D97-AF65-F5344CB8AC3E}">
        <p14:creationId xmlns:p14="http://schemas.microsoft.com/office/powerpoint/2010/main" val="38850820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844B78B-0FB0-4853-EDC0-538582922E08}"/>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12</a:t>
            </a:fld>
            <a:endParaRPr lang="en-US">
              <a:solidFill>
                <a:prstClr val="black">
                  <a:tint val="75000"/>
                </a:prstClr>
              </a:solidFill>
            </a:endParaRPr>
          </a:p>
        </p:txBody>
      </p:sp>
      <p:graphicFrame>
        <p:nvGraphicFramePr>
          <p:cNvPr id="5" name="Chart 4">
            <a:extLst>
              <a:ext uri="{FF2B5EF4-FFF2-40B4-BE49-F238E27FC236}">
                <a16:creationId xmlns:a16="http://schemas.microsoft.com/office/drawing/2014/main" id="{566B834C-A304-7403-3697-67C4BDF527BA}"/>
              </a:ext>
            </a:extLst>
          </p:cNvPr>
          <p:cNvGraphicFramePr>
            <a:graphicFrameLocks/>
          </p:cNvGraphicFramePr>
          <p:nvPr>
            <p:extLst>
              <p:ext uri="{D42A27DB-BD31-4B8C-83A1-F6EECF244321}">
                <p14:modId xmlns:p14="http://schemas.microsoft.com/office/powerpoint/2010/main" val="4103798586"/>
              </p:ext>
            </p:extLst>
          </p:nvPr>
        </p:nvGraphicFramePr>
        <p:xfrm>
          <a:off x="410198" y="401652"/>
          <a:ext cx="8400516" cy="5759866"/>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41E4D023-2632-4BA8-F2FE-A562A637D429}"/>
              </a:ext>
            </a:extLst>
          </p:cNvPr>
          <p:cNvSpPr txBox="1"/>
          <p:nvPr/>
        </p:nvSpPr>
        <p:spPr>
          <a:xfrm>
            <a:off x="7756634" y="76200"/>
            <a:ext cx="1311166" cy="430887"/>
          </a:xfrm>
          <a:prstGeom prst="rect">
            <a:avLst/>
          </a:prstGeom>
          <a:noFill/>
        </p:spPr>
        <p:txBody>
          <a:bodyPr wrap="square" rtlCol="0">
            <a:spAutoFit/>
          </a:bodyPr>
          <a:lstStyle/>
          <a:p>
            <a:r>
              <a:rPr lang="en-US" sz="1100" dirty="0"/>
              <a:t>2030 Peak with Executive Letters</a:t>
            </a:r>
          </a:p>
        </p:txBody>
      </p:sp>
    </p:spTree>
    <p:extLst>
      <p:ext uri="{BB962C8B-B14F-4D97-AF65-F5344CB8AC3E}">
        <p14:creationId xmlns:p14="http://schemas.microsoft.com/office/powerpoint/2010/main" val="1632558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ABD6840-D256-EC45-76DF-5758341DFB14}"/>
              </a:ext>
            </a:extLst>
          </p:cNvPr>
          <p:cNvSpPr txBox="1"/>
          <p:nvPr/>
        </p:nvSpPr>
        <p:spPr>
          <a:xfrm>
            <a:off x="2841476" y="2563738"/>
            <a:ext cx="3461047" cy="461665"/>
          </a:xfrm>
          <a:prstGeom prst="rect">
            <a:avLst/>
          </a:prstGeom>
          <a:noFill/>
        </p:spPr>
        <p:txBody>
          <a:bodyPr wrap="square" rtlCol="0">
            <a:spAutoFit/>
          </a:bodyPr>
          <a:lstStyle/>
          <a:p>
            <a:r>
              <a:rPr lang="en-US" sz="2400" dirty="0">
                <a:solidFill>
                  <a:schemeClr val="bg1"/>
                </a:solidFill>
                <a:latin typeface="Arial" panose="020B0604020202020204" pitchFamily="34" charset="0"/>
                <a:cs typeface="Arial" panose="020B0604020202020204" pitchFamily="34" charset="0"/>
              </a:rPr>
              <a:t>Winter CP Forecast</a:t>
            </a:r>
          </a:p>
        </p:txBody>
      </p:sp>
    </p:spTree>
    <p:extLst>
      <p:ext uri="{BB962C8B-B14F-4D97-AF65-F5344CB8AC3E}">
        <p14:creationId xmlns:p14="http://schemas.microsoft.com/office/powerpoint/2010/main" val="3629470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7EDA32F-9FCA-9615-46F9-2DE7E33F8A7E}"/>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14</a:t>
            </a:fld>
            <a:endParaRPr lang="en-US">
              <a:solidFill>
                <a:prstClr val="black">
                  <a:tint val="75000"/>
                </a:prstClr>
              </a:solidFill>
            </a:endParaRPr>
          </a:p>
        </p:txBody>
      </p:sp>
      <p:graphicFrame>
        <p:nvGraphicFramePr>
          <p:cNvPr id="5" name="Chart 4">
            <a:extLst>
              <a:ext uri="{FF2B5EF4-FFF2-40B4-BE49-F238E27FC236}">
                <a16:creationId xmlns:a16="http://schemas.microsoft.com/office/drawing/2014/main" id="{72D945B0-9189-3244-2878-5F7E0E18F092}"/>
              </a:ext>
            </a:extLst>
          </p:cNvPr>
          <p:cNvGraphicFramePr>
            <a:graphicFrameLocks/>
          </p:cNvGraphicFramePr>
          <p:nvPr>
            <p:extLst>
              <p:ext uri="{D42A27DB-BD31-4B8C-83A1-F6EECF244321}">
                <p14:modId xmlns:p14="http://schemas.microsoft.com/office/powerpoint/2010/main" val="737999738"/>
              </p:ext>
            </p:extLst>
          </p:nvPr>
        </p:nvGraphicFramePr>
        <p:xfrm>
          <a:off x="470019" y="341832"/>
          <a:ext cx="8426153" cy="56145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17994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198167"/>
            <a:ext cx="9144000" cy="461665"/>
          </a:xfrm>
          <a:prstGeom prst="rect">
            <a:avLst/>
          </a:prstGeom>
          <a:noFill/>
        </p:spPr>
        <p:txBody>
          <a:bodyPr wrap="square" rtlCol="0" anchor="t">
            <a:spAutoFit/>
          </a:bodyPr>
          <a:lstStyle/>
          <a:p>
            <a:pPr algn="ctr"/>
            <a:r>
              <a:rPr lang="en-US" sz="2400" b="1" dirty="0">
                <a:solidFill>
                  <a:prstClr val="white"/>
                </a:solidFill>
                <a:latin typeface="Arial" panose="020B0604020202020204" pitchFamily="34" charset="0"/>
                <a:cs typeface="Arial" panose="020B0604020202020204" pitchFamily="34" charset="0"/>
              </a:rPr>
              <a:t>2023 Weather Year Scenario</a:t>
            </a:r>
          </a:p>
        </p:txBody>
      </p:sp>
    </p:spTree>
    <p:extLst>
      <p:ext uri="{BB962C8B-B14F-4D97-AF65-F5344CB8AC3E}">
        <p14:creationId xmlns:p14="http://schemas.microsoft.com/office/powerpoint/2010/main" val="3304440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20E8A49-6A2A-F5DF-FCD4-3566BBEDDB9C}"/>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16</a:t>
            </a:fld>
            <a:endParaRPr lang="en-US">
              <a:solidFill>
                <a:prstClr val="black">
                  <a:tint val="75000"/>
                </a:prstClr>
              </a:solidFill>
            </a:endParaRPr>
          </a:p>
        </p:txBody>
      </p:sp>
      <p:graphicFrame>
        <p:nvGraphicFramePr>
          <p:cNvPr id="5" name="Table 5">
            <a:extLst>
              <a:ext uri="{FF2B5EF4-FFF2-40B4-BE49-F238E27FC236}">
                <a16:creationId xmlns:a16="http://schemas.microsoft.com/office/drawing/2014/main" id="{9D587750-2074-6E0C-4BBD-5713CB24B1AD}"/>
              </a:ext>
            </a:extLst>
          </p:cNvPr>
          <p:cNvGraphicFramePr>
            <a:graphicFrameLocks noGrp="1"/>
          </p:cNvGraphicFramePr>
          <p:nvPr>
            <p:extLst>
              <p:ext uri="{D42A27DB-BD31-4B8C-83A1-F6EECF244321}">
                <p14:modId xmlns:p14="http://schemas.microsoft.com/office/powerpoint/2010/main" val="1453701930"/>
              </p:ext>
            </p:extLst>
          </p:nvPr>
        </p:nvGraphicFramePr>
        <p:xfrm>
          <a:off x="593834" y="987973"/>
          <a:ext cx="7956332" cy="4842033"/>
        </p:xfrm>
        <a:graphic>
          <a:graphicData uri="http://schemas.openxmlformats.org/drawingml/2006/table">
            <a:tbl>
              <a:tblPr firstRow="1" bandRow="1">
                <a:tableStyleId>{5C22544A-7EE6-4342-B048-85BDC9FD1C3A}</a:tableStyleId>
              </a:tblPr>
              <a:tblGrid>
                <a:gridCol w="1989083">
                  <a:extLst>
                    <a:ext uri="{9D8B030D-6E8A-4147-A177-3AD203B41FA5}">
                      <a16:colId xmlns:a16="http://schemas.microsoft.com/office/drawing/2014/main" val="4007391115"/>
                    </a:ext>
                  </a:extLst>
                </a:gridCol>
                <a:gridCol w="1989083">
                  <a:extLst>
                    <a:ext uri="{9D8B030D-6E8A-4147-A177-3AD203B41FA5}">
                      <a16:colId xmlns:a16="http://schemas.microsoft.com/office/drawing/2014/main" val="3450330987"/>
                    </a:ext>
                  </a:extLst>
                </a:gridCol>
                <a:gridCol w="1989083">
                  <a:extLst>
                    <a:ext uri="{9D8B030D-6E8A-4147-A177-3AD203B41FA5}">
                      <a16:colId xmlns:a16="http://schemas.microsoft.com/office/drawing/2014/main" val="2401145027"/>
                    </a:ext>
                  </a:extLst>
                </a:gridCol>
                <a:gridCol w="1989083">
                  <a:extLst>
                    <a:ext uri="{9D8B030D-6E8A-4147-A177-3AD203B41FA5}">
                      <a16:colId xmlns:a16="http://schemas.microsoft.com/office/drawing/2014/main" val="3050753878"/>
                    </a:ext>
                  </a:extLst>
                </a:gridCol>
              </a:tblGrid>
              <a:tr h="627618">
                <a:tc>
                  <a:txBody>
                    <a:bodyPr/>
                    <a:lstStyle/>
                    <a:p>
                      <a:pPr algn="l" fontAlgn="b"/>
                      <a:endParaRPr lang="en-US" sz="1750" b="1" i="0" u="none" strike="noStrike" baseline="0"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750" b="1" i="0" u="none" strike="noStrike" baseline="0" dirty="0">
                          <a:solidFill>
                            <a:srgbClr val="000000"/>
                          </a:solidFill>
                          <a:effectLst/>
                          <a:latin typeface="Calibri" panose="020F0502020204030204" pitchFamily="34" charset="0"/>
                        </a:rPr>
                        <a:t>2024 Forecast published January 2024 for Summer 2024</a:t>
                      </a:r>
                    </a:p>
                  </a:txBody>
                  <a:tcPr marL="9525" marR="9525" marT="9525" marB="0" anchor="ctr"/>
                </a:tc>
                <a:tc>
                  <a:txBody>
                    <a:bodyPr/>
                    <a:lstStyle/>
                    <a:p>
                      <a:pPr algn="ctr" fontAlgn="b"/>
                      <a:r>
                        <a:rPr lang="en-US" sz="1750" b="1" i="0" u="none" strike="noStrike" baseline="0" dirty="0">
                          <a:solidFill>
                            <a:srgbClr val="000000"/>
                          </a:solidFill>
                          <a:effectLst/>
                          <a:latin typeface="Calibri" panose="020F0502020204030204" pitchFamily="34" charset="0"/>
                        </a:rPr>
                        <a:t>2023 Forecast published January 2023 for Summer 2024</a:t>
                      </a:r>
                    </a:p>
                  </a:txBody>
                  <a:tcPr marL="9525" marR="9525" marT="9525" marB="0" anchor="ctr"/>
                </a:tc>
                <a:tc>
                  <a:txBody>
                    <a:bodyPr/>
                    <a:lstStyle/>
                    <a:p>
                      <a:pPr algn="l" fontAlgn="b"/>
                      <a:r>
                        <a:rPr lang="en-US" sz="1750" b="1" i="0" u="none" strike="noStrike" baseline="0" dirty="0">
                          <a:solidFill>
                            <a:srgbClr val="000000"/>
                          </a:solidFill>
                          <a:effectLst/>
                          <a:latin typeface="Calibri" panose="020F0502020204030204" pitchFamily="34" charset="0"/>
                        </a:rPr>
                        <a:t>          2023 WY Forecast Scenario  for Summer 2024</a:t>
                      </a:r>
                    </a:p>
                  </a:txBody>
                  <a:tcPr marL="9525" marR="9525" marT="9525" marB="0" anchor="ctr"/>
                </a:tc>
                <a:extLst>
                  <a:ext uri="{0D108BD9-81ED-4DB2-BD59-A6C34878D82A}">
                    <a16:rowId xmlns:a16="http://schemas.microsoft.com/office/drawing/2014/main" val="4003628983"/>
                  </a:ext>
                </a:extLst>
              </a:tr>
              <a:tr h="627618">
                <a:tc>
                  <a:txBody>
                    <a:bodyPr/>
                    <a:lstStyle/>
                    <a:p>
                      <a:pPr algn="l" fontAlgn="b"/>
                      <a:r>
                        <a:rPr lang="en-US" sz="1750" b="1" i="0" u="none" strike="noStrike" baseline="0">
                          <a:solidFill>
                            <a:srgbClr val="000000"/>
                          </a:solidFill>
                          <a:effectLst/>
                          <a:latin typeface="Calibri" panose="020F0502020204030204" pitchFamily="34" charset="0"/>
                        </a:rPr>
                        <a:t>Base 50/50</a:t>
                      </a:r>
                    </a:p>
                  </a:txBody>
                  <a:tcPr marL="9525" marR="9525" marT="9525" marB="0" anchor="b"/>
                </a:tc>
                <a:tc>
                  <a:txBody>
                    <a:bodyPr/>
                    <a:lstStyle/>
                    <a:p>
                      <a:pPr algn="r" fontAlgn="b"/>
                      <a:r>
                        <a:rPr lang="en-US" sz="1750" b="0" i="0" u="none" strike="noStrike" baseline="0">
                          <a:solidFill>
                            <a:srgbClr val="000000"/>
                          </a:solidFill>
                          <a:effectLst/>
                          <a:latin typeface="Calibri" panose="020F0502020204030204" pitchFamily="34" charset="0"/>
                        </a:rPr>
                        <a:t>83,332</a:t>
                      </a:r>
                    </a:p>
                  </a:txBody>
                  <a:tcPr marL="9525" marR="9525" marT="9525" marB="0" anchor="b"/>
                </a:tc>
                <a:tc>
                  <a:txBody>
                    <a:bodyPr/>
                    <a:lstStyle/>
                    <a:p>
                      <a:pPr algn="r" fontAlgn="b"/>
                      <a:r>
                        <a:rPr lang="en-US" sz="1750" b="0" i="0" u="none" strike="noStrike" baseline="0">
                          <a:solidFill>
                            <a:srgbClr val="000000"/>
                          </a:solidFill>
                          <a:effectLst/>
                          <a:latin typeface="Calibri" panose="020F0502020204030204" pitchFamily="34" charset="0"/>
                        </a:rPr>
                        <a:t>84,329</a:t>
                      </a:r>
                    </a:p>
                  </a:txBody>
                  <a:tcPr marL="9525" marR="9525" marT="9525" marB="0" anchor="b"/>
                </a:tc>
                <a:tc>
                  <a:txBody>
                    <a:bodyPr/>
                    <a:lstStyle/>
                    <a:p>
                      <a:pPr algn="r" fontAlgn="b"/>
                      <a:r>
                        <a:rPr lang="en-US" sz="1750" b="0" i="0" u="none" strike="noStrike" baseline="0">
                          <a:solidFill>
                            <a:srgbClr val="000000"/>
                          </a:solidFill>
                          <a:effectLst/>
                          <a:latin typeface="Calibri" panose="020F0502020204030204" pitchFamily="34" charset="0"/>
                        </a:rPr>
                        <a:t>86,165</a:t>
                      </a:r>
                    </a:p>
                  </a:txBody>
                  <a:tcPr marL="9525" marR="9525" marT="9525" marB="0" anchor="b"/>
                </a:tc>
                <a:extLst>
                  <a:ext uri="{0D108BD9-81ED-4DB2-BD59-A6C34878D82A}">
                    <a16:rowId xmlns:a16="http://schemas.microsoft.com/office/drawing/2014/main" val="1527423490"/>
                  </a:ext>
                </a:extLst>
              </a:tr>
              <a:tr h="627618">
                <a:tc>
                  <a:txBody>
                    <a:bodyPr/>
                    <a:lstStyle/>
                    <a:p>
                      <a:pPr algn="l" fontAlgn="b"/>
                      <a:r>
                        <a:rPr lang="en-US" sz="1750" b="1" i="0" u="none" strike="noStrike" baseline="0">
                          <a:solidFill>
                            <a:srgbClr val="000000"/>
                          </a:solidFill>
                          <a:effectLst/>
                          <a:latin typeface="Calibri" panose="020F0502020204030204" pitchFamily="34" charset="0"/>
                        </a:rPr>
                        <a:t>LFLs 100%</a:t>
                      </a:r>
                    </a:p>
                  </a:txBody>
                  <a:tcPr marL="9525" marR="9525" marT="9525" marB="0" anchor="b"/>
                </a:tc>
                <a:tc>
                  <a:txBody>
                    <a:bodyPr/>
                    <a:lstStyle/>
                    <a:p>
                      <a:pPr algn="r" fontAlgn="b"/>
                      <a:r>
                        <a:rPr lang="en-US" sz="1750" b="0" i="0" u="none" strike="noStrike" baseline="0" dirty="0">
                          <a:solidFill>
                            <a:srgbClr val="000000"/>
                          </a:solidFill>
                          <a:effectLst/>
                          <a:latin typeface="Calibri" panose="020F0502020204030204" pitchFamily="34" charset="0"/>
                        </a:rPr>
                        <a:t>2,891</a:t>
                      </a:r>
                    </a:p>
                  </a:txBody>
                  <a:tcPr marL="9525" marR="9525" marT="9525" marB="0" anchor="b"/>
                </a:tc>
                <a:tc>
                  <a:txBody>
                    <a:bodyPr/>
                    <a:lstStyle/>
                    <a:p>
                      <a:pPr algn="r" fontAlgn="b"/>
                      <a:r>
                        <a:rPr lang="en-US" sz="1750" b="0" i="0" u="none" strike="noStrike" baseline="0">
                          <a:solidFill>
                            <a:srgbClr val="000000"/>
                          </a:solidFill>
                          <a:effectLst/>
                          <a:latin typeface="Calibri" panose="020F0502020204030204" pitchFamily="34" charset="0"/>
                        </a:rPr>
                        <a:t>700</a:t>
                      </a:r>
                    </a:p>
                  </a:txBody>
                  <a:tcPr marL="9525" marR="9525" marT="9525" marB="0" anchor="b"/>
                </a:tc>
                <a:tc>
                  <a:txBody>
                    <a:bodyPr/>
                    <a:lstStyle/>
                    <a:p>
                      <a:pPr algn="r" fontAlgn="b"/>
                      <a:r>
                        <a:rPr lang="en-US" sz="1750" b="0" i="0" u="none" strike="noStrike" baseline="0">
                          <a:solidFill>
                            <a:srgbClr val="000000"/>
                          </a:solidFill>
                          <a:effectLst/>
                          <a:latin typeface="Calibri" panose="020F0502020204030204" pitchFamily="34" charset="0"/>
                        </a:rPr>
                        <a:t>2,891</a:t>
                      </a:r>
                    </a:p>
                  </a:txBody>
                  <a:tcPr marL="9525" marR="9525" marT="9525" marB="0" anchor="b"/>
                </a:tc>
                <a:extLst>
                  <a:ext uri="{0D108BD9-81ED-4DB2-BD59-A6C34878D82A}">
                    <a16:rowId xmlns:a16="http://schemas.microsoft.com/office/drawing/2014/main" val="3669599973"/>
                  </a:ext>
                </a:extLst>
              </a:tr>
              <a:tr h="627618">
                <a:tc>
                  <a:txBody>
                    <a:bodyPr/>
                    <a:lstStyle/>
                    <a:p>
                      <a:pPr algn="l" fontAlgn="b"/>
                      <a:r>
                        <a:rPr lang="en-US" sz="1750" b="1" i="0" u="none" strike="noStrike" baseline="0">
                          <a:solidFill>
                            <a:srgbClr val="000000"/>
                          </a:solidFill>
                          <a:effectLst/>
                          <a:latin typeface="Calibri" panose="020F0502020204030204" pitchFamily="34" charset="0"/>
                        </a:rPr>
                        <a:t>Additional PV</a:t>
                      </a:r>
                    </a:p>
                  </a:txBody>
                  <a:tcPr marL="9525" marR="9525" marT="9525" marB="0" anchor="b"/>
                </a:tc>
                <a:tc>
                  <a:txBody>
                    <a:bodyPr/>
                    <a:lstStyle/>
                    <a:p>
                      <a:pPr algn="r" fontAlgn="b"/>
                      <a:r>
                        <a:rPr lang="en-US" sz="1750" b="0" i="0" u="none" strike="noStrike" baseline="0">
                          <a:solidFill>
                            <a:srgbClr val="000000"/>
                          </a:solidFill>
                          <a:effectLst/>
                          <a:latin typeface="Calibri" panose="020F0502020204030204" pitchFamily="34" charset="0"/>
                        </a:rPr>
                        <a:t>-1,061</a:t>
                      </a:r>
                    </a:p>
                  </a:txBody>
                  <a:tcPr marL="9525" marR="9525" marT="9525" marB="0" anchor="b"/>
                </a:tc>
                <a:tc>
                  <a:txBody>
                    <a:bodyPr/>
                    <a:lstStyle/>
                    <a:p>
                      <a:pPr algn="r" fontAlgn="b"/>
                      <a:r>
                        <a:rPr lang="en-US" sz="1750" b="0" i="0" u="none" strike="noStrike" baseline="0">
                          <a:solidFill>
                            <a:srgbClr val="000000"/>
                          </a:solidFill>
                          <a:effectLst/>
                          <a:latin typeface="Calibri" panose="020F0502020204030204" pitchFamily="34" charset="0"/>
                        </a:rPr>
                        <a:t>-705</a:t>
                      </a:r>
                    </a:p>
                  </a:txBody>
                  <a:tcPr marL="9525" marR="9525" marT="9525" marB="0" anchor="b"/>
                </a:tc>
                <a:tc>
                  <a:txBody>
                    <a:bodyPr/>
                    <a:lstStyle/>
                    <a:p>
                      <a:pPr algn="r" fontAlgn="b"/>
                      <a:r>
                        <a:rPr lang="en-US" sz="1750" b="0" i="0" u="none" strike="noStrike" baseline="0">
                          <a:solidFill>
                            <a:srgbClr val="000000"/>
                          </a:solidFill>
                          <a:effectLst/>
                          <a:latin typeface="Calibri" panose="020F0502020204030204" pitchFamily="34" charset="0"/>
                        </a:rPr>
                        <a:t>-1,061</a:t>
                      </a:r>
                    </a:p>
                  </a:txBody>
                  <a:tcPr marL="9525" marR="9525" marT="9525" marB="0" anchor="b"/>
                </a:tc>
                <a:extLst>
                  <a:ext uri="{0D108BD9-81ED-4DB2-BD59-A6C34878D82A}">
                    <a16:rowId xmlns:a16="http://schemas.microsoft.com/office/drawing/2014/main" val="2985643955"/>
                  </a:ext>
                </a:extLst>
              </a:tr>
              <a:tr h="627618">
                <a:tc>
                  <a:txBody>
                    <a:bodyPr/>
                    <a:lstStyle/>
                    <a:p>
                      <a:pPr algn="l" fontAlgn="b"/>
                      <a:r>
                        <a:rPr lang="en-US" sz="1750" b="1" i="0" u="none" strike="noStrike" baseline="0">
                          <a:solidFill>
                            <a:srgbClr val="000000"/>
                          </a:solidFill>
                          <a:effectLst/>
                          <a:latin typeface="Calibri" panose="020F0502020204030204" pitchFamily="34" charset="0"/>
                        </a:rPr>
                        <a:t>P90 Percentage Adder</a:t>
                      </a:r>
                    </a:p>
                  </a:txBody>
                  <a:tcPr marL="9525" marR="9525" marT="9525" marB="0" anchor="b"/>
                </a:tc>
                <a:tc>
                  <a:txBody>
                    <a:bodyPr/>
                    <a:lstStyle/>
                    <a:p>
                      <a:pPr algn="r" fontAlgn="b"/>
                      <a:r>
                        <a:rPr lang="en-US" sz="1750" b="0" i="0" u="none" strike="noStrike" baseline="0">
                          <a:solidFill>
                            <a:srgbClr val="000000"/>
                          </a:solidFill>
                          <a:effectLst/>
                          <a:latin typeface="Calibri" panose="020F0502020204030204" pitchFamily="34" charset="0"/>
                        </a:rPr>
                        <a:t>4,009</a:t>
                      </a:r>
                    </a:p>
                  </a:txBody>
                  <a:tcPr marL="9525" marR="9525" marT="9525" marB="0" anchor="b"/>
                </a:tc>
                <a:tc>
                  <a:txBody>
                    <a:bodyPr/>
                    <a:lstStyle/>
                    <a:p>
                      <a:pPr algn="r" fontAlgn="b"/>
                      <a:r>
                        <a:rPr lang="en-US" sz="1750" b="0" i="0" u="none" strike="noStrike" baseline="0">
                          <a:solidFill>
                            <a:srgbClr val="000000"/>
                          </a:solidFill>
                          <a:effectLst/>
                          <a:latin typeface="Calibri" panose="020F0502020204030204" pitchFamily="34" charset="0"/>
                        </a:rPr>
                        <a:t>4,009</a:t>
                      </a:r>
                    </a:p>
                  </a:txBody>
                  <a:tcPr marL="9525" marR="9525" marT="9525" marB="0" anchor="b"/>
                </a:tc>
                <a:tc>
                  <a:txBody>
                    <a:bodyPr/>
                    <a:lstStyle/>
                    <a:p>
                      <a:pPr algn="r" fontAlgn="b"/>
                      <a:r>
                        <a:rPr lang="en-US" sz="1750" b="0" i="0" u="none" strike="noStrike" baseline="0">
                          <a:solidFill>
                            <a:srgbClr val="000000"/>
                          </a:solidFill>
                          <a:effectLst/>
                          <a:latin typeface="Calibri" panose="020F0502020204030204" pitchFamily="34" charset="0"/>
                        </a:rPr>
                        <a:t>4,009</a:t>
                      </a:r>
                    </a:p>
                  </a:txBody>
                  <a:tcPr marL="9525" marR="9525" marT="9525" marB="0" anchor="b"/>
                </a:tc>
                <a:extLst>
                  <a:ext uri="{0D108BD9-81ED-4DB2-BD59-A6C34878D82A}">
                    <a16:rowId xmlns:a16="http://schemas.microsoft.com/office/drawing/2014/main" val="2308870652"/>
                  </a:ext>
                </a:extLst>
              </a:tr>
              <a:tr h="627618">
                <a:tc>
                  <a:txBody>
                    <a:bodyPr/>
                    <a:lstStyle/>
                    <a:p>
                      <a:pPr algn="l" fontAlgn="b"/>
                      <a:r>
                        <a:rPr lang="en-US" sz="1750" b="1" i="0" u="none" strike="noStrike" baseline="0">
                          <a:solidFill>
                            <a:srgbClr val="000000"/>
                          </a:solidFill>
                          <a:effectLst/>
                          <a:latin typeface="Calibri" panose="020F0502020204030204" pitchFamily="34" charset="0"/>
                        </a:rPr>
                        <a:t>Total</a:t>
                      </a:r>
                    </a:p>
                  </a:txBody>
                  <a:tcPr marL="9525" marR="9525" marT="9525" marB="0" anchor="b"/>
                </a:tc>
                <a:tc>
                  <a:txBody>
                    <a:bodyPr/>
                    <a:lstStyle/>
                    <a:p>
                      <a:pPr algn="r" fontAlgn="b"/>
                      <a:r>
                        <a:rPr lang="en-US" sz="1750" b="0" i="0" u="none" strike="noStrike" baseline="0">
                          <a:solidFill>
                            <a:srgbClr val="000000"/>
                          </a:solidFill>
                          <a:effectLst/>
                          <a:latin typeface="Calibri" panose="020F0502020204030204" pitchFamily="34" charset="0"/>
                        </a:rPr>
                        <a:t>85,162</a:t>
                      </a:r>
                    </a:p>
                  </a:txBody>
                  <a:tcPr marL="9525" marR="9525" marT="9525" marB="0" anchor="b"/>
                </a:tc>
                <a:tc>
                  <a:txBody>
                    <a:bodyPr/>
                    <a:lstStyle/>
                    <a:p>
                      <a:pPr algn="r" fontAlgn="b"/>
                      <a:r>
                        <a:rPr lang="en-US" sz="1750" b="0" i="0" u="none" strike="noStrike" baseline="0">
                          <a:solidFill>
                            <a:srgbClr val="000000"/>
                          </a:solidFill>
                          <a:effectLst/>
                          <a:latin typeface="Calibri" panose="020F0502020204030204" pitchFamily="34" charset="0"/>
                        </a:rPr>
                        <a:t>84,324</a:t>
                      </a:r>
                    </a:p>
                  </a:txBody>
                  <a:tcPr marL="9525" marR="9525" marT="9525" marB="0" anchor="b"/>
                </a:tc>
                <a:tc>
                  <a:txBody>
                    <a:bodyPr/>
                    <a:lstStyle/>
                    <a:p>
                      <a:pPr algn="r" fontAlgn="b"/>
                      <a:r>
                        <a:rPr lang="en-US" sz="1750" b="0" i="0" u="none" strike="noStrike" baseline="0">
                          <a:solidFill>
                            <a:srgbClr val="000000"/>
                          </a:solidFill>
                          <a:effectLst/>
                          <a:latin typeface="Calibri" panose="020F0502020204030204" pitchFamily="34" charset="0"/>
                        </a:rPr>
                        <a:t>87,995</a:t>
                      </a:r>
                    </a:p>
                  </a:txBody>
                  <a:tcPr marL="9525" marR="9525" marT="9525" marB="0" anchor="b"/>
                </a:tc>
                <a:extLst>
                  <a:ext uri="{0D108BD9-81ED-4DB2-BD59-A6C34878D82A}">
                    <a16:rowId xmlns:a16="http://schemas.microsoft.com/office/drawing/2014/main" val="1456938568"/>
                  </a:ext>
                </a:extLst>
              </a:tr>
              <a:tr h="627618">
                <a:tc>
                  <a:txBody>
                    <a:bodyPr/>
                    <a:lstStyle/>
                    <a:p>
                      <a:pPr algn="l" fontAlgn="b"/>
                      <a:r>
                        <a:rPr lang="en-US" sz="1750" b="1" i="0" u="none" strike="noStrike" baseline="0">
                          <a:solidFill>
                            <a:srgbClr val="000000"/>
                          </a:solidFill>
                          <a:effectLst/>
                          <a:latin typeface="Calibri" panose="020F0502020204030204" pitchFamily="34" charset="0"/>
                        </a:rPr>
                        <a:t>Total with P90 Adder</a:t>
                      </a:r>
                    </a:p>
                  </a:txBody>
                  <a:tcPr marL="9525" marR="9525" marT="9525" marB="0" anchor="b"/>
                </a:tc>
                <a:tc>
                  <a:txBody>
                    <a:bodyPr/>
                    <a:lstStyle/>
                    <a:p>
                      <a:pPr algn="r" fontAlgn="b"/>
                      <a:r>
                        <a:rPr lang="en-US" sz="1750" b="1" i="0" u="none" strike="noStrike" baseline="0">
                          <a:solidFill>
                            <a:srgbClr val="000000"/>
                          </a:solidFill>
                          <a:effectLst/>
                          <a:latin typeface="Calibri" panose="020F0502020204030204" pitchFamily="34" charset="0"/>
                        </a:rPr>
                        <a:t>89,171</a:t>
                      </a:r>
                    </a:p>
                  </a:txBody>
                  <a:tcPr marL="9525" marR="9525" marT="9525" marB="0" anchor="b"/>
                </a:tc>
                <a:tc>
                  <a:txBody>
                    <a:bodyPr/>
                    <a:lstStyle/>
                    <a:p>
                      <a:pPr algn="r" fontAlgn="b"/>
                      <a:r>
                        <a:rPr lang="en-US" sz="1750" b="1" i="0" u="none" strike="noStrike" baseline="0">
                          <a:solidFill>
                            <a:srgbClr val="000000"/>
                          </a:solidFill>
                          <a:effectLst/>
                          <a:latin typeface="Calibri" panose="020F0502020204030204" pitchFamily="34" charset="0"/>
                        </a:rPr>
                        <a:t>88,333</a:t>
                      </a:r>
                    </a:p>
                  </a:txBody>
                  <a:tcPr marL="9525" marR="9525" marT="9525" marB="0" anchor="b"/>
                </a:tc>
                <a:tc>
                  <a:txBody>
                    <a:bodyPr/>
                    <a:lstStyle/>
                    <a:p>
                      <a:pPr algn="r" fontAlgn="b"/>
                      <a:r>
                        <a:rPr lang="en-US" sz="1750" b="1" i="0" u="none" strike="noStrike" baseline="0" dirty="0">
                          <a:solidFill>
                            <a:srgbClr val="000000"/>
                          </a:solidFill>
                          <a:effectLst/>
                          <a:latin typeface="Calibri" panose="020F0502020204030204" pitchFamily="34" charset="0"/>
                        </a:rPr>
                        <a:t>92,004</a:t>
                      </a:r>
                    </a:p>
                  </a:txBody>
                  <a:tcPr marL="9525" marR="9525" marT="9525" marB="0" anchor="b"/>
                </a:tc>
                <a:extLst>
                  <a:ext uri="{0D108BD9-81ED-4DB2-BD59-A6C34878D82A}">
                    <a16:rowId xmlns:a16="http://schemas.microsoft.com/office/drawing/2014/main" val="2759932113"/>
                  </a:ext>
                </a:extLst>
              </a:tr>
            </a:tbl>
          </a:graphicData>
        </a:graphic>
      </p:graphicFrame>
    </p:spTree>
    <p:extLst>
      <p:ext uri="{BB962C8B-B14F-4D97-AF65-F5344CB8AC3E}">
        <p14:creationId xmlns:p14="http://schemas.microsoft.com/office/powerpoint/2010/main" val="4382876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FC54D8B-76F4-1F15-5768-E2FF552A8042}"/>
              </a:ext>
            </a:extLst>
          </p:cNvPr>
          <p:cNvSpPr txBox="1"/>
          <p:nvPr/>
        </p:nvSpPr>
        <p:spPr>
          <a:xfrm>
            <a:off x="3825766" y="2913203"/>
            <a:ext cx="2165131" cy="461665"/>
          </a:xfrm>
          <a:prstGeom prst="rect">
            <a:avLst/>
          </a:prstGeom>
          <a:noFill/>
        </p:spPr>
        <p:txBody>
          <a:bodyPr wrap="square" rtlCol="0">
            <a:spAutoFit/>
          </a:bodyPr>
          <a:lstStyle/>
          <a:p>
            <a:r>
              <a:rPr lang="en-US" sz="2400" dirty="0">
                <a:solidFill>
                  <a:schemeClr val="bg1"/>
                </a:solidFill>
                <a:latin typeface="Arial" panose="020B0604020202020204" pitchFamily="34" charset="0"/>
                <a:cs typeface="Arial" panose="020B0604020202020204" pitchFamily="34" charset="0"/>
              </a:rPr>
              <a:t>Questions?</a:t>
            </a:r>
          </a:p>
        </p:txBody>
      </p:sp>
    </p:spTree>
    <p:extLst>
      <p:ext uri="{BB962C8B-B14F-4D97-AF65-F5344CB8AC3E}">
        <p14:creationId xmlns:p14="http://schemas.microsoft.com/office/powerpoint/2010/main" val="3216324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Agenda</a:t>
            </a:r>
            <a:endParaRPr lang="en-US" sz="2400" b="1" dirty="0">
              <a:solidFill>
                <a:schemeClr val="accent1"/>
              </a:solidFill>
            </a:endParaRPr>
          </a:p>
        </p:txBody>
      </p:sp>
      <p:sp>
        <p:nvSpPr>
          <p:cNvPr id="3" name="Content Placeholder 2"/>
          <p:cNvSpPr>
            <a:spLocks noGrp="1"/>
          </p:cNvSpPr>
          <p:nvPr>
            <p:ph idx="1"/>
          </p:nvPr>
        </p:nvSpPr>
        <p:spPr/>
        <p:txBody>
          <a:bodyPr/>
          <a:lstStyle/>
          <a:p>
            <a:pPr>
              <a:lnSpc>
                <a:spcPct val="200000"/>
              </a:lnSpc>
              <a:tabLst>
                <a:tab pos="5888038" algn="dec"/>
              </a:tabLst>
            </a:pPr>
            <a:r>
              <a:rPr lang="en-US" sz="2000" dirty="0"/>
              <a:t>Scope of Long-Term Load Forecast</a:t>
            </a:r>
          </a:p>
          <a:p>
            <a:pPr>
              <a:lnSpc>
                <a:spcPct val="200000"/>
              </a:lnSpc>
              <a:tabLst>
                <a:tab pos="5888038" algn="dec"/>
              </a:tabLst>
            </a:pPr>
            <a:r>
              <a:rPr lang="en-US" sz="2000" dirty="0"/>
              <a:t>HB5066 Explanation</a:t>
            </a:r>
          </a:p>
          <a:p>
            <a:pPr>
              <a:lnSpc>
                <a:spcPct val="200000"/>
              </a:lnSpc>
              <a:tabLst>
                <a:tab pos="5888038" algn="dec"/>
              </a:tabLst>
            </a:pPr>
            <a:r>
              <a:rPr lang="en-US" sz="2000" dirty="0"/>
              <a:t>TDSP Survey</a:t>
            </a:r>
          </a:p>
          <a:p>
            <a:pPr>
              <a:lnSpc>
                <a:spcPct val="200000"/>
              </a:lnSpc>
              <a:tabLst>
                <a:tab pos="5888038" algn="dec"/>
              </a:tabLst>
            </a:pPr>
            <a:r>
              <a:rPr lang="en-US" sz="2000" dirty="0"/>
              <a:t>Waterfall Method/Peak Hour Shifts</a:t>
            </a:r>
          </a:p>
          <a:p>
            <a:pPr>
              <a:lnSpc>
                <a:spcPct val="200000"/>
              </a:lnSpc>
              <a:tabLst>
                <a:tab pos="5888038" algn="dec"/>
              </a:tabLst>
            </a:pPr>
            <a:r>
              <a:rPr lang="en-US" sz="2000" dirty="0"/>
              <a:t>Summer and Winter Peaks</a:t>
            </a:r>
          </a:p>
          <a:p>
            <a:pPr>
              <a:lnSpc>
                <a:spcPct val="200000"/>
              </a:lnSpc>
              <a:tabLst>
                <a:tab pos="5888038" algn="dec"/>
              </a:tabLst>
            </a:pPr>
            <a:r>
              <a:rPr lang="en-US" sz="2000" dirty="0"/>
              <a:t>2023 Weather Year Comparison</a:t>
            </a:r>
          </a:p>
          <a:p>
            <a:pPr marL="0" indent="0">
              <a:buNone/>
              <a:tabLst>
                <a:tab pos="5888038" algn="dec"/>
              </a:tabLst>
            </a:pPr>
            <a:endParaRPr lang="en-US" sz="1600" dirty="0"/>
          </a:p>
          <a:p>
            <a:pPr>
              <a:tabLst>
                <a:tab pos="5888038" algn="dec"/>
              </a:tabLst>
            </a:pPr>
            <a:endParaRPr lang="en-US" sz="1600" dirty="0"/>
          </a:p>
          <a:p>
            <a:pPr marL="0" indent="0">
              <a:buNone/>
              <a:tabLst>
                <a:tab pos="5888038" algn="dec"/>
              </a:tabLst>
            </a:pPr>
            <a:endParaRPr lang="en-US" sz="1600" dirty="0"/>
          </a:p>
          <a:p>
            <a:pPr marL="0" indent="0">
              <a:lnSpc>
                <a:spcPct val="200000"/>
              </a:lnSpc>
              <a:buNone/>
              <a:tabLst>
                <a:tab pos="5888038" algn="dec"/>
              </a:tabLst>
            </a:pPr>
            <a:endParaRPr lang="en-US" sz="2000" b="1"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2188413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solidFill>
                  <a:schemeClr val="accent1"/>
                </a:solidFill>
              </a:rPr>
              <a:t>Forecast Scope</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3</a:t>
            </a:fld>
            <a:endParaRPr lang="en-US">
              <a:solidFill>
                <a:prstClr val="black">
                  <a:tint val="75000"/>
                </a:prstClr>
              </a:solidFill>
            </a:endParaRPr>
          </a:p>
        </p:txBody>
      </p:sp>
      <p:sp>
        <p:nvSpPr>
          <p:cNvPr id="3" name="TextBox 2">
            <a:extLst>
              <a:ext uri="{FF2B5EF4-FFF2-40B4-BE49-F238E27FC236}">
                <a16:creationId xmlns:a16="http://schemas.microsoft.com/office/drawing/2014/main" id="{35754D64-FFB3-25CE-37BB-C89AF8D77F34}"/>
              </a:ext>
            </a:extLst>
          </p:cNvPr>
          <p:cNvSpPr txBox="1"/>
          <p:nvPr/>
        </p:nvSpPr>
        <p:spPr>
          <a:xfrm>
            <a:off x="381000" y="825910"/>
            <a:ext cx="8357419" cy="5632311"/>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Our official forecast created using 15 historical weather years, economic drivers, calendar information, and historical load</a:t>
            </a:r>
          </a:p>
          <a:p>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b="0" i="0" dirty="0">
                <a:solidFill>
                  <a:srgbClr val="000000"/>
                </a:solidFill>
                <a:effectLst/>
                <a:latin typeface="Arial" panose="020B0604020202020204" pitchFamily="34" charset="0"/>
                <a:cs typeface="Arial" panose="020B0604020202020204" pitchFamily="34" charset="0"/>
              </a:rPr>
              <a:t>The 2024 Long-Term Load Forecast, which was published in January 2024, is comprised of: Base (econometric model) forecast, Roof-top PV forecast, Electric Vehicle forecast, Large Flexible Load forecast, and New Large Loads with a signed Contract with their TSP or DSP as of 10, 2023</a:t>
            </a:r>
          </a:p>
          <a:p>
            <a:endParaRPr lang="en-US" sz="2000" b="0" i="0" dirty="0">
              <a:solidFill>
                <a:srgbClr val="000000"/>
              </a:solidFill>
              <a:effectLst/>
              <a:latin typeface="Arial" panose="020B0604020202020204" pitchFamily="34" charset="0"/>
              <a:cs typeface="Arial" panose="020B0604020202020204" pitchFamily="34" charset="0"/>
            </a:endParaRPr>
          </a:p>
          <a:p>
            <a:pPr marL="171450" indent="-171450" algn="l">
              <a:buFont typeface="Arial" panose="020B0604020202020204" pitchFamily="34" charset="0"/>
              <a:buChar char="•"/>
            </a:pPr>
            <a:r>
              <a:rPr lang="en-US" sz="2000" b="0" i="0" dirty="0">
                <a:solidFill>
                  <a:srgbClr val="000000"/>
                </a:solidFill>
                <a:effectLst/>
                <a:latin typeface="Arial" panose="020B0604020202020204" pitchFamily="34" charset="0"/>
                <a:cs typeface="Arial" panose="020B0604020202020204" pitchFamily="34" charset="0"/>
              </a:rPr>
              <a:t>For this presentation, ERCOT has included the following additional load forecast impacts:</a:t>
            </a:r>
          </a:p>
          <a:p>
            <a:pPr lvl="1" algn="l"/>
            <a:r>
              <a:rPr lang="en-US" sz="2000" b="0" i="0" dirty="0">
                <a:solidFill>
                  <a:srgbClr val="000000"/>
                </a:solidFill>
                <a:effectLst/>
                <a:latin typeface="Arial" panose="020B0604020202020204" pitchFamily="34" charset="0"/>
                <a:cs typeface="Arial" panose="020B0604020202020204" pitchFamily="34" charset="0"/>
              </a:rPr>
              <a:t>- Additional New Large Loads with a signed Contract with their TSP or DSP as of MM, 2024</a:t>
            </a:r>
          </a:p>
          <a:p>
            <a:pPr lvl="1" algn="l"/>
            <a:r>
              <a:rPr lang="en-US" sz="2000" b="0" i="0" dirty="0">
                <a:solidFill>
                  <a:srgbClr val="000000"/>
                </a:solidFill>
                <a:effectLst/>
                <a:latin typeface="Arial" panose="020B0604020202020204" pitchFamily="34" charset="0"/>
                <a:cs typeface="Arial" panose="020B0604020202020204" pitchFamily="34" charset="0"/>
              </a:rPr>
              <a:t>- Additional New Large Loads without a signed Contract with their TSP or DSP, but with a TSP or DSP Officer Letter (“Executive Letter”)</a:t>
            </a:r>
          </a:p>
          <a:p>
            <a:pPr marL="285750" indent="-285750">
              <a:buFont typeface="Arial" panose="020B0604020202020204" pitchFamily="34" charset="0"/>
              <a:buChar char="•"/>
            </a:pPr>
            <a:endParaRPr lang="en-US" sz="2000" b="0" i="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261396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5086348" y="654870"/>
            <a:ext cx="3752852" cy="400110"/>
          </a:xfrm>
          <a:prstGeom prst="rect">
            <a:avLst/>
          </a:prstGeom>
          <a:solidFill>
            <a:schemeClr val="bg1"/>
          </a:solidFill>
        </p:spPr>
        <p:txBody>
          <a:bodyPr wrap="square" rtlCol="0">
            <a:spAutoFit/>
          </a:bodyPr>
          <a:lstStyle/>
          <a:p>
            <a:pPr algn="ctr"/>
            <a:endParaRPr lang="en-US" sz="2000" dirty="0"/>
          </a:p>
        </p:txBody>
      </p:sp>
      <p:sp>
        <p:nvSpPr>
          <p:cNvPr id="2" name="Title 1"/>
          <p:cNvSpPr>
            <a:spLocks noGrp="1"/>
          </p:cNvSpPr>
          <p:nvPr>
            <p:ph type="title"/>
          </p:nvPr>
        </p:nvSpPr>
        <p:spPr/>
        <p:txBody>
          <a:bodyPr/>
          <a:lstStyle/>
          <a:p>
            <a:r>
              <a:rPr lang="en-US" sz="2400" dirty="0"/>
              <a:t>HB5066</a:t>
            </a:r>
          </a:p>
        </p:txBody>
      </p:sp>
      <p:sp>
        <p:nvSpPr>
          <p:cNvPr id="3" name="Content Placeholder 2"/>
          <p:cNvSpPr>
            <a:spLocks noGrp="1"/>
          </p:cNvSpPr>
          <p:nvPr>
            <p:ph idx="1"/>
          </p:nvPr>
        </p:nvSpPr>
        <p:spPr>
          <a:ln>
            <a:noFill/>
          </a:ln>
        </p:spPr>
        <p:txBody>
          <a:bodyPr/>
          <a:lstStyle/>
          <a:p>
            <a:pPr lvl="1">
              <a:lnSpc>
                <a:spcPct val="200000"/>
              </a:lnSpc>
              <a:tabLst>
                <a:tab pos="5888038" algn="dec"/>
              </a:tabLst>
            </a:pPr>
            <a:r>
              <a:rPr lang="en-US" sz="1600" b="0" i="0" dirty="0">
                <a:solidFill>
                  <a:srgbClr val="000000"/>
                </a:solidFill>
                <a:effectLst/>
              </a:rPr>
              <a:t> ”5066 attempts to spur a bolder, more proactive approach that better syncs the transmission planning and construction process with the dynamic needs of Texas customers by requiring ERCOT, the Public Utility Commission of Texas, and utilities to plan the grid more proactively based on the information utilities have about load growth in their area.” - </a:t>
            </a:r>
            <a:r>
              <a:rPr lang="en-US" sz="1600" dirty="0">
                <a:hlinkClick r:id="rId3"/>
              </a:rPr>
              <a:t>88(R) HB 5066 - Committee Report (Substituted) version - Bill Analysis (texas.gov)</a:t>
            </a:r>
            <a:endParaRPr lang="en-US" sz="1600" dirty="0"/>
          </a:p>
          <a:p>
            <a:pPr marL="0" indent="0">
              <a:lnSpc>
                <a:spcPct val="200000"/>
              </a:lnSpc>
              <a:buNone/>
              <a:tabLst>
                <a:tab pos="5888038" algn="dec"/>
              </a:tabLst>
            </a:pPr>
            <a:endParaRPr lang="en-US" sz="2000" dirty="0"/>
          </a:p>
          <a:p>
            <a:pPr>
              <a:lnSpc>
                <a:spcPct val="200000"/>
              </a:lnSpc>
              <a:tabLst>
                <a:tab pos="5888038" algn="dec"/>
              </a:tabLst>
            </a:pPr>
            <a:endParaRPr lang="en-US" sz="2000" dirty="0"/>
          </a:p>
          <a:p>
            <a:pPr>
              <a:lnSpc>
                <a:spcPct val="200000"/>
              </a:lnSpc>
              <a:tabLst>
                <a:tab pos="5888038" algn="dec"/>
              </a:tabLst>
            </a:pPr>
            <a:endParaRPr lang="en-US" sz="2000" dirty="0"/>
          </a:p>
          <a:p>
            <a:pPr>
              <a:lnSpc>
                <a:spcPct val="200000"/>
              </a:lnSpc>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dirty="0">
              <a:solidFill>
                <a:prstClr val="black">
                  <a:tint val="75000"/>
                </a:prstClr>
              </a:solidFill>
            </a:endParaRPr>
          </a:p>
        </p:txBody>
      </p:sp>
      <p:sp>
        <p:nvSpPr>
          <p:cNvPr id="8" name="Rectangle 7"/>
          <p:cNvSpPr/>
          <p:nvPr/>
        </p:nvSpPr>
        <p:spPr>
          <a:xfrm>
            <a:off x="5014259" y="5702096"/>
            <a:ext cx="171451" cy="2667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3675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4AB38-DF50-B1F6-93E3-169A43EF061D}"/>
              </a:ext>
            </a:extLst>
          </p:cNvPr>
          <p:cNvSpPr>
            <a:spLocks noGrp="1"/>
          </p:cNvSpPr>
          <p:nvPr>
            <p:ph type="title"/>
          </p:nvPr>
        </p:nvSpPr>
        <p:spPr/>
        <p:txBody>
          <a:bodyPr/>
          <a:lstStyle/>
          <a:p>
            <a:r>
              <a:rPr lang="en-US" dirty="0"/>
              <a:t>TDSP Survey</a:t>
            </a:r>
          </a:p>
        </p:txBody>
      </p:sp>
      <p:sp>
        <p:nvSpPr>
          <p:cNvPr id="4" name="Slide Number Placeholder 3">
            <a:extLst>
              <a:ext uri="{FF2B5EF4-FFF2-40B4-BE49-F238E27FC236}">
                <a16:creationId xmlns:a16="http://schemas.microsoft.com/office/drawing/2014/main" id="{E261B8A3-8892-2EEC-AF89-1B8FC1C2765D}"/>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dirty="0">
              <a:solidFill>
                <a:prstClr val="black">
                  <a:tint val="75000"/>
                </a:prstClr>
              </a:solidFill>
            </a:endParaRPr>
          </a:p>
        </p:txBody>
      </p:sp>
      <p:pic>
        <p:nvPicPr>
          <p:cNvPr id="6" name="Picture 5">
            <a:extLst>
              <a:ext uri="{FF2B5EF4-FFF2-40B4-BE49-F238E27FC236}">
                <a16:creationId xmlns:a16="http://schemas.microsoft.com/office/drawing/2014/main" id="{4E90080E-F000-4A0B-A0A5-1F5CF0C59FEB}"/>
              </a:ext>
            </a:extLst>
          </p:cNvPr>
          <p:cNvPicPr>
            <a:picLocks noChangeAspect="1"/>
          </p:cNvPicPr>
          <p:nvPr/>
        </p:nvPicPr>
        <p:blipFill>
          <a:blip r:embed="rId2"/>
          <a:stretch>
            <a:fillRect/>
          </a:stretch>
        </p:blipFill>
        <p:spPr>
          <a:xfrm>
            <a:off x="472965" y="932019"/>
            <a:ext cx="8198069" cy="5241388"/>
          </a:xfrm>
          <a:prstGeom prst="rect">
            <a:avLst/>
          </a:prstGeom>
        </p:spPr>
      </p:pic>
    </p:spTree>
    <p:extLst>
      <p:ext uri="{BB962C8B-B14F-4D97-AF65-F5344CB8AC3E}">
        <p14:creationId xmlns:p14="http://schemas.microsoft.com/office/powerpoint/2010/main" val="1886589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694A6-02DD-4498-BF7D-7D56A8BB6431}"/>
              </a:ext>
            </a:extLst>
          </p:cNvPr>
          <p:cNvSpPr>
            <a:spLocks noGrp="1"/>
          </p:cNvSpPr>
          <p:nvPr>
            <p:ph type="title"/>
          </p:nvPr>
        </p:nvSpPr>
        <p:spPr>
          <a:xfrm>
            <a:off x="612058" y="2767115"/>
            <a:ext cx="8229600" cy="1143000"/>
          </a:xfrm>
        </p:spPr>
        <p:txBody>
          <a:bodyPr>
            <a:normAutofit/>
          </a:bodyPr>
          <a:lstStyle/>
          <a:p>
            <a:r>
              <a:rPr lang="en-US" sz="2400" b="1" dirty="0">
                <a:solidFill>
                  <a:schemeClr val="bg1"/>
                </a:solidFill>
                <a:latin typeface="Arial" panose="020B0604020202020204" pitchFamily="34" charset="0"/>
                <a:cs typeface="Arial" panose="020B0604020202020204" pitchFamily="34" charset="0"/>
              </a:rPr>
              <a:t>Waterfall Methodology</a:t>
            </a:r>
          </a:p>
        </p:txBody>
      </p:sp>
    </p:spTree>
    <p:extLst>
      <p:ext uri="{BB962C8B-B14F-4D97-AF65-F5344CB8AC3E}">
        <p14:creationId xmlns:p14="http://schemas.microsoft.com/office/powerpoint/2010/main" val="1430413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91ABE-3946-D746-D1FC-7966932A8980}"/>
              </a:ext>
            </a:extLst>
          </p:cNvPr>
          <p:cNvSpPr>
            <a:spLocks noGrp="1"/>
          </p:cNvSpPr>
          <p:nvPr>
            <p:ph type="title"/>
          </p:nvPr>
        </p:nvSpPr>
        <p:spPr/>
        <p:txBody>
          <a:bodyPr/>
          <a:lstStyle/>
          <a:p>
            <a:r>
              <a:rPr lang="en-US" dirty="0"/>
              <a:t>Waterfall Methodology</a:t>
            </a:r>
          </a:p>
        </p:txBody>
      </p:sp>
      <p:sp>
        <p:nvSpPr>
          <p:cNvPr id="4" name="Slide Number Placeholder 3">
            <a:extLst>
              <a:ext uri="{FF2B5EF4-FFF2-40B4-BE49-F238E27FC236}">
                <a16:creationId xmlns:a16="http://schemas.microsoft.com/office/drawing/2014/main" id="{76104085-5A2D-F2FA-A603-0E5C4FA8BB8B}"/>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7" name="TextBox 6">
            <a:extLst>
              <a:ext uri="{FF2B5EF4-FFF2-40B4-BE49-F238E27FC236}">
                <a16:creationId xmlns:a16="http://schemas.microsoft.com/office/drawing/2014/main" id="{EA2D932E-9D78-845B-19EB-281FBA851FBE}"/>
              </a:ext>
            </a:extLst>
          </p:cNvPr>
          <p:cNvSpPr txBox="1"/>
          <p:nvPr/>
        </p:nvSpPr>
        <p:spPr>
          <a:xfrm>
            <a:off x="171450" y="1326149"/>
            <a:ext cx="8801100" cy="2492990"/>
          </a:xfrm>
          <a:prstGeom prst="rect">
            <a:avLst/>
          </a:prstGeom>
          <a:noFill/>
        </p:spPr>
        <p:txBody>
          <a:bodyPr wrap="square" rtlCol="0">
            <a:spAutoFit/>
          </a:bodyPr>
          <a:lstStyle/>
          <a:p>
            <a:r>
              <a:rPr lang="en-US" sz="2000" dirty="0"/>
              <a:t>Net Forecast = Base Forecast + EV Forecast + LFL Forecast – PV Forecast</a:t>
            </a:r>
          </a:p>
          <a:p>
            <a:endParaRPr lang="en-US" sz="2000" dirty="0"/>
          </a:p>
          <a:p>
            <a:endParaRPr lang="en-US" sz="2000" dirty="0"/>
          </a:p>
          <a:p>
            <a:r>
              <a:rPr lang="en-US" sz="2000" dirty="0"/>
              <a:t>Benefits:</a:t>
            </a:r>
          </a:p>
          <a:p>
            <a:pPr marL="342900" indent="-342900">
              <a:buFont typeface="Arial" panose="020B0604020202020204" pitchFamily="34" charset="0"/>
              <a:buChar char="•"/>
            </a:pPr>
            <a:r>
              <a:rPr lang="en-US" sz="2000" dirty="0"/>
              <a:t>Gives us the ability to provide forecasts for many scenarios</a:t>
            </a:r>
          </a:p>
          <a:p>
            <a:pPr marL="342900" indent="-342900">
              <a:buFont typeface="Arial" panose="020B0604020202020204" pitchFamily="34" charset="0"/>
              <a:buChar char="•"/>
            </a:pPr>
            <a:r>
              <a:rPr lang="en-US" sz="2000" dirty="0"/>
              <a:t>Reconstitution to avoid double counting load</a:t>
            </a:r>
          </a:p>
          <a:p>
            <a:endParaRPr lang="en-US" dirty="0"/>
          </a:p>
          <a:p>
            <a:endParaRPr lang="en-US" dirty="0"/>
          </a:p>
        </p:txBody>
      </p:sp>
    </p:spTree>
    <p:extLst>
      <p:ext uri="{BB962C8B-B14F-4D97-AF65-F5344CB8AC3E}">
        <p14:creationId xmlns:p14="http://schemas.microsoft.com/office/powerpoint/2010/main" val="977766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How it works</a:t>
            </a:r>
          </a:p>
        </p:txBody>
      </p:sp>
      <p:sp>
        <p:nvSpPr>
          <p:cNvPr id="11" name="Content Placeholder 10">
            <a:extLst>
              <a:ext uri="{FF2B5EF4-FFF2-40B4-BE49-F238E27FC236}">
                <a16:creationId xmlns:a16="http://schemas.microsoft.com/office/drawing/2014/main" id="{A63C85EE-107E-E3FF-6641-B98171413523}"/>
              </a:ext>
            </a:extLst>
          </p:cNvPr>
          <p:cNvSpPr>
            <a:spLocks noGrp="1"/>
          </p:cNvSpPr>
          <p:nvPr>
            <p:ph idx="1"/>
          </p:nvPr>
        </p:nvSpPr>
        <p:spPr/>
        <p:txBody>
          <a:bodyPr/>
          <a:lstStyle/>
          <a:p>
            <a:r>
              <a:rPr lang="en-US" sz="2000" dirty="0"/>
              <a:t>15 Weather Year Forecasts per Weather Zone</a:t>
            </a:r>
          </a:p>
          <a:p>
            <a:pPr lvl="1"/>
            <a:r>
              <a:rPr lang="en-US" sz="1600" dirty="0"/>
              <a:t>Rank by Year and Month</a:t>
            </a:r>
          </a:p>
          <a:p>
            <a:pPr lvl="1"/>
            <a:r>
              <a:rPr lang="en-US" sz="1600" dirty="0"/>
              <a:t>Sort by Rank</a:t>
            </a:r>
          </a:p>
          <a:p>
            <a:pPr lvl="1"/>
            <a:r>
              <a:rPr lang="en-US" sz="1600" dirty="0"/>
              <a:t>Averaged across Weather Years</a:t>
            </a:r>
          </a:p>
          <a:p>
            <a:pPr lvl="1"/>
            <a:r>
              <a:rPr lang="en-US" sz="1600" dirty="0"/>
              <a:t>Map to a moderate Weather Year</a:t>
            </a:r>
          </a:p>
          <a:p>
            <a:pPr marL="457200" lvl="1" indent="0">
              <a:buNone/>
            </a:pPr>
            <a:r>
              <a:rPr lang="en-US" sz="1600" dirty="0"/>
              <a:t>*Individual Weather Year Forecasts can be used for weather scenarios like LTSA, LTRA, MORA, and other weather studies.</a:t>
            </a:r>
          </a:p>
          <a:p>
            <a:pPr marL="457200" lvl="1" indent="0">
              <a:buNone/>
            </a:pPr>
            <a:endParaRPr lang="en-US" sz="1600" dirty="0"/>
          </a:p>
          <a:p>
            <a:pPr marL="457200" lvl="1" indent="0">
              <a:buNone/>
            </a:pPr>
            <a:endParaRPr lang="en-US" sz="1600" dirty="0"/>
          </a:p>
          <a:p>
            <a:pPr lvl="1"/>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dirty="0">
              <a:solidFill>
                <a:prstClr val="black">
                  <a:tint val="75000"/>
                </a:prstClr>
              </a:solidFill>
            </a:endParaRPr>
          </a:p>
        </p:txBody>
      </p:sp>
      <p:sp>
        <p:nvSpPr>
          <p:cNvPr id="9" name="TextBox 8"/>
          <p:cNvSpPr txBox="1"/>
          <p:nvPr/>
        </p:nvSpPr>
        <p:spPr>
          <a:xfrm>
            <a:off x="581800" y="762000"/>
            <a:ext cx="3916406" cy="239468"/>
          </a:xfrm>
          <a:prstGeom prst="rect">
            <a:avLst/>
          </a:prstGeom>
          <a:solidFill>
            <a:schemeClr val="bg1"/>
          </a:solidFill>
        </p:spPr>
        <p:txBody>
          <a:bodyPr wrap="square" rtlCol="0">
            <a:spAutoFit/>
          </a:bodyPr>
          <a:lstStyle/>
          <a:p>
            <a:pPr algn="ctr"/>
            <a:endParaRPr lang="en-US" sz="2000" dirty="0"/>
          </a:p>
        </p:txBody>
      </p:sp>
      <p:graphicFrame>
        <p:nvGraphicFramePr>
          <p:cNvPr id="20" name="Table 19">
            <a:extLst>
              <a:ext uri="{FF2B5EF4-FFF2-40B4-BE49-F238E27FC236}">
                <a16:creationId xmlns:a16="http://schemas.microsoft.com/office/drawing/2014/main" id="{67808FC7-748F-8AE0-8290-7A5F4DB733BC}"/>
              </a:ext>
            </a:extLst>
          </p:cNvPr>
          <p:cNvGraphicFramePr>
            <a:graphicFrameLocks noGrp="1"/>
          </p:cNvGraphicFramePr>
          <p:nvPr>
            <p:extLst>
              <p:ext uri="{D42A27DB-BD31-4B8C-83A1-F6EECF244321}">
                <p14:modId xmlns:p14="http://schemas.microsoft.com/office/powerpoint/2010/main" val="3917099516"/>
              </p:ext>
            </p:extLst>
          </p:nvPr>
        </p:nvGraphicFramePr>
        <p:xfrm>
          <a:off x="2408349" y="3181082"/>
          <a:ext cx="4365936" cy="2240922"/>
        </p:xfrm>
        <a:graphic>
          <a:graphicData uri="http://schemas.openxmlformats.org/drawingml/2006/table">
            <a:tbl>
              <a:tblPr>
                <a:tableStyleId>{616DA210-FB5B-4158-B5E0-FEB733F419BA}</a:tableStyleId>
              </a:tblPr>
              <a:tblGrid>
                <a:gridCol w="727656">
                  <a:extLst>
                    <a:ext uri="{9D8B030D-6E8A-4147-A177-3AD203B41FA5}">
                      <a16:colId xmlns:a16="http://schemas.microsoft.com/office/drawing/2014/main" val="20000"/>
                    </a:ext>
                  </a:extLst>
                </a:gridCol>
                <a:gridCol w="727656">
                  <a:extLst>
                    <a:ext uri="{9D8B030D-6E8A-4147-A177-3AD203B41FA5}">
                      <a16:colId xmlns:a16="http://schemas.microsoft.com/office/drawing/2014/main" val="20001"/>
                    </a:ext>
                  </a:extLst>
                </a:gridCol>
                <a:gridCol w="727656">
                  <a:extLst>
                    <a:ext uri="{9D8B030D-6E8A-4147-A177-3AD203B41FA5}">
                      <a16:colId xmlns:a16="http://schemas.microsoft.com/office/drawing/2014/main" val="20002"/>
                    </a:ext>
                  </a:extLst>
                </a:gridCol>
                <a:gridCol w="727656">
                  <a:extLst>
                    <a:ext uri="{9D8B030D-6E8A-4147-A177-3AD203B41FA5}">
                      <a16:colId xmlns:a16="http://schemas.microsoft.com/office/drawing/2014/main" val="20003"/>
                    </a:ext>
                  </a:extLst>
                </a:gridCol>
                <a:gridCol w="727656">
                  <a:extLst>
                    <a:ext uri="{9D8B030D-6E8A-4147-A177-3AD203B41FA5}">
                      <a16:colId xmlns:a16="http://schemas.microsoft.com/office/drawing/2014/main" val="20004"/>
                    </a:ext>
                  </a:extLst>
                </a:gridCol>
                <a:gridCol w="727656">
                  <a:extLst>
                    <a:ext uri="{9D8B030D-6E8A-4147-A177-3AD203B41FA5}">
                      <a16:colId xmlns:a16="http://schemas.microsoft.com/office/drawing/2014/main" val="20005"/>
                    </a:ext>
                  </a:extLst>
                </a:gridCol>
              </a:tblGrid>
              <a:tr h="975077">
                <a:tc>
                  <a:txBody>
                    <a:bodyPr/>
                    <a:lstStyle/>
                    <a:p>
                      <a:pPr algn="ctr" rtl="0" fontAlgn="b">
                        <a:lnSpc>
                          <a:spcPct val="100000"/>
                        </a:lnSpc>
                        <a:spcBef>
                          <a:spcPts val="1200"/>
                        </a:spcBef>
                      </a:pPr>
                      <a:r>
                        <a:rPr lang="en-US" sz="1200" b="1" u="none" strike="noStrike" dirty="0">
                          <a:effectLst/>
                          <a:latin typeface="Calibri" panose="020F0502020204030204" pitchFamily="34" charset="0"/>
                        </a:rPr>
                        <a:t>Year</a:t>
                      </a:r>
                      <a:endParaRPr lang="en-US"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rtl="0" fontAlgn="b">
                        <a:lnSpc>
                          <a:spcPct val="100000"/>
                        </a:lnSpc>
                        <a:spcBef>
                          <a:spcPts val="1200"/>
                        </a:spcBef>
                      </a:pPr>
                      <a:r>
                        <a:rPr lang="en-US" sz="1200" b="1" u="none" strike="noStrike" dirty="0">
                          <a:effectLst/>
                          <a:latin typeface="Calibri" panose="020F0502020204030204" pitchFamily="34" charset="0"/>
                        </a:rPr>
                        <a:t>Month</a:t>
                      </a:r>
                      <a:endParaRPr lang="en-US"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rtl="0" fontAlgn="b">
                        <a:lnSpc>
                          <a:spcPct val="100000"/>
                        </a:lnSpc>
                        <a:spcBef>
                          <a:spcPts val="1200"/>
                        </a:spcBef>
                      </a:pPr>
                      <a:r>
                        <a:rPr lang="en-US" sz="1200" b="1" u="none" strike="noStrike" dirty="0">
                          <a:effectLst/>
                          <a:latin typeface="Calibri" panose="020F0502020204030204" pitchFamily="34" charset="0"/>
                        </a:rPr>
                        <a:t>Day</a:t>
                      </a:r>
                      <a:endParaRPr lang="en-US"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rtl="0" fontAlgn="b">
                        <a:lnSpc>
                          <a:spcPct val="100000"/>
                        </a:lnSpc>
                        <a:spcBef>
                          <a:spcPts val="1200"/>
                        </a:spcBef>
                      </a:pPr>
                      <a:r>
                        <a:rPr lang="en-US" sz="1200" b="1" u="none" strike="noStrike" dirty="0">
                          <a:effectLst/>
                          <a:latin typeface="Calibri" panose="020F0502020204030204" pitchFamily="34" charset="0"/>
                        </a:rPr>
                        <a:t>Hour</a:t>
                      </a:r>
                      <a:endParaRPr lang="en-US"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rtl="0" fontAlgn="b">
                        <a:lnSpc>
                          <a:spcPct val="100000"/>
                        </a:lnSpc>
                        <a:spcBef>
                          <a:spcPts val="1200"/>
                        </a:spcBef>
                      </a:pPr>
                      <a:r>
                        <a:rPr lang="en-US" sz="1200" b="1" u="none" strike="noStrike" dirty="0">
                          <a:effectLst/>
                          <a:latin typeface="Calibri" panose="020F0502020204030204" pitchFamily="34" charset="0"/>
                        </a:rPr>
                        <a:t>Rank</a:t>
                      </a:r>
                      <a:endParaRPr lang="en-US"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rtl="0" fontAlgn="b">
                        <a:lnSpc>
                          <a:spcPct val="100000"/>
                        </a:lnSpc>
                        <a:spcBef>
                          <a:spcPts val="1200"/>
                        </a:spcBef>
                      </a:pPr>
                      <a:r>
                        <a:rPr lang="en-US" sz="1200" b="1" u="none" strike="noStrike" dirty="0">
                          <a:effectLst/>
                          <a:latin typeface="Calibri" panose="020F0502020204030204" pitchFamily="34" charset="0"/>
                        </a:rPr>
                        <a:t>Forecast based on 2011’s Weather</a:t>
                      </a:r>
                      <a:endParaRPr lang="en-US" sz="12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0"/>
                  </a:ext>
                </a:extLst>
              </a:tr>
              <a:tr h="253169">
                <a:tc>
                  <a:txBody>
                    <a:bodyPr/>
                    <a:lstStyle/>
                    <a:p>
                      <a:pPr algn="ctr" rtl="0" fontAlgn="b">
                        <a:lnSpc>
                          <a:spcPct val="100000"/>
                        </a:lnSpc>
                        <a:spcBef>
                          <a:spcPts val="1200"/>
                        </a:spcBef>
                      </a:pPr>
                      <a:r>
                        <a:rPr lang="en-US" sz="1200" u="none" strike="noStrike" dirty="0">
                          <a:effectLst/>
                          <a:latin typeface="Calibri" panose="020F0502020204030204" pitchFamily="34" charset="0"/>
                        </a:rPr>
                        <a:t>2024</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rtl="0" fontAlgn="b">
                        <a:lnSpc>
                          <a:spcPct val="100000"/>
                        </a:lnSpc>
                        <a:spcBef>
                          <a:spcPts val="1200"/>
                        </a:spcBef>
                      </a:pPr>
                      <a:r>
                        <a:rPr lang="en-US" sz="1200" b="0" i="0" u="none" strike="noStrike" dirty="0">
                          <a:solidFill>
                            <a:srgbClr val="000000"/>
                          </a:solidFill>
                          <a:effectLst/>
                          <a:latin typeface="Calibri" panose="020F0502020204030204" pitchFamily="34" charset="0"/>
                        </a:rPr>
                        <a:t>1</a:t>
                      </a:r>
                    </a:p>
                  </a:txBody>
                  <a:tcPr marL="9525" marR="9525" marT="9525" marB="0" anchor="b"/>
                </a:tc>
                <a:tc>
                  <a:txBody>
                    <a:bodyPr/>
                    <a:lstStyle/>
                    <a:p>
                      <a:pPr algn="ctr" rtl="0" fontAlgn="b">
                        <a:lnSpc>
                          <a:spcPct val="100000"/>
                        </a:lnSpc>
                        <a:spcBef>
                          <a:spcPts val="1200"/>
                        </a:spcBef>
                      </a:pPr>
                      <a:r>
                        <a:rPr lang="en-US" sz="1200" b="0" i="0" u="none" strike="noStrike" dirty="0">
                          <a:solidFill>
                            <a:srgbClr val="000000"/>
                          </a:solidFill>
                          <a:effectLst/>
                          <a:latin typeface="Calibri" panose="020F0502020204030204" pitchFamily="34" charset="0"/>
                        </a:rPr>
                        <a:t>13</a:t>
                      </a:r>
                    </a:p>
                  </a:txBody>
                  <a:tcPr marL="9525" marR="9525" marT="9525" marB="0" anchor="b"/>
                </a:tc>
                <a:tc>
                  <a:txBody>
                    <a:bodyPr/>
                    <a:lstStyle/>
                    <a:p>
                      <a:pPr algn="ctr" rtl="0" fontAlgn="b">
                        <a:lnSpc>
                          <a:spcPct val="100000"/>
                        </a:lnSpc>
                        <a:spcBef>
                          <a:spcPts val="1200"/>
                        </a:spcBef>
                      </a:pPr>
                      <a:r>
                        <a:rPr lang="en-US" sz="1200" b="0" i="0" u="none" strike="noStrike" dirty="0">
                          <a:solidFill>
                            <a:srgbClr val="000000"/>
                          </a:solidFill>
                          <a:effectLst/>
                          <a:latin typeface="Calibri" panose="020F0502020204030204" pitchFamily="34" charset="0"/>
                        </a:rPr>
                        <a:t>20</a:t>
                      </a:r>
                    </a:p>
                  </a:txBody>
                  <a:tcPr marL="9525" marR="9525" marT="9525" marB="0" anchor="b"/>
                </a:tc>
                <a:tc>
                  <a:txBody>
                    <a:bodyPr/>
                    <a:lstStyle/>
                    <a:p>
                      <a:pPr algn="ctr" rtl="0" fontAlgn="b">
                        <a:lnSpc>
                          <a:spcPct val="100000"/>
                        </a:lnSpc>
                        <a:spcBef>
                          <a:spcPts val="1200"/>
                        </a:spcBef>
                      </a:pPr>
                      <a:r>
                        <a:rPr lang="en-US" sz="1200" u="none" strike="noStrike" dirty="0">
                          <a:effectLst/>
                          <a:latin typeface="Calibri" panose="020F0502020204030204" pitchFamily="34" charset="0"/>
                        </a:rPr>
                        <a:t>1</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rtl="0" fontAlgn="b">
                        <a:lnSpc>
                          <a:spcPct val="100000"/>
                        </a:lnSpc>
                        <a:spcBef>
                          <a:spcPts val="1200"/>
                        </a:spcBef>
                      </a:pPr>
                      <a:r>
                        <a:rPr lang="en-US" sz="1200" b="0" i="0" u="none" strike="noStrike" dirty="0">
                          <a:solidFill>
                            <a:srgbClr val="000000"/>
                          </a:solidFill>
                          <a:effectLst/>
                          <a:latin typeface="Calibri" panose="020F0502020204030204" pitchFamily="34" charset="0"/>
                        </a:rPr>
                        <a:t>16,159</a:t>
                      </a:r>
                    </a:p>
                  </a:txBody>
                  <a:tcPr marL="9525" marR="9525" marT="9525" marB="0" anchor="b"/>
                </a:tc>
                <a:extLst>
                  <a:ext uri="{0D108BD9-81ED-4DB2-BD59-A6C34878D82A}">
                    <a16:rowId xmlns:a16="http://schemas.microsoft.com/office/drawing/2014/main" val="10001"/>
                  </a:ext>
                </a:extLst>
              </a:tr>
              <a:tr h="253169">
                <a:tc>
                  <a:txBody>
                    <a:bodyPr/>
                    <a:lstStyle/>
                    <a:p>
                      <a:pPr algn="ctr" rtl="0" fontAlgn="b">
                        <a:lnSpc>
                          <a:spcPct val="100000"/>
                        </a:lnSpc>
                        <a:spcBef>
                          <a:spcPts val="1200"/>
                        </a:spcBef>
                      </a:pPr>
                      <a:r>
                        <a:rPr lang="en-US" sz="1200" u="none" strike="noStrike" dirty="0">
                          <a:effectLst/>
                          <a:latin typeface="Calibri" panose="020F0502020204030204" pitchFamily="34" charset="0"/>
                        </a:rPr>
                        <a:t>2024</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rtl="0" fontAlgn="b">
                        <a:lnSpc>
                          <a:spcPct val="100000"/>
                        </a:lnSpc>
                        <a:spcBef>
                          <a:spcPts val="1200"/>
                        </a:spcBef>
                      </a:pPr>
                      <a:r>
                        <a:rPr lang="en-US" sz="1200" b="0" i="0" u="none" strike="noStrike" dirty="0">
                          <a:solidFill>
                            <a:srgbClr val="000000"/>
                          </a:solidFill>
                          <a:effectLst/>
                          <a:latin typeface="Calibri" panose="020F0502020204030204" pitchFamily="34" charset="0"/>
                        </a:rPr>
                        <a:t>1</a:t>
                      </a:r>
                    </a:p>
                  </a:txBody>
                  <a:tcPr marL="9525" marR="9525" marT="9525" marB="0" anchor="b"/>
                </a:tc>
                <a:tc>
                  <a:txBody>
                    <a:bodyPr/>
                    <a:lstStyle/>
                    <a:p>
                      <a:pPr algn="ctr" rtl="0" fontAlgn="b">
                        <a:lnSpc>
                          <a:spcPct val="100000"/>
                        </a:lnSpc>
                        <a:spcBef>
                          <a:spcPts val="1200"/>
                        </a:spcBef>
                      </a:pPr>
                      <a:r>
                        <a:rPr lang="en-US" sz="1200" b="0" i="0" u="none" strike="noStrike" dirty="0">
                          <a:solidFill>
                            <a:srgbClr val="000000"/>
                          </a:solidFill>
                          <a:effectLst/>
                          <a:latin typeface="Calibri" panose="020F0502020204030204" pitchFamily="34" charset="0"/>
                        </a:rPr>
                        <a:t>13</a:t>
                      </a:r>
                    </a:p>
                  </a:txBody>
                  <a:tcPr marL="9525" marR="9525" marT="9525" marB="0" anchor="b"/>
                </a:tc>
                <a:tc>
                  <a:txBody>
                    <a:bodyPr/>
                    <a:lstStyle/>
                    <a:p>
                      <a:pPr algn="ctr" rtl="0" fontAlgn="b">
                        <a:lnSpc>
                          <a:spcPct val="100000"/>
                        </a:lnSpc>
                        <a:spcBef>
                          <a:spcPts val="1200"/>
                        </a:spcBef>
                      </a:pPr>
                      <a:r>
                        <a:rPr lang="en-US" sz="1200" u="none" strike="noStrike" dirty="0">
                          <a:effectLst/>
                          <a:latin typeface="Calibri" panose="020F0502020204030204" pitchFamily="34" charset="0"/>
                        </a:rPr>
                        <a:t>19</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rtl="0" fontAlgn="b">
                        <a:lnSpc>
                          <a:spcPct val="100000"/>
                        </a:lnSpc>
                        <a:spcBef>
                          <a:spcPts val="1200"/>
                        </a:spcBef>
                      </a:pPr>
                      <a:r>
                        <a:rPr lang="en-US" sz="1200" u="none" strike="noStrike" dirty="0">
                          <a:effectLst/>
                          <a:latin typeface="Calibri" panose="020F0502020204030204" pitchFamily="34" charset="0"/>
                        </a:rPr>
                        <a:t>2</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rtl="0" fontAlgn="b">
                        <a:lnSpc>
                          <a:spcPct val="100000"/>
                        </a:lnSpc>
                        <a:spcBef>
                          <a:spcPts val="1200"/>
                        </a:spcBef>
                      </a:pPr>
                      <a:r>
                        <a:rPr lang="en-US" sz="1200" b="0" i="0" u="none" strike="noStrike" dirty="0">
                          <a:solidFill>
                            <a:srgbClr val="000000"/>
                          </a:solidFill>
                          <a:effectLst/>
                          <a:latin typeface="Calibri" panose="020F0502020204030204" pitchFamily="34" charset="0"/>
                        </a:rPr>
                        <a:t>16,140</a:t>
                      </a:r>
                    </a:p>
                  </a:txBody>
                  <a:tcPr marL="9525" marR="9525" marT="9525" marB="0" anchor="b"/>
                </a:tc>
                <a:extLst>
                  <a:ext uri="{0D108BD9-81ED-4DB2-BD59-A6C34878D82A}">
                    <a16:rowId xmlns:a16="http://schemas.microsoft.com/office/drawing/2014/main" val="10002"/>
                  </a:ext>
                </a:extLst>
              </a:tr>
              <a:tr h="253169">
                <a:tc>
                  <a:txBody>
                    <a:bodyPr/>
                    <a:lstStyle/>
                    <a:p>
                      <a:pPr algn="ctr" rtl="0" fontAlgn="b">
                        <a:lnSpc>
                          <a:spcPct val="100000"/>
                        </a:lnSpc>
                        <a:spcBef>
                          <a:spcPts val="1200"/>
                        </a:spcBef>
                      </a:pPr>
                      <a:r>
                        <a:rPr lang="en-US" sz="1200" u="none" strike="noStrike" dirty="0">
                          <a:effectLst/>
                          <a:latin typeface="Calibri" panose="020F0502020204030204" pitchFamily="34" charset="0"/>
                        </a:rPr>
                        <a:t>2024</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rtl="0" fontAlgn="b">
                        <a:lnSpc>
                          <a:spcPct val="100000"/>
                        </a:lnSpc>
                        <a:spcBef>
                          <a:spcPts val="1200"/>
                        </a:spcBef>
                      </a:pPr>
                      <a:r>
                        <a:rPr lang="en-US" sz="1200" b="0" i="0" u="none" strike="noStrike" dirty="0">
                          <a:solidFill>
                            <a:srgbClr val="000000"/>
                          </a:solidFill>
                          <a:effectLst/>
                          <a:latin typeface="Calibri" panose="020F0502020204030204" pitchFamily="34" charset="0"/>
                        </a:rPr>
                        <a:t>1</a:t>
                      </a:r>
                    </a:p>
                  </a:txBody>
                  <a:tcPr marL="9525" marR="9525" marT="9525" marB="0" anchor="b"/>
                </a:tc>
                <a:tc>
                  <a:txBody>
                    <a:bodyPr/>
                    <a:lstStyle/>
                    <a:p>
                      <a:pPr algn="ctr" rtl="0" fontAlgn="b">
                        <a:lnSpc>
                          <a:spcPct val="100000"/>
                        </a:lnSpc>
                        <a:spcBef>
                          <a:spcPts val="1200"/>
                        </a:spcBef>
                      </a:pPr>
                      <a:r>
                        <a:rPr lang="en-US" sz="1200" b="0" i="0" u="none" strike="noStrike" dirty="0">
                          <a:solidFill>
                            <a:srgbClr val="000000"/>
                          </a:solidFill>
                          <a:effectLst/>
                          <a:latin typeface="Calibri" panose="020F0502020204030204" pitchFamily="34" charset="0"/>
                        </a:rPr>
                        <a:t>13</a:t>
                      </a:r>
                    </a:p>
                  </a:txBody>
                  <a:tcPr marL="9525" marR="9525" marT="9525" marB="0" anchor="b"/>
                </a:tc>
                <a:tc>
                  <a:txBody>
                    <a:bodyPr/>
                    <a:lstStyle/>
                    <a:p>
                      <a:pPr algn="ctr" rtl="0" fontAlgn="b">
                        <a:lnSpc>
                          <a:spcPct val="100000"/>
                        </a:lnSpc>
                        <a:spcBef>
                          <a:spcPts val="1200"/>
                        </a:spcBef>
                      </a:pPr>
                      <a:r>
                        <a:rPr lang="en-US" sz="1200" u="none" strike="noStrike" dirty="0">
                          <a:effectLst/>
                          <a:latin typeface="Calibri" panose="020F0502020204030204" pitchFamily="34" charset="0"/>
                        </a:rPr>
                        <a:t>11</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rtl="0" fontAlgn="b">
                        <a:lnSpc>
                          <a:spcPct val="100000"/>
                        </a:lnSpc>
                        <a:spcBef>
                          <a:spcPts val="1200"/>
                        </a:spcBef>
                      </a:pPr>
                      <a:r>
                        <a:rPr lang="en-US" sz="1200" u="none" strike="noStrike" dirty="0">
                          <a:effectLst/>
                          <a:latin typeface="Calibri" panose="020F0502020204030204" pitchFamily="34" charset="0"/>
                        </a:rPr>
                        <a:t>3</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rtl="0" fontAlgn="b">
                        <a:lnSpc>
                          <a:spcPct val="100000"/>
                        </a:lnSpc>
                        <a:spcBef>
                          <a:spcPts val="1200"/>
                        </a:spcBef>
                      </a:pPr>
                      <a:r>
                        <a:rPr lang="en-US" sz="1200" b="0" i="0" u="none" strike="noStrike" dirty="0">
                          <a:solidFill>
                            <a:srgbClr val="000000"/>
                          </a:solidFill>
                          <a:effectLst/>
                          <a:latin typeface="Calibri" panose="020F0502020204030204" pitchFamily="34" charset="0"/>
                        </a:rPr>
                        <a:t>16,055</a:t>
                      </a:r>
                    </a:p>
                  </a:txBody>
                  <a:tcPr marL="9525" marR="9525" marT="9525" marB="0" anchor="b"/>
                </a:tc>
                <a:extLst>
                  <a:ext uri="{0D108BD9-81ED-4DB2-BD59-A6C34878D82A}">
                    <a16:rowId xmlns:a16="http://schemas.microsoft.com/office/drawing/2014/main" val="10003"/>
                  </a:ext>
                </a:extLst>
              </a:tr>
              <a:tr h="253169">
                <a:tc>
                  <a:txBody>
                    <a:bodyPr/>
                    <a:lstStyle/>
                    <a:p>
                      <a:pPr algn="ctr" rtl="0" fontAlgn="b">
                        <a:lnSpc>
                          <a:spcPct val="100000"/>
                        </a:lnSpc>
                        <a:spcBef>
                          <a:spcPts val="1200"/>
                        </a:spcBef>
                      </a:pPr>
                      <a:r>
                        <a:rPr lang="en-US" sz="1200" u="none" strike="noStrike" dirty="0">
                          <a:effectLst/>
                          <a:latin typeface="Calibri" panose="020F0502020204030204" pitchFamily="34" charset="0"/>
                        </a:rPr>
                        <a:t>2024</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rtl="0" fontAlgn="b">
                        <a:lnSpc>
                          <a:spcPct val="100000"/>
                        </a:lnSpc>
                        <a:spcBef>
                          <a:spcPts val="1200"/>
                        </a:spcBef>
                      </a:pPr>
                      <a:r>
                        <a:rPr lang="en-US" sz="1200" b="0" i="0" u="none" strike="noStrike" dirty="0">
                          <a:solidFill>
                            <a:srgbClr val="000000"/>
                          </a:solidFill>
                          <a:effectLst/>
                          <a:latin typeface="Calibri" panose="020F0502020204030204" pitchFamily="34" charset="0"/>
                        </a:rPr>
                        <a:t>1</a:t>
                      </a:r>
                    </a:p>
                  </a:txBody>
                  <a:tcPr marL="9525" marR="9525" marT="9525" marB="0" anchor="b"/>
                </a:tc>
                <a:tc>
                  <a:txBody>
                    <a:bodyPr/>
                    <a:lstStyle/>
                    <a:p>
                      <a:pPr algn="ctr" rtl="0" fontAlgn="b">
                        <a:lnSpc>
                          <a:spcPct val="100000"/>
                        </a:lnSpc>
                        <a:spcBef>
                          <a:spcPts val="1200"/>
                        </a:spcBef>
                      </a:pPr>
                      <a:r>
                        <a:rPr lang="en-US" sz="1200" b="0" i="0" u="none" strike="noStrike" dirty="0">
                          <a:solidFill>
                            <a:schemeClr val="tx1"/>
                          </a:solidFill>
                          <a:effectLst/>
                          <a:latin typeface="Calibri" panose="020F0502020204030204" pitchFamily="34" charset="0"/>
                        </a:rPr>
                        <a:t>12</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rtl="0" fontAlgn="b">
                        <a:lnSpc>
                          <a:spcPct val="100000"/>
                        </a:lnSpc>
                        <a:spcBef>
                          <a:spcPts val="1200"/>
                        </a:spcBef>
                      </a:pPr>
                      <a:r>
                        <a:rPr lang="en-US" sz="1200" b="0" i="0" u="none" strike="noStrike" dirty="0">
                          <a:solidFill>
                            <a:srgbClr val="000000"/>
                          </a:solidFill>
                          <a:effectLst/>
                          <a:latin typeface="Calibri" panose="020F0502020204030204" pitchFamily="34" charset="0"/>
                        </a:rPr>
                        <a:t>9</a:t>
                      </a:r>
                    </a:p>
                  </a:txBody>
                  <a:tcPr marL="9525" marR="9525" marT="9525" marB="0" anchor="b"/>
                </a:tc>
                <a:tc>
                  <a:txBody>
                    <a:bodyPr/>
                    <a:lstStyle/>
                    <a:p>
                      <a:pPr algn="ctr" rtl="0" fontAlgn="b">
                        <a:lnSpc>
                          <a:spcPct val="100000"/>
                        </a:lnSpc>
                        <a:spcBef>
                          <a:spcPts val="1200"/>
                        </a:spcBef>
                      </a:pPr>
                      <a:r>
                        <a:rPr lang="en-US" sz="1200" u="none" strike="noStrike" dirty="0">
                          <a:effectLst/>
                          <a:latin typeface="Calibri" panose="020F0502020204030204" pitchFamily="34" charset="0"/>
                        </a:rPr>
                        <a:t>4</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rtl="0" fontAlgn="b">
                        <a:lnSpc>
                          <a:spcPct val="100000"/>
                        </a:lnSpc>
                        <a:spcBef>
                          <a:spcPts val="1200"/>
                        </a:spcBef>
                      </a:pPr>
                      <a:r>
                        <a:rPr lang="en-US" sz="1200" b="0" i="0" u="none" strike="noStrike" dirty="0">
                          <a:solidFill>
                            <a:srgbClr val="000000"/>
                          </a:solidFill>
                          <a:effectLst/>
                          <a:latin typeface="Calibri" panose="020F0502020204030204" pitchFamily="34" charset="0"/>
                        </a:rPr>
                        <a:t>15,993</a:t>
                      </a:r>
                    </a:p>
                  </a:txBody>
                  <a:tcPr marL="9525" marR="9525" marT="9525" marB="0" anchor="b"/>
                </a:tc>
                <a:extLst>
                  <a:ext uri="{0D108BD9-81ED-4DB2-BD59-A6C34878D82A}">
                    <a16:rowId xmlns:a16="http://schemas.microsoft.com/office/drawing/2014/main" val="10004"/>
                  </a:ext>
                </a:extLst>
              </a:tr>
              <a:tr h="253169">
                <a:tc>
                  <a:txBody>
                    <a:bodyPr/>
                    <a:lstStyle/>
                    <a:p>
                      <a:pPr algn="ctr" rtl="0" fontAlgn="b">
                        <a:lnSpc>
                          <a:spcPct val="100000"/>
                        </a:lnSpc>
                        <a:spcBef>
                          <a:spcPts val="1200"/>
                        </a:spcBef>
                      </a:pPr>
                      <a:r>
                        <a:rPr lang="en-US" sz="1200" u="none" strike="noStrike" dirty="0">
                          <a:effectLst/>
                          <a:latin typeface="Calibri" panose="020F0502020204030204" pitchFamily="34" charset="0"/>
                        </a:rPr>
                        <a:t>2024</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rtl="0" fontAlgn="b">
                        <a:lnSpc>
                          <a:spcPct val="100000"/>
                        </a:lnSpc>
                        <a:spcBef>
                          <a:spcPts val="1200"/>
                        </a:spcBef>
                      </a:pPr>
                      <a:r>
                        <a:rPr lang="en-US" sz="1200" b="0" i="0" u="none" strike="noStrike" dirty="0">
                          <a:solidFill>
                            <a:srgbClr val="000000"/>
                          </a:solidFill>
                          <a:effectLst/>
                          <a:latin typeface="Calibri" panose="020F0502020204030204" pitchFamily="34" charset="0"/>
                        </a:rPr>
                        <a:t>1</a:t>
                      </a:r>
                    </a:p>
                  </a:txBody>
                  <a:tcPr marL="9525" marR="9525" marT="9525" marB="0" anchor="b"/>
                </a:tc>
                <a:tc>
                  <a:txBody>
                    <a:bodyPr/>
                    <a:lstStyle/>
                    <a:p>
                      <a:pPr algn="ctr" rtl="0" fontAlgn="b">
                        <a:lnSpc>
                          <a:spcPct val="100000"/>
                        </a:lnSpc>
                        <a:spcBef>
                          <a:spcPts val="1200"/>
                        </a:spcBef>
                      </a:pPr>
                      <a:r>
                        <a:rPr lang="en-US" sz="1200" b="0" i="0" u="none" strike="noStrike" dirty="0">
                          <a:solidFill>
                            <a:srgbClr val="000000"/>
                          </a:solidFill>
                          <a:effectLst/>
                          <a:latin typeface="Calibri" panose="020F0502020204030204" pitchFamily="34" charset="0"/>
                        </a:rPr>
                        <a:t>12</a:t>
                      </a:r>
                    </a:p>
                  </a:txBody>
                  <a:tcPr marL="9525" marR="9525" marT="9525" marB="0" anchor="b"/>
                </a:tc>
                <a:tc>
                  <a:txBody>
                    <a:bodyPr/>
                    <a:lstStyle/>
                    <a:p>
                      <a:pPr algn="ctr" rtl="0" fontAlgn="b">
                        <a:lnSpc>
                          <a:spcPct val="100000"/>
                        </a:lnSpc>
                        <a:spcBef>
                          <a:spcPts val="1200"/>
                        </a:spcBef>
                      </a:pPr>
                      <a:r>
                        <a:rPr lang="en-US" sz="1200" b="0" i="0" u="none" strike="noStrike" dirty="0">
                          <a:solidFill>
                            <a:srgbClr val="000000"/>
                          </a:solidFill>
                          <a:effectLst/>
                          <a:latin typeface="Calibri" panose="020F0502020204030204" pitchFamily="34" charset="0"/>
                        </a:rPr>
                        <a:t>8</a:t>
                      </a:r>
                    </a:p>
                  </a:txBody>
                  <a:tcPr marL="9525" marR="9525" marT="9525" marB="0" anchor="b"/>
                </a:tc>
                <a:tc>
                  <a:txBody>
                    <a:bodyPr/>
                    <a:lstStyle/>
                    <a:p>
                      <a:pPr algn="ctr" rtl="0" fontAlgn="b">
                        <a:lnSpc>
                          <a:spcPct val="100000"/>
                        </a:lnSpc>
                        <a:spcBef>
                          <a:spcPts val="1200"/>
                        </a:spcBef>
                      </a:pPr>
                      <a:r>
                        <a:rPr lang="en-US" sz="1200" u="none" strike="noStrike" dirty="0">
                          <a:effectLst/>
                          <a:latin typeface="Calibri" panose="020F0502020204030204" pitchFamily="34" charset="0"/>
                        </a:rPr>
                        <a:t>5</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rtl="0" fontAlgn="b">
                        <a:lnSpc>
                          <a:spcPct val="100000"/>
                        </a:lnSpc>
                        <a:spcBef>
                          <a:spcPts val="1200"/>
                        </a:spcBef>
                      </a:pPr>
                      <a:r>
                        <a:rPr lang="en-US" sz="1200" b="0" i="0" u="none" strike="noStrike" dirty="0">
                          <a:solidFill>
                            <a:srgbClr val="000000"/>
                          </a:solidFill>
                          <a:effectLst/>
                          <a:latin typeface="Calibri" panose="020F0502020204030204" pitchFamily="34" charset="0"/>
                        </a:rPr>
                        <a:t>15,979</a:t>
                      </a:r>
                    </a:p>
                  </a:txBody>
                  <a:tcPr marL="9525" marR="9525" marT="9525" marB="0" anchor="b"/>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3696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198167"/>
            <a:ext cx="9144000" cy="461665"/>
          </a:xfrm>
          <a:prstGeom prst="rect">
            <a:avLst/>
          </a:prstGeom>
          <a:noFill/>
        </p:spPr>
        <p:txBody>
          <a:bodyPr wrap="square" rtlCol="0">
            <a:spAutoFit/>
          </a:bodyPr>
          <a:lstStyle/>
          <a:p>
            <a:pPr algn="ctr"/>
            <a:r>
              <a:rPr lang="en-US" sz="2400" b="1" dirty="0">
                <a:solidFill>
                  <a:prstClr val="white"/>
                </a:solidFill>
                <a:latin typeface="Arial" panose="020B0604020202020204" pitchFamily="34" charset="0"/>
                <a:cs typeface="Arial" panose="020B0604020202020204" pitchFamily="34" charset="0"/>
              </a:rPr>
              <a:t>Peak Hour Shifts</a:t>
            </a:r>
          </a:p>
        </p:txBody>
      </p:sp>
    </p:spTree>
    <p:extLst>
      <p:ext uri="{BB962C8B-B14F-4D97-AF65-F5344CB8AC3E}">
        <p14:creationId xmlns:p14="http://schemas.microsoft.com/office/powerpoint/2010/main" val="4143677894"/>
      </p:ext>
    </p:extLst>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837B2BCAFE87E41B1B28FC963254B10" ma:contentTypeVersion="0" ma:contentTypeDescription="Create a new document." ma:contentTypeScope="" ma:versionID="b043b82a8de636bc1ea7cf422dd796b3">
  <xsd:schema xmlns:xsd="http://www.w3.org/2001/XMLSchema" xmlns:xs="http://www.w3.org/2001/XMLSchema" xmlns:p="http://schemas.microsoft.com/office/2006/metadata/properties" xmlns:ns2="c34af464-7aa1-4edd-9be4-83dffc1cb926" targetNamespace="http://schemas.microsoft.com/office/2006/metadata/properties" ma:root="true" ma:fieldsID="78c9bce5adce976f91a2b6d4efe6f23f" ns2:_="">
    <xsd:import namespace="c34af464-7aa1-4edd-9be4-83dffc1cb926"/>
    <xsd:element name="properties">
      <xsd:complexType>
        <xsd:sequence>
          <xsd:element name="documentManagement">
            <xsd:complexType>
              <xsd:all>
                <xsd:element ref="ns2:Information_x0020_Classifi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nillable="true"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B6F2769-7194-4217-93D3-3AF3A4742282}">
  <ds:schemaRefs>
    <ds:schemaRef ds:uri="c34af464-7aa1-4edd-9be4-83dffc1cb926"/>
    <ds:schemaRef ds:uri="http://purl.org/dc/dcmitype/"/>
    <ds:schemaRef ds:uri="http://schemas.microsoft.com/office/2006/documentManagement/types"/>
    <ds:schemaRef ds:uri="http://www.w3.org/XML/1998/namespace"/>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2BD5DF2C-E38B-49F7-BC0D-EB6DBB14B6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33212</TotalTime>
  <Words>578</Words>
  <Application>Microsoft Office PowerPoint</Application>
  <PresentationFormat>On-screen Show (4:3)</PresentationFormat>
  <Paragraphs>211</Paragraphs>
  <Slides>17</Slides>
  <Notes>4</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17</vt:i4>
      </vt:variant>
    </vt:vector>
  </HeadingPairs>
  <TitlesOfParts>
    <vt:vector size="23" baseType="lpstr">
      <vt:lpstr>Arial</vt:lpstr>
      <vt:lpstr>Calibri</vt:lpstr>
      <vt:lpstr>3_Office Theme</vt:lpstr>
      <vt:lpstr>2_Custom Design</vt:lpstr>
      <vt:lpstr>1_Office Theme</vt:lpstr>
      <vt:lpstr>4_Office Theme</vt:lpstr>
      <vt:lpstr>PowerPoint Presentation</vt:lpstr>
      <vt:lpstr>Agenda</vt:lpstr>
      <vt:lpstr>Forecast Scope</vt:lpstr>
      <vt:lpstr>HB5066</vt:lpstr>
      <vt:lpstr>TDSP Survey</vt:lpstr>
      <vt:lpstr>Waterfall Methodology</vt:lpstr>
      <vt:lpstr>Waterfall Methodology</vt:lpstr>
      <vt:lpstr>How it works</vt:lpstr>
      <vt:lpstr>PowerPoint Presentation</vt:lpstr>
      <vt:lpstr>Summer Peak Hour Shift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Lamb, Kate</cp:lastModifiedBy>
  <cp:revision>1259</cp:revision>
  <cp:lastPrinted>2015-06-01T15:38:52Z</cp:lastPrinted>
  <dcterms:created xsi:type="dcterms:W3CDTF">2010-04-12T23:12:02Z</dcterms:created>
  <dcterms:modified xsi:type="dcterms:W3CDTF">2024-06-25T14:27:13Z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0x0101000837B2BCAFE87E41B1B28FC963254B10</vt:lpwstr>
  </property>
  <property fmtid="{D5CDD505-2E9C-101B-9397-08002B2CF9AE}" pid="3" name="MSIP_Label_7084cbda-52b8-46fb-a7b7-cb5bd465ed85_Enabled">
    <vt:lpwstr>true</vt:lpwstr>
  </property>
  <property fmtid="{D5CDD505-2E9C-101B-9397-08002B2CF9AE}" pid="4" name="MSIP_Label_7084cbda-52b8-46fb-a7b7-cb5bd465ed85_SetDate">
    <vt:lpwstr>2023-10-10T17:12:33Z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139623c5-1dc0-4d60-a541-5a06794bb240</vt:lpwstr>
  </property>
  <property fmtid="{D5CDD505-2E9C-101B-9397-08002B2CF9AE}" pid="9" name="MSIP_Label_7084cbda-52b8-46fb-a7b7-cb5bd465ed85_ContentBits">
    <vt:lpwstr>0</vt:lpwstr>
  </property>
</Properties>
</file>