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8"/>
  </p:notesMasterIdLst>
  <p:handoutMasterIdLst>
    <p:handoutMasterId r:id="rId19"/>
  </p:handoutMasterIdLst>
  <p:sldIdLst>
    <p:sldId id="542" r:id="rId6"/>
    <p:sldId id="568" r:id="rId7"/>
    <p:sldId id="571" r:id="rId8"/>
    <p:sldId id="575" r:id="rId9"/>
    <p:sldId id="561" r:id="rId10"/>
    <p:sldId id="573" r:id="rId11"/>
    <p:sldId id="576" r:id="rId12"/>
    <p:sldId id="577" r:id="rId13"/>
    <p:sldId id="578" r:id="rId14"/>
    <p:sldId id="580" r:id="rId15"/>
    <p:sldId id="581" r:id="rId16"/>
    <p:sldId id="5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5" d="100"/>
          <a:sy n="75" d="100"/>
        </p:scale>
        <p:origin x="792" y="60"/>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6/25/2024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6/25/2024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hyperlink" Target="https://www.ercot.com/files/docs/2024/06/14/issue-9_rtcb-market-trials-plan_v06142024.docx" TargetMode="External"/><Relationship Id="rId2" Type="http://schemas.openxmlformats.org/officeDocument/2006/relationships/hyperlink" Target="mailto:mmereness@ercot.com"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2954655"/>
          </a:xfrm>
          <a:prstGeom prst="rect">
            <a:avLst/>
          </a:prstGeom>
          <a:noFill/>
        </p:spPr>
        <p:txBody>
          <a:bodyPr wrap="square" rtlCol="0">
            <a:spAutoFit/>
          </a:bodyPr>
          <a:lstStyle/>
          <a:p>
            <a:r>
              <a:rPr lang="en-US" sz="2400" b="1" dirty="0"/>
              <a:t>RTC+B Update </a:t>
            </a:r>
          </a:p>
          <a:p>
            <a:endParaRPr lang="en-US" dirty="0">
              <a:solidFill>
                <a:schemeClr val="tx2"/>
              </a:solidFill>
            </a:endParaRPr>
          </a:p>
          <a:p>
            <a:endParaRPr lang="en-US" i="1" dirty="0"/>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TWG</a:t>
            </a:r>
          </a:p>
          <a:p>
            <a:endParaRPr lang="en-US" dirty="0">
              <a:solidFill>
                <a:schemeClr val="tx2"/>
              </a:solidFill>
            </a:endParaRPr>
          </a:p>
          <a:p>
            <a:r>
              <a:rPr lang="en-US" dirty="0">
                <a:solidFill>
                  <a:schemeClr val="tx2"/>
                </a:solidFill>
              </a:rPr>
              <a:t>June 14,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3657600"/>
          </a:xfrm>
        </p:spPr>
        <p:txBody>
          <a:bodyPr/>
          <a:lstStyle/>
          <a:p>
            <a:r>
              <a:rPr lang="en-US" sz="1400" dirty="0"/>
              <a:t>ERCOT will support RTC+B functionality in market facing environment in a manner that is equivalent to production level systems and support. </a:t>
            </a:r>
          </a:p>
          <a:p>
            <a:pPr lvl="1"/>
            <a:r>
              <a:rPr lang="en-US" sz="1100" dirty="0"/>
              <a:t>RTC-SCED, MMS-UI, MMS-API, EMS, SCADA, RLC, LFC </a:t>
            </a:r>
          </a:p>
          <a:p>
            <a:pPr lvl="1"/>
            <a:r>
              <a:rPr lang="en-US" sz="1100" dirty="0"/>
              <a:t>Three CDR Reports: RTC LMPs, RTC AS prices, and SCED Binding Constraints </a:t>
            </a:r>
          </a:p>
          <a:p>
            <a:r>
              <a:rPr lang="en-US" sz="1400" dirty="0"/>
              <a:t>QSE will support RTC+B functionality in a manner that is equivalent to production level systems and support.  </a:t>
            </a:r>
          </a:p>
          <a:p>
            <a:r>
              <a:rPr lang="en-US" sz="1400" dirty="0"/>
              <a:t>ERCOT and QSE will conduct multiple live-production tests of RTC-SCED and Load Frequency Control to ensure effective RTC-SCED dispatch and Frequency Control prior to go-live. </a:t>
            </a:r>
          </a:p>
          <a:p>
            <a:r>
              <a:rPr lang="en-US" sz="1400" dirty="0"/>
              <a:t>Dispatch during the tests will be binding to manage the reliable operations of the grid. </a:t>
            </a:r>
          </a:p>
          <a:p>
            <a:r>
              <a:rPr lang="en-US" sz="1400" dirty="0"/>
              <a:t>Settlement during these tests will be performed with the current Settlement systems and leveraging Emergency Base point or Testing logic to ensure all QSEs are paid for energy dispatched during tests. </a:t>
            </a:r>
          </a:p>
          <a:p>
            <a:r>
              <a:rPr lang="en-US" sz="1400" dirty="0"/>
              <a:t>ERCOT will maintain scorecard of QSE participation as defined in Handbook. Goal is for 100% of QSEs to demonstrate successful submissions and telemetry, and mitigation plans in place for any outliers.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6- Closed Loop RTC SCED/LFC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2AA0A257-66C5-ADB7-500E-90433817BB4A}"/>
              </a:ext>
            </a:extLst>
          </p:cNvPr>
          <p:cNvPicPr>
            <a:picLocks noChangeAspect="1"/>
          </p:cNvPicPr>
          <p:nvPr/>
        </p:nvPicPr>
        <p:blipFill>
          <a:blip r:embed="rId2"/>
          <a:stretch>
            <a:fillRect/>
          </a:stretch>
        </p:blipFill>
        <p:spPr>
          <a:xfrm>
            <a:off x="6324600" y="4800600"/>
            <a:ext cx="2725148" cy="1658256"/>
          </a:xfrm>
          <a:prstGeom prst="rect">
            <a:avLst/>
          </a:prstGeom>
        </p:spPr>
      </p:pic>
      <p:sp>
        <p:nvSpPr>
          <p:cNvPr id="5" name="Oval 4">
            <a:extLst>
              <a:ext uri="{FF2B5EF4-FFF2-40B4-BE49-F238E27FC236}">
                <a16:creationId xmlns:a16="http://schemas.microsoft.com/office/drawing/2014/main" id="{C0E8C38A-EE38-7107-8596-4D5707308554}"/>
              </a:ext>
            </a:extLst>
          </p:cNvPr>
          <p:cNvSpPr/>
          <p:nvPr/>
        </p:nvSpPr>
        <p:spPr>
          <a:xfrm>
            <a:off x="8191500" y="5539033"/>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Tree>
    <p:extLst>
      <p:ext uri="{BB962C8B-B14F-4D97-AF65-F5344CB8AC3E}">
        <p14:creationId xmlns:p14="http://schemas.microsoft.com/office/powerpoint/2010/main" val="42920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3657600"/>
          </a:xfrm>
        </p:spPr>
        <p:txBody>
          <a:bodyPr/>
          <a:lstStyle/>
          <a:p>
            <a:r>
              <a:rPr lang="en-US" sz="1600" dirty="0"/>
              <a:t>ERCOT will deploy Day-Ahead Market into a market facing environment </a:t>
            </a:r>
          </a:p>
          <a:p>
            <a:pPr lvl="1"/>
            <a:r>
              <a:rPr lang="en-US" sz="1200" dirty="0"/>
              <a:t>RTC-DAM, MMS-UI, MMS-API </a:t>
            </a:r>
          </a:p>
          <a:p>
            <a:pPr lvl="1"/>
            <a:r>
              <a:rPr lang="en-US" sz="1200" dirty="0"/>
              <a:t>MMS-UI and MMS-API will support publishing awards to QSEs </a:t>
            </a:r>
          </a:p>
          <a:p>
            <a:pPr lvl="1"/>
            <a:r>
              <a:rPr lang="en-US" sz="1200" dirty="0"/>
              <a:t>CDR Reports: DAM AS Obligations, DAM AS Demand Curves, DAM Awards, DAM LMPs, DAM AS prices</a:t>
            </a:r>
          </a:p>
          <a:p>
            <a:endParaRPr lang="en-US" sz="1600" dirty="0"/>
          </a:p>
          <a:p>
            <a:r>
              <a:rPr lang="en-US" sz="1600" dirty="0"/>
              <a:t>QSE will test their market submissions for defined transaction (AS Self-Arrangement, DAM AS Only Offers, in addition to normal DAM submissions) </a:t>
            </a:r>
          </a:p>
          <a:p>
            <a:endParaRPr lang="en-US" sz="1600" dirty="0"/>
          </a:p>
          <a:p>
            <a:r>
              <a:rPr lang="en-US" sz="1600" dirty="0"/>
              <a:t>ERCOT will execute and publish at least two Day-Ahead Markets </a:t>
            </a:r>
          </a:p>
          <a:p>
            <a:endParaRPr lang="en-US" sz="1600" dirty="0"/>
          </a:p>
          <a:p>
            <a:r>
              <a:rPr lang="en-US" sz="1600" dirty="0"/>
              <a:t>Does DAM participation need to be required?  RTC DAM is essentially voluntary and includes much broader QSE population (traders and load-only QSEs).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7- Day-Ahead Market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2AA0A257-66C5-ADB7-500E-90433817BB4A}"/>
              </a:ext>
            </a:extLst>
          </p:cNvPr>
          <p:cNvPicPr>
            <a:picLocks noChangeAspect="1"/>
          </p:cNvPicPr>
          <p:nvPr/>
        </p:nvPicPr>
        <p:blipFill>
          <a:blip r:embed="rId2"/>
          <a:stretch>
            <a:fillRect/>
          </a:stretch>
        </p:blipFill>
        <p:spPr>
          <a:xfrm>
            <a:off x="6324600" y="4800600"/>
            <a:ext cx="2725148" cy="1658256"/>
          </a:xfrm>
          <a:prstGeom prst="rect">
            <a:avLst/>
          </a:prstGeom>
        </p:spPr>
      </p:pic>
      <p:sp>
        <p:nvSpPr>
          <p:cNvPr id="5" name="Oval 4">
            <a:extLst>
              <a:ext uri="{FF2B5EF4-FFF2-40B4-BE49-F238E27FC236}">
                <a16:creationId xmlns:a16="http://schemas.microsoft.com/office/drawing/2014/main" id="{9D1392B5-7FF2-4168-BEE0-3DCE020A923A}"/>
              </a:ext>
            </a:extLst>
          </p:cNvPr>
          <p:cNvSpPr/>
          <p:nvPr/>
        </p:nvSpPr>
        <p:spPr>
          <a:xfrm>
            <a:off x="8191500" y="5949060"/>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Tree>
    <p:extLst>
      <p:ext uri="{BB962C8B-B14F-4D97-AF65-F5344CB8AC3E}">
        <p14:creationId xmlns:p14="http://schemas.microsoft.com/office/powerpoint/2010/main" val="314983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458200" cy="5562600"/>
          </a:xfrm>
        </p:spPr>
        <p:txBody>
          <a:bodyPr/>
          <a:lstStyle/>
          <a:p>
            <a:pPr marL="0" indent="0">
              <a:buNone/>
            </a:pPr>
            <a:r>
              <a:rPr lang="en-US" sz="2000" dirty="0"/>
              <a:t>Over next month ERCOT is interested in feedback:</a:t>
            </a:r>
          </a:p>
          <a:p>
            <a:r>
              <a:rPr lang="en-US" sz="1800" dirty="0"/>
              <a:t>Open to feedback on all 7 activities, especially any reliability risks not addressed by the trial activities, durations or frequencies.</a:t>
            </a:r>
          </a:p>
          <a:p>
            <a:r>
              <a:rPr lang="en-US" sz="1800" dirty="0"/>
              <a:t>Specific questions ERCOT asks:</a:t>
            </a:r>
          </a:p>
          <a:p>
            <a:pPr lvl="1"/>
            <a:r>
              <a:rPr lang="en-US" sz="1400" dirty="0"/>
              <a:t>What windows and frequency of requiring QSE production-like offers for the Open Loop SCED is best cost/beneficial (</a:t>
            </a:r>
            <a:r>
              <a:rPr lang="en-US" sz="1400" dirty="0" err="1"/>
              <a:t>ie</a:t>
            </a:r>
            <a:r>
              <a:rPr lang="en-US" sz="1400" dirty="0"/>
              <a:t> for dual entry by QSEs)?</a:t>
            </a:r>
          </a:p>
          <a:p>
            <a:pPr lvl="2"/>
            <a:r>
              <a:rPr lang="en-US" sz="1100" dirty="0"/>
              <a:t>Example, 8 hours/day twice per week for 2 months?</a:t>
            </a:r>
          </a:p>
          <a:p>
            <a:pPr lvl="1"/>
            <a:r>
              <a:rPr lang="en-US" sz="1400" dirty="0"/>
              <a:t>Any argument to make DAM participation a required activity or more iterations?</a:t>
            </a:r>
          </a:p>
          <a:p>
            <a:pPr lvl="1"/>
            <a:r>
              <a:rPr lang="en-US" sz="1400" dirty="0"/>
              <a:t>Metrics for required testing will focus on QSEs with Resources, unless DAM becomes required.</a:t>
            </a:r>
          </a:p>
          <a:p>
            <a:pPr lvl="1"/>
            <a:r>
              <a:rPr lang="en-US" sz="1400" dirty="0"/>
              <a:t>Understanding that while ERCOT will not be able to provide settlement invoices and extracts, that sample/generic versions will be provided from ERCOT test environment during iTest.</a:t>
            </a:r>
          </a:p>
          <a:p>
            <a:r>
              <a:rPr lang="en-US" sz="1800" dirty="0"/>
              <a:t>Higher level question- Market ideas on the priority of education/deep-dives to help QSEs in their development and readiness?</a:t>
            </a:r>
          </a:p>
          <a:p>
            <a:pPr marL="0" indent="0">
              <a:buNone/>
            </a:pPr>
            <a:endParaRPr lang="en-US" sz="1200" dirty="0"/>
          </a:p>
          <a:p>
            <a:pPr marL="0" indent="0">
              <a:buNone/>
            </a:pPr>
            <a:r>
              <a:rPr lang="en-US" sz="1800" u="sng" dirty="0"/>
              <a:t>Final comments and questions?</a:t>
            </a:r>
          </a:p>
          <a:p>
            <a:r>
              <a:rPr lang="en-US" sz="1800" dirty="0"/>
              <a:t>Feedback and detailed discussion at July RTCBTF meeting. 	</a:t>
            </a:r>
            <a:r>
              <a:rPr lang="en-US" sz="1800" dirty="0">
                <a:hlinkClick r:id="rId2"/>
              </a:rPr>
              <a:t>mmereness@ercot.com</a:t>
            </a:r>
            <a:r>
              <a:rPr lang="en-US" sz="1800" dirty="0"/>
              <a:t> </a:t>
            </a:r>
          </a:p>
          <a:p>
            <a:r>
              <a:rPr lang="en-US" sz="1800" dirty="0"/>
              <a:t>Posting: </a:t>
            </a:r>
            <a:r>
              <a:rPr lang="en-US" sz="1800" dirty="0">
                <a:hlinkClick r:id="rId3"/>
              </a:rPr>
              <a:t>https://www.ercot.com/files/docs/2024/06/14/issue-9_rtcb-market-trials-plan_v06142024.docx</a:t>
            </a:r>
            <a:endParaRPr lang="en-US" sz="18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ERCOT interested in feedback</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404116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a:xfrm>
            <a:off x="381000" y="243682"/>
            <a:ext cx="8458200" cy="785195"/>
          </a:xfrm>
        </p:spPr>
        <p:txBody>
          <a:bodyPr/>
          <a:lstStyle/>
          <a:p>
            <a:r>
              <a:rPr lang="en-US" dirty="0"/>
              <a:t>RTC+B Program Update </a:t>
            </a:r>
            <a:br>
              <a:rPr lang="en-US" dirty="0"/>
            </a:br>
            <a:r>
              <a:rPr lang="en-US" sz="1600" dirty="0"/>
              <a:t>(excerpt from June Board T&amp;S RTC Update)</a:t>
            </a:r>
            <a:endParaRPr lang="en-US" dirty="0">
              <a:solidFill>
                <a:srgbClr val="FF0000"/>
              </a:solidFill>
            </a:endParaRPr>
          </a:p>
        </p:txBody>
      </p:sp>
      <p:sp>
        <p:nvSpPr>
          <p:cNvPr id="6" name="Rectangle 5">
            <a:extLst>
              <a:ext uri="{FF2B5EF4-FFF2-40B4-BE49-F238E27FC236}">
                <a16:creationId xmlns:a16="http://schemas.microsoft.com/office/drawing/2014/main" id="{6E2B4553-F342-C6A0-5BD1-617BCB9BEB8A}"/>
              </a:ext>
            </a:extLst>
          </p:cNvPr>
          <p:cNvSpPr/>
          <p:nvPr/>
        </p:nvSpPr>
        <p:spPr>
          <a:xfrm>
            <a:off x="762000" y="5105400"/>
            <a:ext cx="1143000" cy="467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FAAB0B-133A-796A-EDA5-354C9BF422D8}"/>
              </a:ext>
            </a:extLst>
          </p:cNvPr>
          <p:cNvSpPr/>
          <p:nvPr/>
        </p:nvSpPr>
        <p:spPr>
          <a:xfrm>
            <a:off x="533400" y="57912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A682719-7AD6-A21C-7526-62EBA7492244}"/>
              </a:ext>
            </a:extLst>
          </p:cNvPr>
          <p:cNvPicPr>
            <a:picLocks noChangeAspect="1"/>
          </p:cNvPicPr>
          <p:nvPr/>
        </p:nvPicPr>
        <p:blipFill>
          <a:blip r:embed="rId2"/>
          <a:stretch>
            <a:fillRect/>
          </a:stretch>
        </p:blipFill>
        <p:spPr>
          <a:xfrm>
            <a:off x="152399" y="1009590"/>
            <a:ext cx="8771573" cy="4934010"/>
          </a:xfrm>
          <a:prstGeom prst="rect">
            <a:avLst/>
          </a:prstGeom>
        </p:spPr>
      </p:pic>
    </p:spTree>
    <p:extLst>
      <p:ext uri="{BB962C8B-B14F-4D97-AF65-F5344CB8AC3E}">
        <p14:creationId xmlns:p14="http://schemas.microsoft.com/office/powerpoint/2010/main" val="290857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A97032A-B3FD-6C23-37C5-0CBE23E63CB1}"/>
              </a:ext>
            </a:extLst>
          </p:cNvPr>
          <p:cNvSpPr txBox="1">
            <a:spLocks/>
          </p:cNvSpPr>
          <p:nvPr/>
        </p:nvSpPr>
        <p:spPr>
          <a:xfrm>
            <a:off x="508000" y="243683"/>
            <a:ext cx="11277600"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000"/>
              <a:t>Sequence and Potential Dates for Market Trials </a:t>
            </a:r>
            <a:br>
              <a:rPr lang="en-US" sz="2000"/>
            </a:br>
            <a:r>
              <a:rPr lang="en-US" sz="2000"/>
              <a:t>(dates subject to change while in Planning phase)</a:t>
            </a:r>
            <a:endParaRPr lang="en-US" sz="2000" dirty="0">
              <a:solidFill>
                <a:srgbClr val="FF0000"/>
              </a:solidFill>
            </a:endParaRPr>
          </a:p>
        </p:txBody>
      </p:sp>
      <p:sp>
        <p:nvSpPr>
          <p:cNvPr id="12" name="Content Placeholder 2">
            <a:extLst>
              <a:ext uri="{FF2B5EF4-FFF2-40B4-BE49-F238E27FC236}">
                <a16:creationId xmlns:a16="http://schemas.microsoft.com/office/drawing/2014/main" id="{F6D5B94A-217A-2B47-0DA0-757C28090D45}"/>
              </a:ext>
            </a:extLst>
          </p:cNvPr>
          <p:cNvSpPr txBox="1">
            <a:spLocks/>
          </p:cNvSpPr>
          <p:nvPr/>
        </p:nvSpPr>
        <p:spPr>
          <a:xfrm>
            <a:off x="254000" y="1814243"/>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13" name="Rectangle 12">
            <a:extLst>
              <a:ext uri="{FF2B5EF4-FFF2-40B4-BE49-F238E27FC236}">
                <a16:creationId xmlns:a16="http://schemas.microsoft.com/office/drawing/2014/main" id="{692D907A-7C61-779A-5A91-6DB38D796CC0}"/>
              </a:ext>
            </a:extLst>
          </p:cNvPr>
          <p:cNvSpPr/>
          <p:nvPr/>
        </p:nvSpPr>
        <p:spPr>
          <a:xfrm>
            <a:off x="1016000" y="2795162"/>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dirty="0">
                <a:solidFill>
                  <a:schemeClr val="tx1"/>
                </a:solidFill>
              </a:rPr>
              <a:t>RTC QSE 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14" name="Rectangle 13">
            <a:extLst>
              <a:ext uri="{FF2B5EF4-FFF2-40B4-BE49-F238E27FC236}">
                <a16:creationId xmlns:a16="http://schemas.microsoft.com/office/drawing/2014/main" id="{2A7C9F43-D1CD-5F82-6143-0F5ED6118E96}"/>
              </a:ext>
            </a:extLst>
          </p:cNvPr>
          <p:cNvSpPr/>
          <p:nvPr/>
        </p:nvSpPr>
        <p:spPr>
          <a:xfrm>
            <a:off x="3436332" y="2795162"/>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15" name="Rectangle 14">
            <a:extLst>
              <a:ext uri="{FF2B5EF4-FFF2-40B4-BE49-F238E27FC236}">
                <a16:creationId xmlns:a16="http://schemas.microsoft.com/office/drawing/2014/main" id="{44026E3E-4BBC-2CDE-660F-6E7C39CFCED7}"/>
              </a:ext>
            </a:extLst>
          </p:cNvPr>
          <p:cNvSpPr/>
          <p:nvPr/>
        </p:nvSpPr>
        <p:spPr>
          <a:xfrm>
            <a:off x="5283200" y="2795162"/>
            <a:ext cx="2362200" cy="1806724"/>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SCED/LFC</a:t>
            </a:r>
          </a:p>
          <a:p>
            <a:pPr algn="ctr"/>
            <a:r>
              <a:rPr lang="en-US" sz="1100" dirty="0">
                <a:solidFill>
                  <a:schemeClr val="tx1"/>
                </a:solidFill>
              </a:rPr>
              <a:t>(QSE RTC offers and telemetry to support closed-loop frequency control test 2-3 tests of 2-4 hour durations)</a:t>
            </a:r>
          </a:p>
        </p:txBody>
      </p:sp>
      <p:sp>
        <p:nvSpPr>
          <p:cNvPr id="16" name="Rectangle 15">
            <a:extLst>
              <a:ext uri="{FF2B5EF4-FFF2-40B4-BE49-F238E27FC236}">
                <a16:creationId xmlns:a16="http://schemas.microsoft.com/office/drawing/2014/main" id="{60838D4D-9AF0-66C4-0D8E-0A4D26D70D3D}"/>
              </a:ext>
            </a:extLst>
          </p:cNvPr>
          <p:cNvSpPr/>
          <p:nvPr/>
        </p:nvSpPr>
        <p:spPr>
          <a:xfrm>
            <a:off x="1016000" y="3863452"/>
            <a:ext cx="223397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Check-out </a:t>
            </a:r>
            <a:r>
              <a:rPr lang="en-US" sz="1100" dirty="0">
                <a:solidFill>
                  <a:schemeClr val="tx1"/>
                </a:solidFill>
              </a:rPr>
              <a:t>(QSEs add/verify new telemetry points for UDSP, New ramp rates, ESR telemetry)</a:t>
            </a:r>
          </a:p>
        </p:txBody>
      </p:sp>
      <p:sp>
        <p:nvSpPr>
          <p:cNvPr id="17" name="Rectangle 16">
            <a:extLst>
              <a:ext uri="{FF2B5EF4-FFF2-40B4-BE49-F238E27FC236}">
                <a16:creationId xmlns:a16="http://schemas.microsoft.com/office/drawing/2014/main" id="{59716E97-B79F-8D46-15FD-EF530D7CEE6F}"/>
              </a:ext>
            </a:extLst>
          </p:cNvPr>
          <p:cNvSpPr/>
          <p:nvPr/>
        </p:nvSpPr>
        <p:spPr>
          <a:xfrm>
            <a:off x="5305197" y="4788353"/>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for at least 2 tests)</a:t>
            </a:r>
          </a:p>
        </p:txBody>
      </p:sp>
      <p:sp>
        <p:nvSpPr>
          <p:cNvPr id="18" name="Rectangle 17">
            <a:extLst>
              <a:ext uri="{FF2B5EF4-FFF2-40B4-BE49-F238E27FC236}">
                <a16:creationId xmlns:a16="http://schemas.microsoft.com/office/drawing/2014/main" id="{4BA243BC-6D29-109B-91A6-4029970CE6A7}"/>
              </a:ext>
            </a:extLst>
          </p:cNvPr>
          <p:cNvSpPr/>
          <p:nvPr/>
        </p:nvSpPr>
        <p:spPr>
          <a:xfrm>
            <a:off x="7645401" y="2795162"/>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9" name="TextBox 18">
            <a:extLst>
              <a:ext uri="{FF2B5EF4-FFF2-40B4-BE49-F238E27FC236}">
                <a16:creationId xmlns:a16="http://schemas.microsoft.com/office/drawing/2014/main" id="{892DB19F-F8A2-D2FD-7E10-9DD1F21BFCB9}"/>
              </a:ext>
            </a:extLst>
          </p:cNvPr>
          <p:cNvSpPr txBox="1"/>
          <p:nvPr/>
        </p:nvSpPr>
        <p:spPr>
          <a:xfrm>
            <a:off x="2657295" y="2484144"/>
            <a:ext cx="1525571" cy="307777"/>
          </a:xfrm>
          <a:prstGeom prst="rect">
            <a:avLst/>
          </a:prstGeom>
          <a:noFill/>
        </p:spPr>
        <p:txBody>
          <a:bodyPr wrap="square" rtlCol="0">
            <a:spAutoFit/>
          </a:bodyPr>
          <a:lstStyle/>
          <a:p>
            <a:pPr algn="ctr"/>
            <a:r>
              <a:rPr lang="en-US" sz="1400" dirty="0"/>
              <a:t>3-4 months</a:t>
            </a:r>
          </a:p>
        </p:txBody>
      </p:sp>
      <p:sp>
        <p:nvSpPr>
          <p:cNvPr id="20" name="TextBox 19">
            <a:extLst>
              <a:ext uri="{FF2B5EF4-FFF2-40B4-BE49-F238E27FC236}">
                <a16:creationId xmlns:a16="http://schemas.microsoft.com/office/drawing/2014/main" id="{D472B9BF-B227-ED13-9A36-6A8AB7E1DB58}"/>
              </a:ext>
            </a:extLst>
          </p:cNvPr>
          <p:cNvSpPr txBox="1"/>
          <p:nvPr/>
        </p:nvSpPr>
        <p:spPr>
          <a:xfrm>
            <a:off x="5798533" y="2500822"/>
            <a:ext cx="1525571" cy="307777"/>
          </a:xfrm>
          <a:prstGeom prst="rect">
            <a:avLst/>
          </a:prstGeom>
          <a:noFill/>
        </p:spPr>
        <p:txBody>
          <a:bodyPr wrap="square" rtlCol="0">
            <a:spAutoFit/>
          </a:bodyPr>
          <a:lstStyle/>
          <a:p>
            <a:pPr algn="ctr"/>
            <a:r>
              <a:rPr lang="en-US" sz="1400" dirty="0"/>
              <a:t>2 months</a:t>
            </a:r>
          </a:p>
        </p:txBody>
      </p:sp>
      <p:sp>
        <p:nvSpPr>
          <p:cNvPr id="21" name="TextBox 20">
            <a:extLst>
              <a:ext uri="{FF2B5EF4-FFF2-40B4-BE49-F238E27FC236}">
                <a16:creationId xmlns:a16="http://schemas.microsoft.com/office/drawing/2014/main" id="{07DAB2D9-02D8-FF14-E054-4B770232A281}"/>
              </a:ext>
            </a:extLst>
          </p:cNvPr>
          <p:cNvSpPr txBox="1"/>
          <p:nvPr/>
        </p:nvSpPr>
        <p:spPr>
          <a:xfrm>
            <a:off x="7491430" y="2500821"/>
            <a:ext cx="1525571" cy="307777"/>
          </a:xfrm>
          <a:prstGeom prst="rect">
            <a:avLst/>
          </a:prstGeom>
          <a:noFill/>
        </p:spPr>
        <p:txBody>
          <a:bodyPr wrap="square" rtlCol="0">
            <a:spAutoFit/>
          </a:bodyPr>
          <a:lstStyle/>
          <a:p>
            <a:pPr algn="ctr"/>
            <a:r>
              <a:rPr lang="en-US" sz="1400" dirty="0"/>
              <a:t>1 month</a:t>
            </a:r>
          </a:p>
        </p:txBody>
      </p:sp>
      <p:sp>
        <p:nvSpPr>
          <p:cNvPr id="22" name="TextBox 21">
            <a:extLst>
              <a:ext uri="{FF2B5EF4-FFF2-40B4-BE49-F238E27FC236}">
                <a16:creationId xmlns:a16="http://schemas.microsoft.com/office/drawing/2014/main" id="{F8F17E32-D908-0615-BD8A-AD7D188AB08E}"/>
              </a:ext>
            </a:extLst>
          </p:cNvPr>
          <p:cNvSpPr txBox="1"/>
          <p:nvPr/>
        </p:nvSpPr>
        <p:spPr>
          <a:xfrm>
            <a:off x="5505712" y="5621267"/>
            <a:ext cx="1525571" cy="307777"/>
          </a:xfrm>
          <a:prstGeom prst="rect">
            <a:avLst/>
          </a:prstGeom>
          <a:noFill/>
        </p:spPr>
        <p:txBody>
          <a:bodyPr wrap="square" rtlCol="0">
            <a:spAutoFit/>
          </a:bodyPr>
          <a:lstStyle/>
          <a:p>
            <a:pPr algn="ctr"/>
            <a:r>
              <a:rPr lang="en-US" sz="1400" dirty="0"/>
              <a:t>1-2 months</a:t>
            </a:r>
          </a:p>
        </p:txBody>
      </p:sp>
      <p:sp>
        <p:nvSpPr>
          <p:cNvPr id="23" name="Rectangle 22">
            <a:extLst>
              <a:ext uri="{FF2B5EF4-FFF2-40B4-BE49-F238E27FC236}">
                <a16:creationId xmlns:a16="http://schemas.microsoft.com/office/drawing/2014/main" id="{0B04C06B-C52B-F389-AC5E-A225AA27F943}"/>
              </a:ext>
            </a:extLst>
          </p:cNvPr>
          <p:cNvSpPr/>
          <p:nvPr/>
        </p:nvSpPr>
        <p:spPr>
          <a:xfrm>
            <a:off x="482600"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155059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262839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370597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477542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583072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68976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9644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1" name="Arrow: Pentagon 30">
            <a:extLst>
              <a:ext uri="{FF2B5EF4-FFF2-40B4-BE49-F238E27FC236}">
                <a16:creationId xmlns:a16="http://schemas.microsoft.com/office/drawing/2014/main" id="{43A67080-DCD5-7D27-9270-C09276120D22}"/>
              </a:ext>
            </a:extLst>
          </p:cNvPr>
          <p:cNvSpPr/>
          <p:nvPr/>
        </p:nvSpPr>
        <p:spPr>
          <a:xfrm>
            <a:off x="69660" y="1588587"/>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
        <p:nvSpPr>
          <p:cNvPr id="32" name="Rectangle 31">
            <a:extLst>
              <a:ext uri="{FF2B5EF4-FFF2-40B4-BE49-F238E27FC236}">
                <a16:creationId xmlns:a16="http://schemas.microsoft.com/office/drawing/2014/main" id="{49465D1A-060B-F121-F06A-AF0A5EF59DD0}"/>
              </a:ext>
            </a:extLst>
          </p:cNvPr>
          <p:cNvSpPr/>
          <p:nvPr/>
        </p:nvSpPr>
        <p:spPr>
          <a:xfrm>
            <a:off x="3249970" y="3861698"/>
            <a:ext cx="2031476"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QSE Telemetry Tests</a:t>
            </a:r>
          </a:p>
          <a:p>
            <a:pPr algn="ctr"/>
            <a:r>
              <a:rPr lang="en-US" sz="1100" dirty="0">
                <a:solidFill>
                  <a:schemeClr val="tx1"/>
                </a:solidFill>
              </a:rPr>
              <a:t>(Individual QSE to follow UDSP and support new ramp rate and ESR telemetry)</a:t>
            </a:r>
          </a:p>
        </p:txBody>
      </p:sp>
      <p:sp>
        <p:nvSpPr>
          <p:cNvPr id="33" name="TextBox 32">
            <a:extLst>
              <a:ext uri="{FF2B5EF4-FFF2-40B4-BE49-F238E27FC236}">
                <a16:creationId xmlns:a16="http://schemas.microsoft.com/office/drawing/2014/main" id="{B8D9F41D-7BC3-0A7B-EC99-9530F42BACA0}"/>
              </a:ext>
            </a:extLst>
          </p:cNvPr>
          <p:cNvSpPr txBox="1"/>
          <p:nvPr/>
        </p:nvSpPr>
        <p:spPr>
          <a:xfrm>
            <a:off x="1479574" y="2022575"/>
            <a:ext cx="5989772" cy="338554"/>
          </a:xfrm>
          <a:prstGeom prst="rect">
            <a:avLst/>
          </a:prstGeom>
          <a:noFill/>
          <a:ln>
            <a:solidFill>
              <a:schemeClr val="tx2"/>
            </a:solidFill>
          </a:ln>
        </p:spPr>
        <p:txBody>
          <a:bodyPr wrap="square" rtlCol="0">
            <a:spAutoFit/>
          </a:bodyPr>
          <a:lstStyle/>
          <a:p>
            <a:r>
              <a:rPr lang="en-US" sz="1600" dirty="0"/>
              <a:t>Each activity will have a public-facing Scorecard and exit Criteria</a:t>
            </a:r>
          </a:p>
        </p:txBody>
      </p:sp>
      <p:sp>
        <p:nvSpPr>
          <p:cNvPr id="34" name="TextBox 33">
            <a:extLst>
              <a:ext uri="{FF2B5EF4-FFF2-40B4-BE49-F238E27FC236}">
                <a16:creationId xmlns:a16="http://schemas.microsoft.com/office/drawing/2014/main" id="{41C14A88-A8A3-1CB0-DACA-CD4655743720}"/>
              </a:ext>
            </a:extLst>
          </p:cNvPr>
          <p:cNvSpPr txBox="1"/>
          <p:nvPr/>
        </p:nvSpPr>
        <p:spPr>
          <a:xfrm>
            <a:off x="3570831" y="6460033"/>
            <a:ext cx="1824538" cy="307777"/>
          </a:xfrm>
          <a:prstGeom prst="rect">
            <a:avLst/>
          </a:prstGeom>
          <a:noFill/>
        </p:spPr>
        <p:txBody>
          <a:bodyPr wrap="none" rtlCol="0">
            <a:spAutoFit/>
          </a:bodyPr>
          <a:lstStyle/>
          <a:p>
            <a:r>
              <a:rPr lang="en-US" sz="1400" dirty="0"/>
              <a:t>Updated 2024-05-22</a:t>
            </a:r>
          </a:p>
        </p:txBody>
      </p:sp>
      <p:sp>
        <p:nvSpPr>
          <p:cNvPr id="35" name="Rectangle 34">
            <a:extLst>
              <a:ext uri="{FF2B5EF4-FFF2-40B4-BE49-F238E27FC236}">
                <a16:creationId xmlns:a16="http://schemas.microsoft.com/office/drawing/2014/main" id="{F77F1DD2-1D4A-A839-680D-070E146B2E76}"/>
              </a:ext>
            </a:extLst>
          </p:cNvPr>
          <p:cNvSpPr/>
          <p:nvPr/>
        </p:nvSpPr>
        <p:spPr>
          <a:xfrm rot="19465979">
            <a:off x="1550703" y="2754017"/>
            <a:ext cx="5494322" cy="1569660"/>
          </a:xfrm>
          <a:prstGeom prst="rect">
            <a:avLst/>
          </a:prstGeom>
          <a:noFill/>
        </p:spPr>
        <p:txBody>
          <a:bodyPr wrap="square" lIns="91440" tIns="45720" rIns="91440" bIns="45720">
            <a:spAutoFit/>
          </a:bodyPr>
          <a:lstStyle/>
          <a:p>
            <a:pPr algn="ctr"/>
            <a:r>
              <a:rPr lang="en-US" sz="9600" b="1" spc="50" dirty="0">
                <a:ln w="0"/>
                <a:solidFill>
                  <a:schemeClr val="bg2">
                    <a:alpha val="30000"/>
                  </a:schemeClr>
                </a:solidFill>
                <a:effectLst>
                  <a:innerShdw blurRad="63500" dist="50800" dir="13500000">
                    <a:srgbClr val="000000">
                      <a:alpha val="50000"/>
                    </a:srgbClr>
                  </a:innerShdw>
                </a:effectLst>
              </a:rPr>
              <a:t>DRAFT</a:t>
            </a:r>
            <a:endParaRPr lang="en-US" sz="5400" b="1" spc="50" dirty="0">
              <a:ln w="0"/>
              <a:solidFill>
                <a:schemeClr val="bg2">
                  <a:alpha val="30000"/>
                </a:schemeClr>
              </a:solidFill>
              <a:effectLst>
                <a:innerShdw blurRad="63500" dist="50800" dir="13500000">
                  <a:srgbClr val="000000">
                    <a:alpha val="50000"/>
                  </a:srgbClr>
                </a:innerShdw>
              </a:effectLst>
            </a:endParaRPr>
          </a:p>
        </p:txBody>
      </p:sp>
      <p:sp>
        <p:nvSpPr>
          <p:cNvPr id="36" name="TextBox 35">
            <a:extLst>
              <a:ext uri="{FF2B5EF4-FFF2-40B4-BE49-F238E27FC236}">
                <a16:creationId xmlns:a16="http://schemas.microsoft.com/office/drawing/2014/main" id="{707BDACA-ED50-304E-0555-506EAB45558D}"/>
              </a:ext>
            </a:extLst>
          </p:cNvPr>
          <p:cNvSpPr txBox="1"/>
          <p:nvPr/>
        </p:nvSpPr>
        <p:spPr>
          <a:xfrm>
            <a:off x="431800" y="5014005"/>
            <a:ext cx="4769111" cy="1015663"/>
          </a:xfrm>
          <a:prstGeom prst="rect">
            <a:avLst/>
          </a:prstGeom>
          <a:noFill/>
        </p:spPr>
        <p:txBody>
          <a:bodyPr wrap="square" rtlCol="0">
            <a:spAutoFit/>
          </a:bodyPr>
          <a:lstStyle/>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Current draft of the earliest possible dates for Market Trials and Go-Live that have been shared through TWG and the RTC+B Workshops, in support of Market Participants readiness at RTCBTF.</a:t>
            </a:r>
            <a:endParaRPr lang="en-US" sz="1200" dirty="0">
              <a:effectLst/>
              <a:latin typeface="Calibri" panose="020F0502020204030204" pitchFamily="34" charset="0"/>
              <a:ea typeface="Calibri" panose="020F0502020204030204" pitchFamily="34" charset="0"/>
            </a:endParaRPr>
          </a:p>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Actual Market Trials and Go-Live milestones are to be determined and will be communicated no later than 9/30/24.</a:t>
            </a:r>
            <a:endParaRPr lang="en-US" dirty="0"/>
          </a:p>
        </p:txBody>
      </p:sp>
    </p:spTree>
    <p:extLst>
      <p:ext uri="{BB962C8B-B14F-4D97-AF65-F5344CB8AC3E}">
        <p14:creationId xmlns:p14="http://schemas.microsoft.com/office/powerpoint/2010/main" val="150775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11E8-58F0-177C-77DC-F429372121D2}"/>
              </a:ext>
            </a:extLst>
          </p:cNvPr>
          <p:cNvSpPr>
            <a:spLocks noGrp="1"/>
          </p:cNvSpPr>
          <p:nvPr>
            <p:ph type="title"/>
          </p:nvPr>
        </p:nvSpPr>
        <p:spPr/>
        <p:txBody>
          <a:bodyPr/>
          <a:lstStyle/>
          <a:p>
            <a:r>
              <a:rPr lang="en-US" sz="2000" dirty="0"/>
              <a:t>Draft Market Trials Planning Document posted with meeting</a:t>
            </a:r>
          </a:p>
        </p:txBody>
      </p:sp>
      <p:sp>
        <p:nvSpPr>
          <p:cNvPr id="4" name="Slide Number Placeholder 3">
            <a:extLst>
              <a:ext uri="{FF2B5EF4-FFF2-40B4-BE49-F238E27FC236}">
                <a16:creationId xmlns:a16="http://schemas.microsoft.com/office/drawing/2014/main" id="{712FCE23-D9BD-6E5A-1F4C-0226810CE1E9}"/>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6" name="Picture 5">
            <a:extLst>
              <a:ext uri="{FF2B5EF4-FFF2-40B4-BE49-F238E27FC236}">
                <a16:creationId xmlns:a16="http://schemas.microsoft.com/office/drawing/2014/main" id="{3579AAF1-D218-6BC5-88E9-8F5C3493F871}"/>
              </a:ext>
            </a:extLst>
          </p:cNvPr>
          <p:cNvPicPr>
            <a:picLocks noChangeAspect="1"/>
          </p:cNvPicPr>
          <p:nvPr/>
        </p:nvPicPr>
        <p:blipFill>
          <a:blip r:embed="rId2"/>
          <a:stretch>
            <a:fillRect/>
          </a:stretch>
        </p:blipFill>
        <p:spPr>
          <a:xfrm>
            <a:off x="2133600" y="922071"/>
            <a:ext cx="4511801" cy="5295090"/>
          </a:xfrm>
          <a:prstGeom prst="rect">
            <a:avLst/>
          </a:prstGeom>
        </p:spPr>
      </p:pic>
    </p:spTree>
    <p:extLst>
      <p:ext uri="{BB962C8B-B14F-4D97-AF65-F5344CB8AC3E}">
        <p14:creationId xmlns:p14="http://schemas.microsoft.com/office/powerpoint/2010/main" val="1858227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pPr marL="0" indent="0">
              <a:buNone/>
            </a:pPr>
            <a:r>
              <a:rPr lang="en-US" sz="1800" dirty="0"/>
              <a:t>ERCOT Request of QSE Attestation:</a:t>
            </a:r>
          </a:p>
          <a:p>
            <a:r>
              <a:rPr lang="en-US" sz="1800" dirty="0"/>
              <a:t>QSEs with Resources will identify Accountable Executive </a:t>
            </a:r>
          </a:p>
          <a:p>
            <a:r>
              <a:rPr lang="en-US" sz="1800" dirty="0"/>
              <a:t>Accountable Executive will attest the QSE is aware of and committed to developing the necessary systems changes to be ready to engage the RTC+B Market Trials activities (potentially as early as May 2025) and will support required testing leading up to Go-Live.   </a:t>
            </a:r>
          </a:p>
          <a:p>
            <a:pPr marL="0" indent="0">
              <a:buNone/>
            </a:pPr>
            <a:endParaRPr lang="en-US" sz="1800" dirty="0"/>
          </a:p>
          <a:p>
            <a:pPr marL="0" indent="0">
              <a:buNone/>
            </a:pPr>
            <a:r>
              <a:rPr lang="en-US" sz="1800" dirty="0"/>
              <a:t>Note- ERCOT would request this attestation after releasing the key interface specifications and at least 9 months prior to initiating market trials (likely in July 2024 timeframe). </a:t>
            </a:r>
          </a:p>
          <a:p>
            <a:pPr lvl="1"/>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Activity 1- QSE Attestation</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EF811B4C-9E18-5885-35BA-FA10167A2D15}"/>
              </a:ext>
            </a:extLst>
          </p:cNvPr>
          <p:cNvPicPr>
            <a:picLocks noChangeAspect="1"/>
          </p:cNvPicPr>
          <p:nvPr/>
        </p:nvPicPr>
        <p:blipFill>
          <a:blip r:embed="rId2"/>
          <a:stretch>
            <a:fillRect/>
          </a:stretch>
        </p:blipFill>
        <p:spPr>
          <a:xfrm>
            <a:off x="6345555" y="4737350"/>
            <a:ext cx="2722245" cy="1656363"/>
          </a:xfrm>
          <a:prstGeom prst="rect">
            <a:avLst/>
          </a:prstGeom>
        </p:spPr>
      </p:pic>
      <p:sp>
        <p:nvSpPr>
          <p:cNvPr id="5" name="Oval 4">
            <a:extLst>
              <a:ext uri="{FF2B5EF4-FFF2-40B4-BE49-F238E27FC236}">
                <a16:creationId xmlns:a16="http://schemas.microsoft.com/office/drawing/2014/main" id="{187C6F5D-D9A5-2044-6A98-AB9B9C36C04F}"/>
              </a:ext>
            </a:extLst>
          </p:cNvPr>
          <p:cNvSpPr/>
          <p:nvPr/>
        </p:nvSpPr>
        <p:spPr>
          <a:xfrm>
            <a:off x="6383655" y="4953000"/>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Tree>
    <p:extLst>
      <p:ext uri="{BB962C8B-B14F-4D97-AF65-F5344CB8AC3E}">
        <p14:creationId xmlns:p14="http://schemas.microsoft.com/office/powerpoint/2010/main" val="224069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4419600"/>
          </a:xfrm>
        </p:spPr>
        <p:txBody>
          <a:bodyPr/>
          <a:lstStyle/>
          <a:p>
            <a:r>
              <a:rPr lang="en-US" sz="1800" dirty="0"/>
              <a:t>ERCOT will deploy RTC+B Code into a market facing trials environment  </a:t>
            </a:r>
          </a:p>
          <a:p>
            <a:pPr lvl="1"/>
            <a:r>
              <a:rPr lang="en-US" sz="1400" dirty="0"/>
              <a:t>MMS-API, MMS-UI, OS-API, OS-UI </a:t>
            </a:r>
          </a:p>
          <a:p>
            <a:pPr lvl="1"/>
            <a:r>
              <a:rPr lang="en-US" sz="1400" dirty="0"/>
              <a:t>This test will be similar to MOTE testing, limited to receiving data from QSE </a:t>
            </a:r>
          </a:p>
          <a:p>
            <a:endParaRPr lang="en-US" sz="1200" dirty="0"/>
          </a:p>
          <a:p>
            <a:r>
              <a:rPr lang="en-US" sz="1800" dirty="0"/>
              <a:t>QSE will test their market submissions for defined transactions (including COP, RT AS Offers, RT Energy Offers, DAM AS Only Offers, 3 Part Supply Offers) </a:t>
            </a:r>
          </a:p>
          <a:p>
            <a:endParaRPr lang="en-US" sz="1200" dirty="0"/>
          </a:p>
          <a:p>
            <a:r>
              <a:rPr lang="en-US" sz="1800" dirty="0"/>
              <a:t>ERCOT will maintain scorecard of QSE participation as defined in Handbook.  Goal is for 95% of QSEs to demonstrate successful submissions, and have mitigation plans in place for remaining 5% to address in next trial phase.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2- QSE Market Submission Testing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C477E6DC-E8E8-85E1-4817-F3E6BB64924C}"/>
              </a:ext>
            </a:extLst>
          </p:cNvPr>
          <p:cNvPicPr>
            <a:picLocks noChangeAspect="1"/>
          </p:cNvPicPr>
          <p:nvPr/>
        </p:nvPicPr>
        <p:blipFill>
          <a:blip r:embed="rId2"/>
          <a:stretch>
            <a:fillRect/>
          </a:stretch>
        </p:blipFill>
        <p:spPr>
          <a:xfrm>
            <a:off x="6345555" y="4737350"/>
            <a:ext cx="2722245" cy="1656363"/>
          </a:xfrm>
          <a:prstGeom prst="rect">
            <a:avLst/>
          </a:prstGeom>
        </p:spPr>
      </p:pic>
      <p:sp>
        <p:nvSpPr>
          <p:cNvPr id="5" name="Oval 4">
            <a:extLst>
              <a:ext uri="{FF2B5EF4-FFF2-40B4-BE49-F238E27FC236}">
                <a16:creationId xmlns:a16="http://schemas.microsoft.com/office/drawing/2014/main" id="{5DE85DA4-BDEB-7A70-CD0B-07F484F37BA0}"/>
              </a:ext>
            </a:extLst>
          </p:cNvPr>
          <p:cNvSpPr/>
          <p:nvPr/>
        </p:nvSpPr>
        <p:spPr>
          <a:xfrm>
            <a:off x="6934200" y="5304813"/>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Tree>
    <p:extLst>
      <p:ext uri="{BB962C8B-B14F-4D97-AF65-F5344CB8AC3E}">
        <p14:creationId xmlns:p14="http://schemas.microsoft.com/office/powerpoint/2010/main" val="263108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4419600"/>
          </a:xfrm>
        </p:spPr>
        <p:txBody>
          <a:bodyPr/>
          <a:lstStyle/>
          <a:p>
            <a:r>
              <a:rPr lang="en-US" sz="1800" dirty="0"/>
              <a:t>ERCOT will deploy RTC+B Code into a market facing trials environment </a:t>
            </a:r>
          </a:p>
          <a:p>
            <a:pPr lvl="1"/>
            <a:r>
              <a:rPr lang="en-US" sz="1400" dirty="0"/>
              <a:t>EMS SCADA/ICCP </a:t>
            </a:r>
          </a:p>
          <a:p>
            <a:pPr lvl="1"/>
            <a:r>
              <a:rPr lang="en-US" sz="1400" dirty="0"/>
              <a:t>This test window is for QSEs to set-up new telemetry points </a:t>
            </a:r>
          </a:p>
          <a:p>
            <a:pPr lvl="1"/>
            <a:r>
              <a:rPr lang="en-US" sz="1400" dirty="0"/>
              <a:t>QSEs will not follow telemetry points in this phase </a:t>
            </a:r>
          </a:p>
          <a:p>
            <a:endParaRPr lang="en-US" sz="1800" dirty="0"/>
          </a:p>
          <a:p>
            <a:r>
              <a:rPr lang="en-US" sz="1800" dirty="0"/>
              <a:t>QSE will add telemetry points for EMS/ICCP system interface with ERCOT (UDSP, New Ramp Rates, and ESR Telemetry) </a:t>
            </a:r>
          </a:p>
          <a:p>
            <a:endParaRPr lang="en-US" sz="1800" dirty="0"/>
          </a:p>
          <a:p>
            <a:r>
              <a:rPr lang="en-US" sz="1800" dirty="0"/>
              <a:t>ERCOT will maintain scorecard of QSE participation as defined in Handbook. Goal is for 98% of QSEs to demonstrate successful submissions, and mitigation plans in place for remaining 2% to address in next trial phase.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3- QSE Telemetry Point Checkout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DEF439A9-79C4-B83A-0279-46C6E068862A}"/>
              </a:ext>
            </a:extLst>
          </p:cNvPr>
          <p:cNvPicPr>
            <a:picLocks noChangeAspect="1"/>
          </p:cNvPicPr>
          <p:nvPr/>
        </p:nvPicPr>
        <p:blipFill>
          <a:blip r:embed="rId2"/>
          <a:stretch>
            <a:fillRect/>
          </a:stretch>
        </p:blipFill>
        <p:spPr>
          <a:xfrm>
            <a:off x="6342652" y="4771572"/>
            <a:ext cx="2725148" cy="1658256"/>
          </a:xfrm>
          <a:prstGeom prst="rect">
            <a:avLst/>
          </a:prstGeom>
        </p:spPr>
      </p:pic>
      <p:sp>
        <p:nvSpPr>
          <p:cNvPr id="5" name="Oval 4">
            <a:extLst>
              <a:ext uri="{FF2B5EF4-FFF2-40B4-BE49-F238E27FC236}">
                <a16:creationId xmlns:a16="http://schemas.microsoft.com/office/drawing/2014/main" id="{023C4BBF-0248-5BD9-6524-A3294CB95AF3}"/>
              </a:ext>
            </a:extLst>
          </p:cNvPr>
          <p:cNvSpPr/>
          <p:nvPr/>
        </p:nvSpPr>
        <p:spPr>
          <a:xfrm>
            <a:off x="6934200" y="5624146"/>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Tree>
    <p:extLst>
      <p:ext uri="{BB962C8B-B14F-4D97-AF65-F5344CB8AC3E}">
        <p14:creationId xmlns:p14="http://schemas.microsoft.com/office/powerpoint/2010/main" val="214976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4800600"/>
          </a:xfrm>
        </p:spPr>
        <p:txBody>
          <a:bodyPr/>
          <a:lstStyle/>
          <a:p>
            <a:r>
              <a:rPr lang="en-US" sz="1600" dirty="0"/>
              <a:t>ERCOT will deploy RTC+B Code into a market facing trials environment </a:t>
            </a:r>
          </a:p>
          <a:p>
            <a:pPr lvl="1"/>
            <a:r>
              <a:rPr lang="en-US" sz="1200" dirty="0"/>
              <a:t>EMS SCADA/ICCP, RLC, LFC </a:t>
            </a:r>
          </a:p>
          <a:p>
            <a:pPr lvl="1"/>
            <a:r>
              <a:rPr lang="en-US" sz="1200" dirty="0"/>
              <a:t>This test window is for coordinating individual ERCOT/QSEs tests for following new UDSP telemetry points. </a:t>
            </a:r>
          </a:p>
          <a:p>
            <a:pPr lvl="1"/>
            <a:endParaRPr lang="en-US" sz="1200" dirty="0"/>
          </a:p>
          <a:p>
            <a:r>
              <a:rPr lang="en-US" sz="1600" dirty="0"/>
              <a:t>ERCOT will coordinate individual QSE testing for subset of resources to follow UDSP signal. </a:t>
            </a:r>
          </a:p>
          <a:p>
            <a:endParaRPr lang="en-US" sz="1600" dirty="0"/>
          </a:p>
          <a:p>
            <a:r>
              <a:rPr lang="en-US" sz="1600" dirty="0"/>
              <a:t>QSE will have ability to support live-production-quality telemetry for existing and added telemetry points (UDSP, New Ramp Rates, and ESR Telemetry)</a:t>
            </a:r>
          </a:p>
          <a:p>
            <a:pPr lvl="1"/>
            <a:r>
              <a:rPr lang="en-US" sz="1200" dirty="0"/>
              <a:t>Note this dual-entry is needed to support reasonable </a:t>
            </a:r>
            <a:r>
              <a:rPr lang="en-US" sz="1200" dirty="0" err="1"/>
              <a:t>OpenLoop</a:t>
            </a:r>
            <a:r>
              <a:rPr lang="en-US" sz="1200" dirty="0"/>
              <a:t>-RTC-SCED that will be receiving new telemetry from QSE and pushing out telemetry the QSE, but not be followed except during individual QSE testing. </a:t>
            </a:r>
          </a:p>
          <a:p>
            <a:endParaRPr lang="en-US" sz="1600" dirty="0"/>
          </a:p>
          <a:p>
            <a:r>
              <a:rPr lang="en-US" sz="1600" dirty="0"/>
              <a:t>ERCOT will maintain scorecard of QSE participation as defined in Handbook.  Goal is for 98% of QSEs to demonstrate successful submissions, and mitigation plans in place for remaining 2% to address in next trial phase.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4- QSE Telemetry Following Dispatch Tests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BB6F2591-DD01-A870-658A-C74338FBC413}"/>
              </a:ext>
            </a:extLst>
          </p:cNvPr>
          <p:cNvPicPr>
            <a:picLocks noChangeAspect="1"/>
          </p:cNvPicPr>
          <p:nvPr/>
        </p:nvPicPr>
        <p:blipFill>
          <a:blip r:embed="rId2"/>
          <a:stretch>
            <a:fillRect/>
          </a:stretch>
        </p:blipFill>
        <p:spPr>
          <a:xfrm>
            <a:off x="6342652" y="4809672"/>
            <a:ext cx="2725148" cy="1658256"/>
          </a:xfrm>
          <a:prstGeom prst="rect">
            <a:avLst/>
          </a:prstGeom>
        </p:spPr>
      </p:pic>
      <p:sp>
        <p:nvSpPr>
          <p:cNvPr id="5" name="Oval 4">
            <a:extLst>
              <a:ext uri="{FF2B5EF4-FFF2-40B4-BE49-F238E27FC236}">
                <a16:creationId xmlns:a16="http://schemas.microsoft.com/office/drawing/2014/main" id="{ACB02C47-7447-02A5-4D23-C966686E81B9}"/>
              </a:ext>
            </a:extLst>
          </p:cNvPr>
          <p:cNvSpPr/>
          <p:nvPr/>
        </p:nvSpPr>
        <p:spPr>
          <a:xfrm>
            <a:off x="7476626" y="5691433"/>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Tree>
    <p:extLst>
      <p:ext uri="{BB962C8B-B14F-4D97-AF65-F5344CB8AC3E}">
        <p14:creationId xmlns:p14="http://schemas.microsoft.com/office/powerpoint/2010/main" val="331051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3657600"/>
          </a:xfrm>
        </p:spPr>
        <p:txBody>
          <a:bodyPr/>
          <a:lstStyle/>
          <a:p>
            <a:r>
              <a:rPr lang="en-US" sz="1600" dirty="0"/>
              <a:t>ERCOT will deploy RTC+B Code into a market facing trials environment </a:t>
            </a:r>
          </a:p>
          <a:p>
            <a:pPr lvl="1"/>
            <a:r>
              <a:rPr lang="en-US" sz="1200" dirty="0"/>
              <a:t>RTC-SCED, MMS-UI, MMS-API, EMS, SCADA, RLC, LFC </a:t>
            </a:r>
          </a:p>
          <a:p>
            <a:pPr lvl="1"/>
            <a:r>
              <a:rPr lang="en-US" sz="1200" dirty="0"/>
              <a:t>Three CDR Reports: RTC LMPs, RTC AS prices, and SCED Binding Constraints </a:t>
            </a:r>
          </a:p>
          <a:p>
            <a:endParaRPr lang="en-US" sz="1600" dirty="0"/>
          </a:p>
          <a:p>
            <a:r>
              <a:rPr lang="en-US" sz="1600" dirty="0"/>
              <a:t>QSE will build upon prior tests and begin supporting “parallel production” telemetry and entering market submissions to support RTC SCED for windows of time to observe, but not follow, non-binding RTC energy and A/S awards and dispatch. </a:t>
            </a:r>
          </a:p>
          <a:p>
            <a:endParaRPr lang="en-US" sz="1600" dirty="0"/>
          </a:p>
          <a:p>
            <a:r>
              <a:rPr lang="en-US" sz="1600" dirty="0"/>
              <a:t>ERCOT will maintain scorecard of QSE participation as defined in Handbook.  Goal is for 100% of QSEs to demonstrate successful submissions and support new and existing telemetry reflective of actual production, and mitigation plans in place for any outliers.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5- Open Loop RTC SCED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2AA0A257-66C5-ADB7-500E-90433817BB4A}"/>
              </a:ext>
            </a:extLst>
          </p:cNvPr>
          <p:cNvPicPr>
            <a:picLocks noChangeAspect="1"/>
          </p:cNvPicPr>
          <p:nvPr/>
        </p:nvPicPr>
        <p:blipFill>
          <a:blip r:embed="rId2"/>
          <a:stretch>
            <a:fillRect/>
          </a:stretch>
        </p:blipFill>
        <p:spPr>
          <a:xfrm>
            <a:off x="6324600" y="4800600"/>
            <a:ext cx="2725148" cy="1658256"/>
          </a:xfrm>
          <a:prstGeom prst="rect">
            <a:avLst/>
          </a:prstGeom>
        </p:spPr>
      </p:pic>
      <p:sp>
        <p:nvSpPr>
          <p:cNvPr id="5" name="Oval 4">
            <a:extLst>
              <a:ext uri="{FF2B5EF4-FFF2-40B4-BE49-F238E27FC236}">
                <a16:creationId xmlns:a16="http://schemas.microsoft.com/office/drawing/2014/main" id="{FAF26EB3-5936-4779-01E3-E360D93192E5}"/>
              </a:ext>
            </a:extLst>
          </p:cNvPr>
          <p:cNvSpPr/>
          <p:nvPr/>
        </p:nvSpPr>
        <p:spPr>
          <a:xfrm>
            <a:off x="7572874" y="5393192"/>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Tree>
    <p:extLst>
      <p:ext uri="{BB962C8B-B14F-4D97-AF65-F5344CB8AC3E}">
        <p14:creationId xmlns:p14="http://schemas.microsoft.com/office/powerpoint/2010/main" val="1186907990"/>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22562</TotalTime>
  <Words>1400</Words>
  <Application>Microsoft Office PowerPoint</Application>
  <PresentationFormat>On-screen Show (4:3)</PresentationFormat>
  <Paragraphs>129</Paragraphs>
  <Slides>12</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Cover Slide</vt:lpstr>
      <vt:lpstr>Horizontal Theme</vt:lpstr>
      <vt:lpstr>PowerPoint Presentation</vt:lpstr>
      <vt:lpstr>RTC+B Program Update  (excerpt from June Board T&amp;S RTC Update)</vt:lpstr>
      <vt:lpstr>PowerPoint Presentation</vt:lpstr>
      <vt:lpstr>Draft Market Trials Planning Document posted with meeting</vt:lpstr>
      <vt:lpstr>Activity 1- QSE Attestation</vt:lpstr>
      <vt:lpstr>Activity 2- QSE Market Submission Testing Objectives</vt:lpstr>
      <vt:lpstr>Activity 3- QSE Telemetry Point Checkout Objectives</vt:lpstr>
      <vt:lpstr>Activity 4- QSE Telemetry Following Dispatch Tests Objectives</vt:lpstr>
      <vt:lpstr>Activity 5- Open Loop RTC SCED Objectives</vt:lpstr>
      <vt:lpstr>Activity 6- Closed Loop RTC SCED/LFC Objectives</vt:lpstr>
      <vt:lpstr>Activity 7- Day-Ahead Market Objectives</vt:lpstr>
      <vt:lpstr>ERCOT interested in feedback</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598</cp:revision>
  <cp:lastPrinted>2017-10-10T21:31:05Z</cp:lastPrinted>
  <dcterms:created xsi:type="dcterms:W3CDTF">2016-01-21T15:20:31Z</dcterms:created>
  <dcterms:modified xsi:type="dcterms:W3CDTF">2024-06-25T17:41:25Z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