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0129" autoAdjust="0"/>
  </p:normalViewPr>
  <p:slideViewPr>
    <p:cSldViewPr showGuides="1">
      <p:cViewPr varScale="1">
        <p:scale>
          <a:sx n="116" d="100"/>
          <a:sy n="116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Flighttesting@ercot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ercot.com/services/rq/lse/tr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ERCOT TX SET 5.0 Flight Reminder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June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Important Flight Dates for TX Set 5.0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rtl="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The</a:t>
            </a:r>
            <a:r>
              <a:rPr lang="en-US" sz="2000" b="1" dirty="0">
                <a:effectLst/>
              </a:rPr>
              <a:t> Registration Deadline in the </a:t>
            </a:r>
            <a:r>
              <a:rPr lang="en-US" sz="2000" b="1" dirty="0" err="1">
                <a:effectLst/>
              </a:rPr>
              <a:t>FlighTrak</a:t>
            </a:r>
            <a:r>
              <a:rPr lang="en-US" sz="2000" b="1" dirty="0">
                <a:effectLst/>
              </a:rPr>
              <a:t> system </a:t>
            </a:r>
            <a:r>
              <a:rPr lang="en-US" sz="2000" dirty="0">
                <a:effectLst/>
              </a:rPr>
              <a:t>for any existing CRs that do not have current </a:t>
            </a:r>
            <a:r>
              <a:rPr lang="en-US" sz="2000" dirty="0" err="1">
                <a:effectLst/>
              </a:rPr>
              <a:t>FlighTrak</a:t>
            </a:r>
            <a:r>
              <a:rPr lang="en-US" sz="2000" dirty="0">
                <a:effectLst/>
              </a:rPr>
              <a:t> access is </a:t>
            </a:r>
            <a:r>
              <a:rPr lang="en-US" sz="2000" b="1" u="sng" dirty="0">
                <a:effectLst/>
              </a:rPr>
              <a:t>June 28, 2024</a:t>
            </a:r>
            <a:r>
              <a:rPr lang="en-US" sz="2000" dirty="0">
                <a:effectLst/>
              </a:rPr>
              <a:t>, at 17:00 CPT. </a:t>
            </a:r>
          </a:p>
          <a:p>
            <a:pPr rtl="0">
              <a:buFont typeface="Arial" panose="020B0604020202020204" pitchFamily="34" charset="0"/>
              <a:buChar char="•"/>
            </a:pPr>
            <a:endParaRPr lang="en-US" sz="2000" dirty="0">
              <a:effectLst/>
            </a:endParaRPr>
          </a:p>
          <a:p>
            <a:pPr rtl="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If needed submit a </a:t>
            </a:r>
            <a:r>
              <a:rPr lang="en-US" sz="2000" i="1" dirty="0" err="1">
                <a:effectLst/>
              </a:rPr>
              <a:t>FlighTrak</a:t>
            </a:r>
            <a:r>
              <a:rPr lang="en-US" sz="2000" i="1" dirty="0">
                <a:effectLst/>
              </a:rPr>
              <a:t> Administrator Form </a:t>
            </a:r>
            <a:r>
              <a:rPr lang="en-US" sz="2000" dirty="0">
                <a:effectLst/>
              </a:rPr>
              <a:t>with the “Initial New Admin Form” tab filled out, to </a:t>
            </a:r>
            <a:r>
              <a:rPr lang="en-US" sz="2000" dirty="0">
                <a:effectLst/>
                <a:hlinkClick r:id="rId3" tooltip="mailto:flighttesting@ercot.com"/>
              </a:rPr>
              <a:t>Flighttesting@ercot.com</a:t>
            </a:r>
            <a:r>
              <a:rPr lang="en-US" sz="2000" dirty="0">
                <a:effectLst/>
              </a:rPr>
              <a:t>. The form is found at </a:t>
            </a:r>
            <a:r>
              <a:rPr lang="en-US" sz="2000" dirty="0">
                <a:effectLst/>
                <a:hlinkClick r:id="rId4" tooltip="https://www.ercot.com/services/rq/lse/trt"/>
              </a:rPr>
              <a:t>https://www.ercot.com/services/rq/lse/trt</a:t>
            </a:r>
            <a:r>
              <a:rPr lang="en-US" sz="2000" dirty="0">
                <a:effectLst/>
              </a:rPr>
              <a:t>.</a:t>
            </a:r>
          </a:p>
          <a:p>
            <a:pPr rtl="0">
              <a:buFont typeface="Arial" panose="020B0604020202020204" pitchFamily="34" charset="0"/>
              <a:buChar char="•"/>
            </a:pPr>
            <a:endParaRPr lang="en-US" sz="2000" dirty="0">
              <a:effectLst/>
            </a:endParaRPr>
          </a:p>
          <a:p>
            <a:pPr rtl="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The </a:t>
            </a:r>
            <a:r>
              <a:rPr lang="en-US" sz="2000" b="1" dirty="0">
                <a:effectLst/>
              </a:rPr>
              <a:t>Application Processing Deadline</a:t>
            </a:r>
            <a:r>
              <a:rPr lang="en-US" sz="2000" dirty="0">
                <a:effectLst/>
              </a:rPr>
              <a:t> for New CRs and DUNS+4 entities to enter Flight 0924 is </a:t>
            </a:r>
            <a:r>
              <a:rPr lang="en-US" sz="2000" b="1" u="sng" dirty="0">
                <a:effectLst/>
              </a:rPr>
              <a:t>July 3, 2024</a:t>
            </a:r>
            <a:r>
              <a:rPr lang="en-US" sz="2000" dirty="0">
                <a:effectLst/>
              </a:rPr>
              <a:t> at 17:00 CPT.</a:t>
            </a:r>
          </a:p>
          <a:p>
            <a:pPr rtl="0">
              <a:buFont typeface="Arial" panose="020B0604020202020204" pitchFamily="34" charset="0"/>
              <a:buChar char="•"/>
            </a:pPr>
            <a:endParaRPr lang="en-US" sz="2000" dirty="0">
              <a:effectLst/>
            </a:endParaRPr>
          </a:p>
          <a:p>
            <a:pPr rtl="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The </a:t>
            </a:r>
            <a:r>
              <a:rPr lang="en-US" sz="2000" b="1" dirty="0">
                <a:effectLst/>
              </a:rPr>
              <a:t>Registration Deadline</a:t>
            </a:r>
            <a:r>
              <a:rPr lang="en-US" sz="2000" dirty="0">
                <a:effectLst/>
              </a:rPr>
              <a:t> for participating in Flight 0924 - Retail Market Testing is </a:t>
            </a:r>
            <a:r>
              <a:rPr lang="en-US" sz="2000" b="1" u="sng" dirty="0">
                <a:effectLst/>
              </a:rPr>
              <a:t>July 31, 2024 </a:t>
            </a:r>
            <a:r>
              <a:rPr lang="en-US" sz="2000" dirty="0">
                <a:effectLst/>
              </a:rPr>
              <a:t>at 17:00 CPT.</a:t>
            </a:r>
          </a:p>
          <a:p>
            <a:pPr rtl="0">
              <a:buFont typeface="Arial" panose="020B0604020202020204" pitchFamily="34" charset="0"/>
              <a:buChar char="•"/>
            </a:pPr>
            <a:endParaRPr lang="en-US" sz="2000" dirty="0">
              <a:effectLst/>
            </a:endParaRPr>
          </a:p>
          <a:p>
            <a:pPr rtl="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The </a:t>
            </a:r>
            <a:r>
              <a:rPr lang="en-US" sz="2000" b="1" dirty="0">
                <a:effectLst/>
              </a:rPr>
              <a:t>Deadline for establishing Banking Information</a:t>
            </a:r>
            <a:r>
              <a:rPr lang="en-US" sz="2000" dirty="0">
                <a:effectLst/>
              </a:rPr>
              <a:t> for new CRs participating in Flight 0924 is </a:t>
            </a:r>
            <a:r>
              <a:rPr lang="en-US" sz="2000" b="1" u="sng" dirty="0">
                <a:effectLst/>
              </a:rPr>
              <a:t>July 31, 2024</a:t>
            </a:r>
            <a:r>
              <a:rPr lang="en-US" sz="2000" dirty="0">
                <a:effectLst/>
              </a:rPr>
              <a:t>, at 17:00 CPT.</a:t>
            </a:r>
            <a:endParaRPr lang="en-US" sz="2000" b="1" dirty="0">
              <a:effectLst/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39825</TotalTime>
  <Words>171</Words>
  <Application>Microsoft Office PowerPoint</Application>
  <PresentationFormat>On-screen Show (4:3)</PresentationFormat>
  <Paragraphs>20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Important Flight Dates for TX Set 5.0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345</cp:revision>
  <cp:lastPrinted>2019-05-06T20:09:17Z</cp:lastPrinted>
  <dcterms:created xsi:type="dcterms:W3CDTF">2016-01-21T15:20:31Z</dcterms:created>
  <dcterms:modified xsi:type="dcterms:W3CDTF">2024-06-25T15:45:19Z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