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9" r:id="rId7"/>
    <p:sldId id="270" r:id="rId8"/>
    <p:sldId id="27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F30DCC-347C-4D2B-8CF4-F8C32670C0B1}" v="2" dt="2024-06-24T19:53:31.310"/>
    <p1510:client id="{A9460939-C405-4785-A9EB-FC0E45476327}" v="1" dt="2024-06-25T16:27:08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bas, Nick" userId="a081efdc-bf3e-4a61-bcc5-e9bc4cadfb68" providerId="ADAL" clId="{84F30DCC-347C-4D2B-8CF4-F8C32670C0B1}"/>
    <pc:docChg chg="custSel modSld">
      <pc:chgData name="Barbas, Nick" userId="a081efdc-bf3e-4a61-bcc5-e9bc4cadfb68" providerId="ADAL" clId="{84F30DCC-347C-4D2B-8CF4-F8C32670C0B1}" dt="2024-06-25T13:13:31.696" v="928" actId="20577"/>
      <pc:docMkLst>
        <pc:docMk/>
      </pc:docMkLst>
      <pc:sldChg chg="modSp mod">
        <pc:chgData name="Barbas, Nick" userId="a081efdc-bf3e-4a61-bcc5-e9bc4cadfb68" providerId="ADAL" clId="{84F30DCC-347C-4D2B-8CF4-F8C32670C0B1}" dt="2024-06-24T16:58:02.967" v="124" actId="20577"/>
        <pc:sldMkLst>
          <pc:docMk/>
          <pc:sldMk cId="730603795" sldId="260"/>
        </pc:sldMkLst>
        <pc:spChg chg="mod">
          <ac:chgData name="Barbas, Nick" userId="a081efdc-bf3e-4a61-bcc5-e9bc4cadfb68" providerId="ADAL" clId="{84F30DCC-347C-4D2B-8CF4-F8C32670C0B1}" dt="2024-06-24T16:58:02.967" v="12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rbas, Nick" userId="a081efdc-bf3e-4a61-bcc5-e9bc4cadfb68" providerId="ADAL" clId="{84F30DCC-347C-4D2B-8CF4-F8C32670C0B1}" dt="2024-06-24T17:06:49.895" v="338" actId="20577"/>
        <pc:sldMkLst>
          <pc:docMk/>
          <pc:sldMk cId="1834024318" sldId="269"/>
        </pc:sldMkLst>
        <pc:spChg chg="mod">
          <ac:chgData name="Barbas, Nick" userId="a081efdc-bf3e-4a61-bcc5-e9bc4cadfb68" providerId="ADAL" clId="{84F30DCC-347C-4D2B-8CF4-F8C32670C0B1}" dt="2024-06-24T17:06:49.895" v="338" actId="20577"/>
          <ac:spMkLst>
            <pc:docMk/>
            <pc:sldMk cId="1834024318" sldId="269"/>
            <ac:spMk id="7" creationId="{242DE204-629E-3358-6244-39219BF7F2F2}"/>
          </ac:spMkLst>
        </pc:spChg>
      </pc:sldChg>
      <pc:sldChg chg="addSp modSp mod">
        <pc:chgData name="Barbas, Nick" userId="a081efdc-bf3e-4a61-bcc5-e9bc4cadfb68" providerId="ADAL" clId="{84F30DCC-347C-4D2B-8CF4-F8C32670C0B1}" dt="2024-06-25T13:13:31.696" v="928" actId="20577"/>
        <pc:sldMkLst>
          <pc:docMk/>
          <pc:sldMk cId="967768495" sldId="270"/>
        </pc:sldMkLst>
        <pc:spChg chg="mod">
          <ac:chgData name="Barbas, Nick" userId="a081efdc-bf3e-4a61-bcc5-e9bc4cadfb68" providerId="ADAL" clId="{84F30DCC-347C-4D2B-8CF4-F8C32670C0B1}" dt="2024-06-25T13:13:31.696" v="928" actId="20577"/>
          <ac:spMkLst>
            <pc:docMk/>
            <pc:sldMk cId="967768495" sldId="270"/>
            <ac:spMk id="7" creationId="{242DE204-629E-3358-6244-39219BF7F2F2}"/>
          </ac:spMkLst>
        </pc:spChg>
        <pc:picChg chg="add mod">
          <ac:chgData name="Barbas, Nick" userId="a081efdc-bf3e-4a61-bcc5-e9bc4cadfb68" providerId="ADAL" clId="{84F30DCC-347C-4D2B-8CF4-F8C32670C0B1}" dt="2024-06-24T20:15:17.762" v="868" actId="1076"/>
          <ac:picMkLst>
            <pc:docMk/>
            <pc:sldMk cId="967768495" sldId="270"/>
            <ac:picMk id="5" creationId="{AF95287A-4AF6-C962-2D28-A4EE577C5B27}"/>
          </ac:picMkLst>
        </pc:picChg>
      </pc:sldChg>
    </pc:docChg>
  </pc:docChgLst>
  <pc:docChgLst>
    <pc:chgData name="Badri, Sreenivas" userId="0b43dccd-042e-4be0-871d-afa1d90d6a2e" providerId="ADAL" clId="{A9460939-C405-4785-A9EB-FC0E45476327}"/>
    <pc:docChg chg="custSel addSld modSld">
      <pc:chgData name="Badri, Sreenivas" userId="0b43dccd-042e-4be0-871d-afa1d90d6a2e" providerId="ADAL" clId="{A9460939-C405-4785-A9EB-FC0E45476327}" dt="2024-06-25T16:27:41.515" v="56" actId="6549"/>
      <pc:docMkLst>
        <pc:docMk/>
      </pc:docMkLst>
      <pc:sldChg chg="delSp modSp add mod">
        <pc:chgData name="Badri, Sreenivas" userId="0b43dccd-042e-4be0-871d-afa1d90d6a2e" providerId="ADAL" clId="{A9460939-C405-4785-A9EB-FC0E45476327}" dt="2024-06-25T16:27:41.515" v="56" actId="6549"/>
        <pc:sldMkLst>
          <pc:docMk/>
          <pc:sldMk cId="765509883" sldId="271"/>
        </pc:sldMkLst>
        <pc:spChg chg="mod">
          <ac:chgData name="Badri, Sreenivas" userId="0b43dccd-042e-4be0-871d-afa1d90d6a2e" providerId="ADAL" clId="{A9460939-C405-4785-A9EB-FC0E45476327}" dt="2024-06-25T16:27:41.515" v="56" actId="6549"/>
          <ac:spMkLst>
            <pc:docMk/>
            <pc:sldMk cId="765509883" sldId="271"/>
            <ac:spMk id="7" creationId="{242DE204-629E-3358-6244-39219BF7F2F2}"/>
          </ac:spMkLst>
        </pc:spChg>
        <pc:picChg chg="del">
          <ac:chgData name="Badri, Sreenivas" userId="0b43dccd-042e-4be0-871d-afa1d90d6a2e" providerId="ADAL" clId="{A9460939-C405-4785-A9EB-FC0E45476327}" dt="2024-06-25T16:27:14.971" v="1" actId="478"/>
          <ac:picMkLst>
            <pc:docMk/>
            <pc:sldMk cId="765509883" sldId="271"/>
            <ac:picMk id="5" creationId="{AF95287A-4AF6-C962-2D28-A4EE577C5B27}"/>
          </ac:picMkLst>
        </pc:picChg>
      </pc:sldChg>
    </pc:docChg>
  </pc:docChgLst>
  <pc:docChgLst>
    <pc:chgData name="Badri, Sreenivas" userId="0b43dccd-042e-4be0-871d-afa1d90d6a2e" providerId="ADAL" clId="{AFEB6FE5-A9BA-4297-99C9-C8F1D9CF120F}"/>
    <pc:docChg chg="custSel modSld">
      <pc:chgData name="Badri, Sreenivas" userId="0b43dccd-042e-4be0-871d-afa1d90d6a2e" providerId="ADAL" clId="{AFEB6FE5-A9BA-4297-99C9-C8F1D9CF120F}" dt="2024-04-23T17:56:41.894" v="31" actId="20577"/>
      <pc:docMkLst>
        <pc:docMk/>
      </pc:docMkLst>
      <pc:sldChg chg="modSp mod">
        <pc:chgData name="Badri, Sreenivas" userId="0b43dccd-042e-4be0-871d-afa1d90d6a2e" providerId="ADAL" clId="{AFEB6FE5-A9BA-4297-99C9-C8F1D9CF120F}" dt="2024-04-23T17:56:41.894" v="31" actId="20577"/>
        <pc:sldMkLst>
          <pc:docMk/>
          <pc:sldMk cId="1834024318" sldId="269"/>
        </pc:sldMkLst>
        <pc:spChg chg="mod">
          <ac:chgData name="Badri, Sreenivas" userId="0b43dccd-042e-4be0-871d-afa1d90d6a2e" providerId="ADAL" clId="{AFEB6FE5-A9BA-4297-99C9-C8F1D9CF120F}" dt="2024-04-23T17:56:41.894" v="31" actId="20577"/>
          <ac:spMkLst>
            <pc:docMk/>
            <pc:sldMk cId="1834024318" sldId="269"/>
            <ac:spMk id="7" creationId="{242DE204-629E-3358-6244-39219BF7F2F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hiftsupv@ercot.com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mis.ercot.com/ndcrc/Home.do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NDCRC – Automatic Tracing and Unit Tests </a:t>
            </a:r>
          </a:p>
          <a:p>
            <a:endParaRPr lang="en-US" sz="2000" dirty="0"/>
          </a:p>
          <a:p>
            <a:r>
              <a:rPr lang="en-US" sz="2000" dirty="0"/>
              <a:t>Nick Barbas</a:t>
            </a:r>
          </a:p>
          <a:p>
            <a:endParaRPr lang="en-US" sz="2000" dirty="0"/>
          </a:p>
          <a:p>
            <a:r>
              <a:rPr lang="en-US" sz="2000" dirty="0"/>
              <a:t>June 26,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Automatic Tracing and Unit Tests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Objectives</a:t>
            </a:r>
          </a:p>
          <a:p>
            <a:pPr marL="628650" lvl="1" indent="-171450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Replace the current working pattern of QSEs requesting permission for generator unit testing to proceed (AVR/PSS/Reactive/etc.) and ERCOT approving or rejecting the request via email</a:t>
            </a:r>
          </a:p>
          <a:p>
            <a:pPr marL="1028700" lvl="2" indent="-171450" algn="just"/>
            <a:r>
              <a:rPr lang="en-US" sz="1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ERCOT shift supervisors receive anywhere from 50 to 100 requests per day through email and track the status in an excel spreadsheet</a:t>
            </a:r>
          </a:p>
          <a:p>
            <a:pPr marL="1028700" lvl="2" indent="-171450" algn="just"/>
            <a:r>
              <a:rPr lang="en-US" sz="1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Replace existing workflow with an enhancement to the NDCRC application allowing a QSE user to submit the same type of request using a simple web form</a:t>
            </a:r>
          </a:p>
          <a:p>
            <a:pPr marL="1028700" lvl="2" indent="-171450" algn="just"/>
            <a:r>
              <a:rPr lang="en-US" sz="1200" b="1" u="sng" dirty="0">
                <a:ea typeface="Calibri" panose="020F0502020204030204" pitchFamily="34" charset="0"/>
                <a:cs typeface="Calibri" panose="020F0502020204030204" pitchFamily="34" charset="0"/>
              </a:rPr>
              <a:t>After go-live ERCOT will approve or reject testing requests from within the NDCRC application and QSEs will be expected to make future requests through the app rather than emailing </a:t>
            </a:r>
            <a:r>
              <a:rPr lang="en-US" sz="1200" b="1" u="sng" dirty="0"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shiftsupv@ercot.com</a:t>
            </a:r>
            <a:endParaRPr lang="en-US" sz="1200" b="1" u="sng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171450" algn="just"/>
            <a:r>
              <a:rPr lang="en-US" sz="1800" b="1" dirty="0">
                <a:cs typeface="Calibri" panose="020F0502020204030204" pitchFamily="34" charset="0"/>
              </a:rPr>
              <a:t> Expected Benefits</a:t>
            </a:r>
          </a:p>
          <a:p>
            <a:pPr marL="628650" lvl="1" indent="-171450" algn="just"/>
            <a:r>
              <a:rPr lang="en-US" sz="1400" dirty="0">
                <a:cs typeface="Calibri" panose="020F0502020204030204" pitchFamily="34" charset="0"/>
              </a:rPr>
              <a:t>Requests to test will be persisted to a database (secure storage)</a:t>
            </a:r>
          </a:p>
          <a:p>
            <a:pPr marL="628650" lvl="1" indent="-171450" algn="just"/>
            <a:r>
              <a:rPr lang="en-US" sz="1400" dirty="0">
                <a:cs typeface="Calibri" panose="020F0502020204030204" pitchFamily="34" charset="0"/>
              </a:rPr>
              <a:t>Application UI will enable both QSE and ERCOT users to easily filter and review previous requests and their statuses without having to search an inbox</a:t>
            </a:r>
          </a:p>
          <a:p>
            <a:pPr marL="628650" lvl="1" indent="-171450" algn="just"/>
            <a:r>
              <a:rPr lang="en-US" sz="1400" dirty="0">
                <a:cs typeface="Calibri" panose="020F0502020204030204" pitchFamily="34" charset="0"/>
              </a:rPr>
              <a:t>ERCOT approvals and rejections of test requests will generate real-time email notifications to submitter which can be used to more dynamically orchestrate testing activity based on current conditions</a:t>
            </a: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Project is in Execution Phase</a:t>
            </a:r>
          </a:p>
          <a:p>
            <a:pPr marL="628650" lvl="1" indent="-171450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Planned go live for production – July 25</a:t>
            </a:r>
            <a:r>
              <a:rPr lang="en-US" sz="1400" baseline="30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2024</a:t>
            </a:r>
          </a:p>
          <a:p>
            <a:pPr marL="628650" lvl="1" indent="-171450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NDCRC user interface changes and demo planned for today</a:t>
            </a:r>
          </a:p>
          <a:p>
            <a:pPr marL="628650" lvl="1" indent="-171450" algn="just"/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Exploring the possibility of a soft launch where requests can be made through both NDCRC and email until market is comfortable using the application to submit them exclusively</a:t>
            </a: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Automatic Tracing and Unit Tests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Process Flow</a:t>
            </a:r>
          </a:p>
          <a:p>
            <a:pPr marL="628650" lvl="1" indent="-171450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QSE navigates to NDCRC (</a:t>
            </a:r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https://mis.ercot.com/ndcrc/Home.do</a:t>
            </a:r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) and chooses their certificate when prompted </a:t>
            </a:r>
          </a:p>
          <a:p>
            <a:pPr marL="628650" lvl="1" indent="-171450" algn="just"/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QSE clicks on “QSE Test Request” tab and presses the “Create New </a:t>
            </a:r>
            <a:r>
              <a:rPr lang="en-US" sz="1400">
                <a:ea typeface="Calibri" panose="020F0502020204030204" pitchFamily="34" charset="0"/>
                <a:cs typeface="Calibri" panose="020F0502020204030204" pitchFamily="34" charset="0"/>
              </a:rPr>
              <a:t>Test Request” </a:t>
            </a: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button to open the web form pictured below</a:t>
            </a:r>
          </a:p>
          <a:p>
            <a:pPr marL="628650" lvl="1" indent="-171450" algn="just"/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ERCOT operators will tentatively approve the submitted request, expecting the QSE to return and check the status is still approved on the day it’s scheduled to begin</a:t>
            </a:r>
          </a:p>
          <a:p>
            <a:pPr marL="628650" lvl="1" indent="-171450" algn="just"/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95287A-4AF6-C962-2D28-A4EE577C5B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8350" y="2616339"/>
            <a:ext cx="5143500" cy="3308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768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Automatic Tracing and Unit Tests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indent="-285750" algn="just"/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endParaRPr lang="en-US" sz="18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NDCRC Applications changes – Demo</a:t>
            </a: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50988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3796</TotalTime>
  <Words>360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NDCRC – Automatic Tracing and Unit Tests</vt:lpstr>
      <vt:lpstr>NDCRC – Automatic Tracing and Unit Tests</vt:lpstr>
      <vt:lpstr>NDCRC – Automatic Tracing and Unit Tests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64</cp:revision>
  <cp:lastPrinted>2016-01-21T20:53:15Z</cp:lastPrinted>
  <dcterms:created xsi:type="dcterms:W3CDTF">2016-01-21T15:20:31Z</dcterms:created>
  <dcterms:modified xsi:type="dcterms:W3CDTF">2024-06-25T16:27:45Z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