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9"/>
  </p:notesMasterIdLst>
  <p:handoutMasterIdLst>
    <p:handoutMasterId r:id="rId10"/>
  </p:handoutMasterIdLst>
  <p:sldIdLst>
    <p:sldId id="260" r:id="rId6"/>
    <p:sldId id="269" r:id="rId7"/>
    <p:sldId id="320"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7D1038-77DC-4840-8F52-C056EF098B07}" v="1" dt="2024-06-24T21:15:13.9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3" d="100"/>
          <a:sy n="123" d="100"/>
        </p:scale>
        <p:origin x="125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ams, Andy" userId="67eae22b-4490-42b6-8530-d83727cbf2af" providerId="ADAL" clId="{2C7D1038-77DC-4840-8F52-C056EF098B07}"/>
    <pc:docChg chg="addSld delSld modSld">
      <pc:chgData name="Adams, Andy" userId="67eae22b-4490-42b6-8530-d83727cbf2af" providerId="ADAL" clId="{2C7D1038-77DC-4840-8F52-C056EF098B07}" dt="2024-06-24T21:25:32.787" v="250" actId="2711"/>
      <pc:docMkLst>
        <pc:docMk/>
      </pc:docMkLst>
      <pc:sldChg chg="del">
        <pc:chgData name="Adams, Andy" userId="67eae22b-4490-42b6-8530-d83727cbf2af" providerId="ADAL" clId="{2C7D1038-77DC-4840-8F52-C056EF098B07}" dt="2024-06-24T21:18:20.233" v="246" actId="47"/>
        <pc:sldMkLst>
          <pc:docMk/>
          <pc:sldMk cId="1212693946" sldId="319"/>
        </pc:sldMkLst>
      </pc:sldChg>
      <pc:sldChg chg="modSp add mod">
        <pc:chgData name="Adams, Andy" userId="67eae22b-4490-42b6-8530-d83727cbf2af" providerId="ADAL" clId="{2C7D1038-77DC-4840-8F52-C056EF098B07}" dt="2024-06-24T21:25:32.787" v="250" actId="2711"/>
        <pc:sldMkLst>
          <pc:docMk/>
          <pc:sldMk cId="22125378" sldId="320"/>
        </pc:sldMkLst>
        <pc:spChg chg="mod">
          <ac:chgData name="Adams, Andy" userId="67eae22b-4490-42b6-8530-d83727cbf2af" providerId="ADAL" clId="{2C7D1038-77DC-4840-8F52-C056EF098B07}" dt="2024-06-24T21:25:32.787" v="250" actId="2711"/>
          <ac:spMkLst>
            <pc:docMk/>
            <pc:sldMk cId="22125378" sldId="320"/>
            <ac:spMk id="6" creationId="{C85F7667-7B56-2E0F-9C8E-665780EA39D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6/24/2024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6/24/2024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FC6A9CD-3F8F-BF9B-8A6D-DA135D6B72F4}"/>
              </a:ext>
            </a:extLst>
          </p:cNvPr>
          <p:cNvSpPr txBox="1"/>
          <p:nvPr/>
        </p:nvSpPr>
        <p:spPr>
          <a:xfrm>
            <a:off x="3581400" y="1981200"/>
            <a:ext cx="5646034" cy="24622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Arial" panose="020B0604020202020204"/>
                <a:ea typeface="+mn-ea"/>
                <a:cs typeface="+mn-cs"/>
              </a:rPr>
              <a:t>Single Model ESR (Energy Storage Resource) - RIOO</a:t>
            </a:r>
          </a:p>
          <a:p>
            <a:r>
              <a:rPr lang="en-US" sz="2400" b="1" dirty="0"/>
              <a:t> </a:t>
            </a:r>
          </a:p>
          <a:p>
            <a:r>
              <a:rPr lang="en-US" dirty="0"/>
              <a:t>Andy Adams</a:t>
            </a:r>
          </a:p>
          <a:p>
            <a:endParaRPr lang="en-US" dirty="0"/>
          </a:p>
          <a:p>
            <a:r>
              <a:rPr lang="en-US" dirty="0"/>
              <a:t>June 26, 2024</a:t>
            </a:r>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solidFill>
                  <a:schemeClr val="accent4">
                    <a:lumMod val="50000"/>
                    <a:lumOff val="50000"/>
                  </a:schemeClr>
                </a:solidFill>
              </a:rPr>
              <a:t>ESR (Energy Storage Resource) - RIOO</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2</a:t>
            </a:fld>
            <a:endParaRPr lang="en-US"/>
          </a:p>
        </p:txBody>
      </p:sp>
      <p:sp>
        <p:nvSpPr>
          <p:cNvPr id="7" name="Content Placeholder 2">
            <a:extLst>
              <a:ext uri="{FF2B5EF4-FFF2-40B4-BE49-F238E27FC236}">
                <a16:creationId xmlns:a16="http://schemas.microsoft.com/office/drawing/2014/main" id="{382BCF42-0AEA-0F75-37B0-DD83183201AE}"/>
              </a:ext>
            </a:extLst>
          </p:cNvPr>
          <p:cNvSpPr>
            <a:spLocks noGrp="1"/>
          </p:cNvSpPr>
          <p:nvPr>
            <p:ph idx="1"/>
          </p:nvPr>
        </p:nvSpPr>
        <p:spPr>
          <a:xfrm>
            <a:off x="304800" y="762001"/>
            <a:ext cx="8534400" cy="5542546"/>
          </a:xfrm>
        </p:spPr>
        <p:txBody>
          <a:bodyPr/>
          <a:lstStyle/>
          <a:p>
            <a:pPr>
              <a:lnSpc>
                <a:spcPct val="160000"/>
              </a:lnSpc>
              <a:buFont typeface="Wingdings" panose="05000000000000000000" pitchFamily="2" charset="2"/>
              <a:buChar char="§"/>
            </a:pPr>
            <a:r>
              <a:rPr lang="en-US" sz="2000" b="1" dirty="0">
                <a:latin typeface="Calibri" panose="020F0502020204030204" pitchFamily="34" charset="0"/>
                <a:cs typeface="Calibri" panose="020F0502020204030204" pitchFamily="34" charset="0"/>
              </a:rPr>
              <a:t>Single Model ESR</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ESRs are currently being represented in RIOO as combo model by using Conventional Generators and Load Resources. Market Participant users are currently creating two separate projects in RIOO, a Conventional Generator (energy storage) project and a Load Resource project hence the name combo model.</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This will change with ESR-RIOO go live, Market Participant Users will need to create only one project i.e. enter Load (Charging) and Generator (Discharging) info in a single project as single model ESR data.</a:t>
            </a:r>
          </a:p>
          <a:p>
            <a:pPr marL="342900" lvl="1" indent="-342900">
              <a:lnSpc>
                <a:spcPct val="160000"/>
              </a:lnSpc>
              <a:buFont typeface="Wingdings" panose="05000000000000000000" pitchFamily="2" charset="2"/>
              <a:buChar char="§"/>
            </a:pPr>
            <a:r>
              <a:rPr lang="en-US" sz="1800" b="1" dirty="0">
                <a:latin typeface="Calibri" panose="020F0502020204030204" pitchFamily="34" charset="0"/>
                <a:cs typeface="Calibri" panose="020F0502020204030204" pitchFamily="34" charset="0"/>
              </a:rPr>
              <a:t>ESR Panels and Functionality</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Fuel and technology type on an INR will be driving the ESR panels and functionality display in the UI.</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MP users will need to select Battery/Energy Storage as the Fuel Type/Technology type on an INR to create a single model ESR project.</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INR creation, submission and graduation process will remain the same for ESR and non ESR projects. Single model ESRs will be available in RIOO RS upon graduation, and RE users will be able to make updates via an RSCR.</a:t>
            </a:r>
            <a:endParaRPr lang="en-US" sz="1400" b="1" dirty="0">
              <a:latin typeface="Calibri" panose="020F0502020204030204" pitchFamily="34" charset="0"/>
              <a:cs typeface="Calibri" panose="020F0502020204030204" pitchFamily="34" charset="0"/>
            </a:endParaRPr>
          </a:p>
          <a:p>
            <a:pPr lvl="1">
              <a:lnSpc>
                <a:spcPct val="160000"/>
              </a:lnSpc>
              <a:buFont typeface="Wingdings" panose="05000000000000000000" pitchFamily="2" charset="2"/>
              <a:buChar char="§"/>
            </a:pPr>
            <a:endParaRPr lang="en-US" sz="1400" dirty="0">
              <a:latin typeface="Calibri" panose="020F0502020204030204" pitchFamily="34" charset="0"/>
              <a:cs typeface="Calibri" panose="020F0502020204030204" pitchFamily="34" charset="0"/>
            </a:endParaRPr>
          </a:p>
          <a:p>
            <a:pPr marL="457200" lvl="1" indent="0">
              <a:lnSpc>
                <a:spcPct val="160000"/>
              </a:lnSpc>
              <a:buNone/>
            </a:pPr>
            <a:endParaRPr lang="en-US" sz="1400" dirty="0">
              <a:latin typeface="Calibri" panose="020F0502020204030204" pitchFamily="34" charset="0"/>
              <a:cs typeface="Calibri" panose="020F0502020204030204" pitchFamily="34" charset="0"/>
            </a:endParaRPr>
          </a:p>
          <a:p>
            <a:pPr lvl="1">
              <a:lnSpc>
                <a:spcPct val="160000"/>
              </a:lnSpc>
              <a:buFont typeface="Wingdings" panose="05000000000000000000" pitchFamily="2" charset="2"/>
              <a:buChar char="§"/>
            </a:pPr>
            <a:endParaRPr lang="en-US" sz="1400" dirty="0">
              <a:latin typeface="Calibri" panose="020F0502020204030204" pitchFamily="34" charset="0"/>
              <a:cs typeface="Calibri" panose="020F0502020204030204" pitchFamily="34" charset="0"/>
            </a:endParaRPr>
          </a:p>
          <a:p>
            <a:pPr lvl="1">
              <a:lnSpc>
                <a:spcPct val="160000"/>
              </a:lnSpc>
              <a:buFont typeface="Wingdings" panose="05000000000000000000" pitchFamily="2" charset="2"/>
              <a:buChar char="§"/>
            </a:pPr>
            <a:endParaRPr lang="en-US" sz="1400" dirty="0">
              <a:latin typeface="Calibri" panose="020F0502020204030204" pitchFamily="34" charset="0"/>
              <a:cs typeface="Calibri" panose="020F0502020204030204" pitchFamily="34" charset="0"/>
            </a:endParaRPr>
          </a:p>
          <a:p>
            <a:pPr lvl="1">
              <a:lnSpc>
                <a:spcPct val="160000"/>
              </a:lnSpc>
              <a:buFont typeface="Wingdings" panose="05000000000000000000" pitchFamily="2" charset="2"/>
              <a:buChar char="§"/>
            </a:pPr>
            <a:endParaRPr lang="en-US"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34024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solidFill>
                  <a:schemeClr val="accent4">
                    <a:lumMod val="50000"/>
                    <a:lumOff val="50000"/>
                  </a:schemeClr>
                </a:solidFill>
              </a:rPr>
              <a:t>ESR (Energy Storage Resource) - RIOO</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6" name="Content Placeholder 2">
            <a:extLst>
              <a:ext uri="{FF2B5EF4-FFF2-40B4-BE49-F238E27FC236}">
                <a16:creationId xmlns:a16="http://schemas.microsoft.com/office/drawing/2014/main" id="{C85F7667-7B56-2E0F-9C8E-665780EA39D8}"/>
              </a:ext>
            </a:extLst>
          </p:cNvPr>
          <p:cNvSpPr>
            <a:spLocks noGrp="1"/>
          </p:cNvSpPr>
          <p:nvPr>
            <p:ph idx="1"/>
          </p:nvPr>
        </p:nvSpPr>
        <p:spPr>
          <a:xfrm>
            <a:off x="304800" y="962526"/>
            <a:ext cx="8534400" cy="5125453"/>
          </a:xfrm>
        </p:spPr>
        <p:txBody>
          <a:bodyPr/>
          <a:lstStyle/>
          <a:p>
            <a:pPr>
              <a:lnSpc>
                <a:spcPct val="160000"/>
              </a:lnSpc>
              <a:buFont typeface="Wingdings" panose="05000000000000000000" pitchFamily="2" charset="2"/>
              <a:buChar char="§"/>
            </a:pPr>
            <a:r>
              <a:rPr lang="en-US" sz="2000" b="1" dirty="0">
                <a:latin typeface="Calibri" panose="020F0502020204030204" pitchFamily="34" charset="0"/>
                <a:cs typeface="Calibri" panose="020F0502020204030204" pitchFamily="34" charset="0"/>
              </a:rPr>
              <a:t>Migration of Combo to Single model ESRs</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ERCOT is developing a process to convert current combo model data to single model.</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ERCOT will initiate a data request to gather single model data that is currently not being gathered in the existing combo model.  It will be used in the process to convert combo to single model ESR.</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Once the conversion is complete, users will see their single model ESR data in RIOO application.</a:t>
            </a:r>
            <a:endParaRPr lang="en-US" sz="2000" b="1" dirty="0">
              <a:latin typeface="Calibri" panose="020F0502020204030204" pitchFamily="34" charset="0"/>
              <a:cs typeface="Calibri" panose="020F0502020204030204" pitchFamily="34" charset="0"/>
            </a:endParaRPr>
          </a:p>
          <a:p>
            <a:pPr>
              <a:lnSpc>
                <a:spcPct val="160000"/>
              </a:lnSpc>
              <a:buFont typeface="Wingdings" panose="05000000000000000000" pitchFamily="2" charset="2"/>
              <a:buChar char="§"/>
            </a:pPr>
            <a:r>
              <a:rPr lang="en-US" sz="2000" b="1" dirty="0">
                <a:latin typeface="Calibri" panose="020F0502020204030204" pitchFamily="34" charset="0"/>
                <a:cs typeface="Calibri" panose="020F0502020204030204" pitchFamily="34" charset="0"/>
              </a:rPr>
              <a:t>RIOO ESR Release Timelines</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ESR panels and functionality is targeted to go live end of July 2024.</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ESR migration of combo model to single model is targeted to complete by end of September 2024.</a:t>
            </a:r>
          </a:p>
          <a:p>
            <a:endParaRPr lang="en-US" dirty="0"/>
          </a:p>
        </p:txBody>
      </p:sp>
    </p:spTree>
    <p:extLst>
      <p:ext uri="{BB962C8B-B14F-4D97-AF65-F5344CB8AC3E}">
        <p14:creationId xmlns:p14="http://schemas.microsoft.com/office/powerpoint/2010/main" val="22125378"/>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docProps/app.xml><?xml version="1.0" encoding="utf-8"?>
<Properties xmlns="http://schemas.openxmlformats.org/officeDocument/2006/extended-properties" xmlns:vt="http://schemas.openxmlformats.org/officeDocument/2006/docPropsVTypes">
  <Template/>
  <TotalTime>2649</TotalTime>
  <Words>339</Words>
  <Application>Microsoft Office PowerPoint</Application>
  <PresentationFormat>On-screen Show (4:3)</PresentationFormat>
  <Paragraphs>26</Paragraphs>
  <Slides>3</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vt:i4>
      </vt:variant>
    </vt:vector>
  </HeadingPairs>
  <TitlesOfParts>
    <vt:vector size="8" baseType="lpstr">
      <vt:lpstr>Arial</vt:lpstr>
      <vt:lpstr>Calibri</vt:lpstr>
      <vt:lpstr>Wingdings</vt:lpstr>
      <vt:lpstr>1_Custom Design</vt:lpstr>
      <vt:lpstr>Office Theme</vt:lpstr>
      <vt:lpstr>PowerPoint Presentation</vt:lpstr>
      <vt:lpstr>ESR (Energy Storage Resource) - RIOO</vt:lpstr>
      <vt:lpstr>ESR (Energy Storage Resource) - RIOO</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Adams, Andy</cp:lastModifiedBy>
  <cp:revision>64</cp:revision>
  <cp:lastPrinted>2016-01-21T20:53:15Z</cp:lastPrinted>
  <dcterms:created xsi:type="dcterms:W3CDTF">2016-01-21T15:20:31Z</dcterms:created>
  <dcterms:modified xsi:type="dcterms:W3CDTF">2024-06-24T21:25:33Z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2024-02-20T13:03:33Z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6e019d9d-d939-4c70-8667-61352cf99a06</vt:lpwstr>
  </property>
  <property fmtid="{D5CDD505-2E9C-101B-9397-08002B2CF9AE}" pid="9" name="MSIP_Label_7084cbda-52b8-46fb-a7b7-cb5bd465ed85_ContentBits">
    <vt:lpwstr>0</vt:lpwstr>
  </property>
</Properties>
</file>