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39" r:id="rId6"/>
  </p:sldMasterIdLst>
  <p:notesMasterIdLst>
    <p:notesMasterId r:id="rId11"/>
  </p:notesMasterIdLst>
  <p:handoutMasterIdLst>
    <p:handoutMasterId r:id="rId12"/>
  </p:handoutMasterIdLst>
  <p:sldIdLst>
    <p:sldId id="542" r:id="rId7"/>
    <p:sldId id="543" r:id="rId8"/>
    <p:sldId id="544" r:id="rId9"/>
    <p:sldId id="54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BA6"/>
    <a:srgbClr val="789DB4"/>
    <a:srgbClr val="366183"/>
    <a:srgbClr val="E26800"/>
    <a:srgbClr val="00AEC7"/>
    <a:srgbClr val="025763"/>
    <a:srgbClr val="208B9D"/>
    <a:srgbClr val="9E170D"/>
    <a:srgbClr val="043E3F"/>
    <a:srgbClr val="3DBE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58" autoAdjust="0"/>
  </p:normalViewPr>
  <p:slideViewPr>
    <p:cSldViewPr showGuides="1">
      <p:cViewPr varScale="1">
        <p:scale>
          <a:sx n="61" d="100"/>
          <a:sy n="61" d="100"/>
        </p:scale>
        <p:origin x="144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KHO\AppData\Local\Microsoft\Windows\INetCache\Content.Outlook\UDXJ04IB\Summary%20Stats%20DG%202023_V4_Draf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KHO\AppData\Local\Microsoft\Windows\INetCache\Content.Outlook\UDXJ04IB\DG%20Solar_Forecasting_Moderate_2023_F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LYAKHO\AppData\Local\Microsoft\Windows\INetCache\Content.Outlook\UDXJ04IB\SODG%202010_2023_F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'DG Summary 2015-2023'!$B$1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2015-2023'!$B$2:$B$11</c:f>
              <c:numCache>
                <c:formatCode>0</c:formatCode>
                <c:ptCount val="10"/>
                <c:pt idx="0">
                  <c:v>93.31</c:v>
                </c:pt>
                <c:pt idx="1">
                  <c:v>242.8956</c:v>
                </c:pt>
                <c:pt idx="2">
                  <c:v>64.188999999999993</c:v>
                </c:pt>
                <c:pt idx="3">
                  <c:v>0</c:v>
                </c:pt>
                <c:pt idx="4">
                  <c:v>90.328000000000017</c:v>
                </c:pt>
                <c:pt idx="5">
                  <c:v>2.0787</c:v>
                </c:pt>
                <c:pt idx="6">
                  <c:v>1.6324999999999998</c:v>
                </c:pt>
                <c:pt idx="7">
                  <c:v>132.44192170000008</c:v>
                </c:pt>
                <c:pt idx="8">
                  <c:v>0</c:v>
                </c:pt>
                <c:pt idx="9">
                  <c:v>4.5841550000000009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B-40FE-BA6D-D4116233B588}"/>
            </c:ext>
          </c:extLst>
        </c:ser>
        <c:ser>
          <c:idx val="1"/>
          <c:order val="1"/>
          <c:tx>
            <c:strRef>
              <c:f>'DG Summary 2015-2023'!$C$1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2015-2023'!$C$2:$C$11</c:f>
              <c:numCache>
                <c:formatCode>0</c:formatCode>
                <c:ptCount val="10"/>
                <c:pt idx="0">
                  <c:v>103.155</c:v>
                </c:pt>
                <c:pt idx="1">
                  <c:v>265.24560000000002</c:v>
                </c:pt>
                <c:pt idx="2">
                  <c:v>78.198999999999998</c:v>
                </c:pt>
                <c:pt idx="3">
                  <c:v>0</c:v>
                </c:pt>
                <c:pt idx="4">
                  <c:v>108.408</c:v>
                </c:pt>
                <c:pt idx="5">
                  <c:v>2.2786999999999997</c:v>
                </c:pt>
                <c:pt idx="6">
                  <c:v>4.1875</c:v>
                </c:pt>
                <c:pt idx="7">
                  <c:v>235.29248729999932</c:v>
                </c:pt>
                <c:pt idx="8">
                  <c:v>0</c:v>
                </c:pt>
                <c:pt idx="9">
                  <c:v>4.3834490000000006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B-40FE-BA6D-D4116233B588}"/>
            </c:ext>
          </c:extLst>
        </c:ser>
        <c:ser>
          <c:idx val="2"/>
          <c:order val="2"/>
          <c:tx>
            <c:strRef>
              <c:f>'DG Summary 2015-2023'!$D$1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2015-2023'!$D$2:$D$11</c:f>
              <c:numCache>
                <c:formatCode>General</c:formatCode>
                <c:ptCount val="10"/>
                <c:pt idx="0">
                  <c:v>160</c:v>
                </c:pt>
                <c:pt idx="1">
                  <c:v>280</c:v>
                </c:pt>
                <c:pt idx="2">
                  <c:v>90</c:v>
                </c:pt>
                <c:pt idx="3">
                  <c:v>2</c:v>
                </c:pt>
                <c:pt idx="4">
                  <c:v>120</c:v>
                </c:pt>
                <c:pt idx="5">
                  <c:v>10</c:v>
                </c:pt>
                <c:pt idx="6">
                  <c:v>10</c:v>
                </c:pt>
                <c:pt idx="7">
                  <c:v>360</c:v>
                </c:pt>
                <c:pt idx="8">
                  <c:v>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FB-40FE-BA6D-D4116233B588}"/>
            </c:ext>
          </c:extLst>
        </c:ser>
        <c:ser>
          <c:idx val="3"/>
          <c:order val="3"/>
          <c:tx>
            <c:strRef>
              <c:f>'DG Summary 2015-2023'!$E$1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3DBED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2015-2023'!$E$2:$E$11</c:f>
              <c:numCache>
                <c:formatCode>General</c:formatCode>
                <c:ptCount val="10"/>
                <c:pt idx="0">
                  <c:v>230</c:v>
                </c:pt>
                <c:pt idx="1">
                  <c:v>280</c:v>
                </c:pt>
                <c:pt idx="2">
                  <c:v>220</c:v>
                </c:pt>
                <c:pt idx="3">
                  <c:v>2</c:v>
                </c:pt>
                <c:pt idx="4">
                  <c:v>130</c:v>
                </c:pt>
                <c:pt idx="5">
                  <c:v>10</c:v>
                </c:pt>
                <c:pt idx="6">
                  <c:v>10</c:v>
                </c:pt>
                <c:pt idx="7">
                  <c:v>500</c:v>
                </c:pt>
                <c:pt idx="8">
                  <c:v>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FB-40FE-BA6D-D4116233B588}"/>
            </c:ext>
          </c:extLst>
        </c:ser>
        <c:ser>
          <c:idx val="4"/>
          <c:order val="4"/>
          <c:tx>
            <c:strRef>
              <c:f>'DG Summary 2015-2023'!$F$1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208B9D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2015-2023'!$F$2:$F$11</c:f>
              <c:numCache>
                <c:formatCode>General</c:formatCode>
                <c:ptCount val="10"/>
                <c:pt idx="0">
                  <c:v>260</c:v>
                </c:pt>
                <c:pt idx="1">
                  <c:v>350</c:v>
                </c:pt>
                <c:pt idx="2">
                  <c:v>260</c:v>
                </c:pt>
                <c:pt idx="3">
                  <c:v>2</c:v>
                </c:pt>
                <c:pt idx="4">
                  <c:v>120</c:v>
                </c:pt>
                <c:pt idx="5">
                  <c:v>10</c:v>
                </c:pt>
                <c:pt idx="6">
                  <c:v>10</c:v>
                </c:pt>
                <c:pt idx="7">
                  <c:v>710</c:v>
                </c:pt>
                <c:pt idx="8">
                  <c:v>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FB-40FE-BA6D-D4116233B588}"/>
            </c:ext>
          </c:extLst>
        </c:ser>
        <c:ser>
          <c:idx val="5"/>
          <c:order val="5"/>
          <c:tx>
            <c:strRef>
              <c:f>'DG Summary 2015-2023'!$G$1</c:f>
              <c:strCache>
                <c:ptCount val="1"/>
                <c:pt idx="0">
                  <c:v>2020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2015-2023'!$G$2:$G$11</c:f>
              <c:numCache>
                <c:formatCode>General</c:formatCode>
                <c:ptCount val="10"/>
                <c:pt idx="0">
                  <c:v>310</c:v>
                </c:pt>
                <c:pt idx="1">
                  <c:v>280</c:v>
                </c:pt>
                <c:pt idx="2">
                  <c:v>270</c:v>
                </c:pt>
                <c:pt idx="3">
                  <c:v>130</c:v>
                </c:pt>
                <c:pt idx="4">
                  <c:v>130</c:v>
                </c:pt>
                <c:pt idx="5">
                  <c:v>30</c:v>
                </c:pt>
                <c:pt idx="6">
                  <c:v>20</c:v>
                </c:pt>
                <c:pt idx="7">
                  <c:v>990</c:v>
                </c:pt>
                <c:pt idx="8">
                  <c:v>10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FB-40FE-BA6D-D4116233B588}"/>
            </c:ext>
          </c:extLst>
        </c:ser>
        <c:ser>
          <c:idx val="6"/>
          <c:order val="6"/>
          <c:tx>
            <c:strRef>
              <c:f>'DG Summary 2015-2023'!$H$1</c:f>
              <c:strCache>
                <c:ptCount val="1"/>
                <c:pt idx="0">
                  <c:v>2021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2015-2023'!$H$2:$H$11</c:f>
              <c:numCache>
                <c:formatCode>General</c:formatCode>
                <c:ptCount val="10"/>
                <c:pt idx="0">
                  <c:v>410</c:v>
                </c:pt>
                <c:pt idx="1">
                  <c:v>290</c:v>
                </c:pt>
                <c:pt idx="2" formatCode="0">
                  <c:v>290</c:v>
                </c:pt>
                <c:pt idx="3">
                  <c:v>260</c:v>
                </c:pt>
                <c:pt idx="4">
                  <c:v>130</c:v>
                </c:pt>
                <c:pt idx="5">
                  <c:v>30</c:v>
                </c:pt>
                <c:pt idx="6">
                  <c:v>20</c:v>
                </c:pt>
                <c:pt idx="7">
                  <c:v>1440</c:v>
                </c:pt>
                <c:pt idx="8" formatCode="0">
                  <c:v>60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DFB-40FE-BA6D-D4116233B588}"/>
            </c:ext>
          </c:extLst>
        </c:ser>
        <c:ser>
          <c:idx val="7"/>
          <c:order val="7"/>
          <c:tx>
            <c:strRef>
              <c:f>'DG Summary 2015-2023'!$I$1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2576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2015-2023'!$I$2:$I$11</c:f>
              <c:numCache>
                <c:formatCode>General</c:formatCode>
                <c:ptCount val="10"/>
                <c:pt idx="0">
                  <c:v>460</c:v>
                </c:pt>
                <c:pt idx="1">
                  <c:v>290</c:v>
                </c:pt>
                <c:pt idx="2">
                  <c:v>290</c:v>
                </c:pt>
                <c:pt idx="3">
                  <c:v>390</c:v>
                </c:pt>
                <c:pt idx="4">
                  <c:v>130</c:v>
                </c:pt>
                <c:pt idx="5">
                  <c:v>30</c:v>
                </c:pt>
                <c:pt idx="6">
                  <c:v>20</c:v>
                </c:pt>
                <c:pt idx="7">
                  <c:v>2100</c:v>
                </c:pt>
                <c:pt idx="8">
                  <c:v>130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FB-40FE-BA6D-D4116233B588}"/>
            </c:ext>
          </c:extLst>
        </c:ser>
        <c:ser>
          <c:idx val="8"/>
          <c:order val="8"/>
          <c:tx>
            <c:strRef>
              <c:f>'DG Summary 2015-2023'!$J$1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43E3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'DG Summary 2015-2023'!$A$2:$A$11</c:f>
              <c:strCache>
                <c:ptCount val="10"/>
                <c:pt idx="0">
                  <c:v>Nat Gas MW &gt; 1 MW</c:v>
                </c:pt>
                <c:pt idx="1">
                  <c:v>Diesel/IC MW &gt; 1 MW</c:v>
                </c:pt>
                <c:pt idx="2">
                  <c:v>Solar MW &gt;1MW</c:v>
                </c:pt>
                <c:pt idx="3">
                  <c:v>Battery MW &gt;1MW</c:v>
                </c:pt>
                <c:pt idx="4">
                  <c:v>Other Renewable MW &gt;1MW</c:v>
                </c:pt>
                <c:pt idx="5">
                  <c:v>Nat Gas MW &lt; 1 MW</c:v>
                </c:pt>
                <c:pt idx="6">
                  <c:v>Diesel/IC MW &lt; 1 MW</c:v>
                </c:pt>
                <c:pt idx="7">
                  <c:v>Solar MW &lt;1MW</c:v>
                </c:pt>
                <c:pt idx="8">
                  <c:v>Battery MW &lt; 1 MW</c:v>
                </c:pt>
                <c:pt idx="9">
                  <c:v>Other Renewable MW &lt; 1 MW</c:v>
                </c:pt>
              </c:strCache>
            </c:strRef>
          </c:cat>
          <c:val>
            <c:numRef>
              <c:f>'DG Summary 2015-2023'!$J$2:$J$11</c:f>
              <c:numCache>
                <c:formatCode>General</c:formatCode>
                <c:ptCount val="10"/>
                <c:pt idx="0">
                  <c:v>480</c:v>
                </c:pt>
                <c:pt idx="1">
                  <c:v>310</c:v>
                </c:pt>
                <c:pt idx="2">
                  <c:v>300</c:v>
                </c:pt>
                <c:pt idx="3">
                  <c:v>540</c:v>
                </c:pt>
                <c:pt idx="4">
                  <c:v>130</c:v>
                </c:pt>
                <c:pt idx="5">
                  <c:v>39</c:v>
                </c:pt>
                <c:pt idx="6">
                  <c:v>20</c:v>
                </c:pt>
                <c:pt idx="7">
                  <c:v>2750</c:v>
                </c:pt>
                <c:pt idx="8">
                  <c:v>190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FB-40FE-BA6D-D4116233B5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748627759"/>
        <c:axId val="1710785727"/>
      </c:barChart>
      <c:catAx>
        <c:axId val="174862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785727"/>
        <c:crosses val="autoZero"/>
        <c:auto val="1"/>
        <c:lblAlgn val="ctr"/>
        <c:lblOffset val="100"/>
        <c:noMultiLvlLbl val="0"/>
      </c:catAx>
      <c:valAx>
        <c:axId val="1710785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&quot;k&quot;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627759"/>
        <c:crosses val="autoZero"/>
        <c:crossBetween val="between"/>
        <c:majorUnit val="1000"/>
        <c:min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'DG Solar_Forecasting_Moderate'!$B$1</c:f>
              <c:strCache>
                <c:ptCount val="1"/>
                <c:pt idx="0">
                  <c:v>Conservative</c:v>
                </c:pt>
              </c:strCache>
            </c:strRef>
          </c:tx>
          <c:spPr>
            <a:ln w="28575" cap="rnd">
              <a:solidFill>
                <a:srgbClr val="F5CBA6"/>
              </a:solidFill>
              <a:round/>
            </a:ln>
            <a:effectLst/>
          </c:spPr>
          <c:marker>
            <c:symbol val="none"/>
          </c:marker>
          <c:cat>
            <c:numRef>
              <c:f>'DG Solar_Forecasting_Moderate'!$A$2:$A$18</c:f>
              <c:numCache>
                <c:formatCode>General</c:formatCode>
                <c:ptCount val="1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</c:numCache>
            </c:numRef>
          </c:cat>
          <c:val>
            <c:numRef>
              <c:f>'DG Solar_Forecasting_Moderate'!$B$2:$B$18</c:f>
              <c:numCache>
                <c:formatCode>0</c:formatCode>
                <c:ptCount val="17"/>
                <c:pt idx="0">
                  <c:v>235</c:v>
                </c:pt>
                <c:pt idx="1">
                  <c:v>360</c:v>
                </c:pt>
                <c:pt idx="2">
                  <c:v>500</c:v>
                </c:pt>
                <c:pt idx="3">
                  <c:v>710</c:v>
                </c:pt>
                <c:pt idx="4">
                  <c:v>990</c:v>
                </c:pt>
                <c:pt idx="5">
                  <c:v>1440</c:v>
                </c:pt>
                <c:pt idx="6">
                  <c:v>1793.2862787710046</c:v>
                </c:pt>
                <c:pt idx="7">
                  <c:v>2022.0116515167838</c:v>
                </c:pt>
                <c:pt idx="8">
                  <c:v>2255.6999999999998</c:v>
                </c:pt>
                <c:pt idx="9">
                  <c:v>2489.3883484832163</c:v>
                </c:pt>
                <c:pt idx="10">
                  <c:v>2718.1137212289955</c:v>
                </c:pt>
                <c:pt idx="11">
                  <c:v>2937.3259812427964</c:v>
                </c:pt>
                <c:pt idx="12">
                  <c:v>3143.229774583564</c:v>
                </c:pt>
                <c:pt idx="13">
                  <c:v>3333.0048384885768</c:v>
                </c:pt>
                <c:pt idx="14">
                  <c:v>3504.885847990291</c:v>
                </c:pt>
                <c:pt idx="15">
                  <c:v>3658.1145982520952</c:v>
                </c:pt>
                <c:pt idx="16">
                  <c:v>3792.798970812069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41-4DE0-8D29-CDF634D1269A}"/>
            </c:ext>
          </c:extLst>
        </c:ser>
        <c:ser>
          <c:idx val="1"/>
          <c:order val="1"/>
          <c:tx>
            <c:strRef>
              <c:f>'DG Solar_Forecasting_Moderate'!$C$1</c:f>
              <c:strCache>
                <c:ptCount val="1"/>
                <c:pt idx="0">
                  <c:v>Moderate</c:v>
                </c:pt>
              </c:strCache>
            </c:strRef>
          </c:tx>
          <c:spPr>
            <a:ln w="28575" cap="rnd">
              <a:solidFill>
                <a:srgbClr val="E26800"/>
              </a:solidFill>
              <a:round/>
            </a:ln>
            <a:effectLst/>
          </c:spPr>
          <c:marker>
            <c:symbol val="none"/>
          </c:marker>
          <c:cat>
            <c:numRef>
              <c:f>'DG Solar_Forecasting_Moderate'!$A$2:$A$18</c:f>
              <c:numCache>
                <c:formatCode>General</c:formatCode>
                <c:ptCount val="1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</c:numCache>
            </c:numRef>
          </c:cat>
          <c:val>
            <c:numRef>
              <c:f>'DG Solar_Forecasting_Moderate'!$C$2:$C$18</c:f>
              <c:numCache>
                <c:formatCode>0</c:formatCode>
                <c:ptCount val="17"/>
                <c:pt idx="0">
                  <c:v>235</c:v>
                </c:pt>
                <c:pt idx="1">
                  <c:v>360</c:v>
                </c:pt>
                <c:pt idx="2">
                  <c:v>500</c:v>
                </c:pt>
                <c:pt idx="3">
                  <c:v>710</c:v>
                </c:pt>
                <c:pt idx="4">
                  <c:v>990</c:v>
                </c:pt>
                <c:pt idx="5">
                  <c:v>1440</c:v>
                </c:pt>
                <c:pt idx="6">
                  <c:v>1985.152346734531</c:v>
                </c:pt>
                <c:pt idx="7">
                  <c:v>2654.3004676887986</c:v>
                </c:pt>
                <c:pt idx="8">
                  <c:v>3360.8995323112017</c:v>
                </c:pt>
                <c:pt idx="9">
                  <c:v>4030.0476532654693</c:v>
                </c:pt>
                <c:pt idx="10">
                  <c:v>4601.4628094788713</c:v>
                </c:pt>
                <c:pt idx="11">
                  <c:v>5047.8786387267792</c:v>
                </c:pt>
                <c:pt idx="12">
                  <c:v>5373.0032765785836</c:v>
                </c:pt>
                <c:pt idx="13">
                  <c:v>5597.8849430738555</c:v>
                </c:pt>
                <c:pt idx="14">
                  <c:v>5747.9356158751816</c:v>
                </c:pt>
                <c:pt idx="15">
                  <c:v>5845.6677113805054</c:v>
                </c:pt>
                <c:pt idx="16">
                  <c:v>5908.3260501301811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41-4DE0-8D29-CDF634D1269A}"/>
            </c:ext>
          </c:extLst>
        </c:ser>
        <c:ser>
          <c:idx val="2"/>
          <c:order val="2"/>
          <c:tx>
            <c:strRef>
              <c:f>'DG Solar_Forecasting_Moderate'!$D$1</c:f>
              <c:strCache>
                <c:ptCount val="1"/>
                <c:pt idx="0">
                  <c:v>Aggressive</c:v>
                </c:pt>
              </c:strCache>
            </c:strRef>
          </c:tx>
          <c:spPr>
            <a:ln w="28575" cap="rnd">
              <a:solidFill>
                <a:srgbClr val="9E170D"/>
              </a:solidFill>
              <a:round/>
            </a:ln>
            <a:effectLst/>
          </c:spPr>
          <c:marker>
            <c:symbol val="none"/>
          </c:marker>
          <c:cat>
            <c:numRef>
              <c:f>'DG Solar_Forecasting_Moderate'!$A$2:$A$18</c:f>
              <c:numCache>
                <c:formatCode>General</c:formatCode>
                <c:ptCount val="1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</c:numCache>
            </c:numRef>
          </c:cat>
          <c:val>
            <c:numRef>
              <c:f>'DG Solar_Forecasting_Moderate'!$D$2:$D$18</c:f>
              <c:numCache>
                <c:formatCode>0</c:formatCode>
                <c:ptCount val="17"/>
                <c:pt idx="0">
                  <c:v>235</c:v>
                </c:pt>
                <c:pt idx="1">
                  <c:v>360</c:v>
                </c:pt>
                <c:pt idx="2">
                  <c:v>500</c:v>
                </c:pt>
                <c:pt idx="3">
                  <c:v>710</c:v>
                </c:pt>
                <c:pt idx="4">
                  <c:v>990</c:v>
                </c:pt>
                <c:pt idx="5">
                  <c:v>1440</c:v>
                </c:pt>
                <c:pt idx="6">
                  <c:v>2533.3646113378163</c:v>
                </c:pt>
                <c:pt idx="7">
                  <c:v>3759.5</c:v>
                </c:pt>
                <c:pt idx="8">
                  <c:v>4985.6353886621837</c:v>
                </c:pt>
                <c:pt idx="9">
                  <c:v>5976.0027299904596</c:v>
                </c:pt>
                <c:pt idx="10">
                  <c:v>6646.9276670409936</c:v>
                </c:pt>
                <c:pt idx="11">
                  <c:v>7049.0625</c:v>
                </c:pt>
                <c:pt idx="12">
                  <c:v>7272.6357087329425</c:v>
                </c:pt>
                <c:pt idx="13">
                  <c:v>7391.7636553935981</c:v>
                </c:pt>
                <c:pt idx="14">
                  <c:v>7453.8043996879169</c:v>
                </c:pt>
                <c:pt idx="15">
                  <c:v>7485.7300884955748</c:v>
                </c:pt>
                <c:pt idx="16">
                  <c:v>7502.0575949221247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41-4DE0-8D29-CDF634D12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4109568"/>
        <c:axId val="464109984"/>
      </c:lineChart>
      <c:catAx>
        <c:axId val="46410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09984"/>
        <c:crosses val="autoZero"/>
        <c:auto val="1"/>
        <c:lblAlgn val="ctr"/>
        <c:lblOffset val="100"/>
        <c:noMultiLvlLbl val="0"/>
      </c:catAx>
      <c:valAx>
        <c:axId val="4641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,&quot;k&quot;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0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032489182095482"/>
          <c:y val="0.9528520148216767"/>
          <c:w val="0.46472061058157199"/>
          <c:h val="4.7147985178323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31143350652845E-2"/>
          <c:y val="4.1666666666666664E-2"/>
          <c:w val="0.8388018450841227"/>
          <c:h val="0.80383395090319587"/>
        </c:manualLayout>
      </c:layout>
      <c:areaChart>
        <c:grouping val="standard"/>
        <c:varyColors val="0"/>
        <c:ser>
          <c:idx val="0"/>
          <c:order val="0"/>
          <c:tx>
            <c:strRef>
              <c:f>'SODG 2010_2023'!$B$1</c:f>
              <c:strCache>
                <c:ptCount val="1"/>
                <c:pt idx="0">
                  <c:v>ACCUMULATED MW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cat>
            <c:strRef>
              <c:f>'SODG 2010_2023'!$A$2:$A$58</c:f>
              <c:strCache>
                <c:ptCount val="57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  <c:pt idx="53">
                  <c:v>2023-Q1</c:v>
                </c:pt>
                <c:pt idx="54">
                  <c:v>2023-Q2</c:v>
                </c:pt>
                <c:pt idx="55">
                  <c:v>2023-Q3</c:v>
                </c:pt>
                <c:pt idx="56">
                  <c:v>2023-Q4</c:v>
                </c:pt>
              </c:strCache>
            </c:strRef>
          </c:cat>
          <c:val>
            <c:numRef>
              <c:f>'SODG 2010_2023'!$B$2:$B$58</c:f>
              <c:numCache>
                <c:formatCode>0</c:formatCode>
                <c:ptCount val="57"/>
                <c:pt idx="0">
                  <c:v>79.36</c:v>
                </c:pt>
                <c:pt idx="1">
                  <c:v>84.16</c:v>
                </c:pt>
                <c:pt idx="2">
                  <c:v>84.16</c:v>
                </c:pt>
                <c:pt idx="3">
                  <c:v>99.02</c:v>
                </c:pt>
                <c:pt idx="4">
                  <c:v>107.22</c:v>
                </c:pt>
                <c:pt idx="5">
                  <c:v>110.42</c:v>
                </c:pt>
                <c:pt idx="6">
                  <c:v>110.42</c:v>
                </c:pt>
                <c:pt idx="7">
                  <c:v>121.22</c:v>
                </c:pt>
                <c:pt idx="8">
                  <c:v>121.22</c:v>
                </c:pt>
                <c:pt idx="9">
                  <c:v>150.02000000000001</c:v>
                </c:pt>
                <c:pt idx="10">
                  <c:v>160.58000000000001</c:v>
                </c:pt>
                <c:pt idx="11">
                  <c:v>160.58000000000001</c:v>
                </c:pt>
                <c:pt idx="12">
                  <c:v>160.58000000000001</c:v>
                </c:pt>
                <c:pt idx="13">
                  <c:v>160.58000000000001</c:v>
                </c:pt>
                <c:pt idx="14">
                  <c:v>310.66000000000003</c:v>
                </c:pt>
                <c:pt idx="15">
                  <c:v>322.93</c:v>
                </c:pt>
                <c:pt idx="16">
                  <c:v>332.31</c:v>
                </c:pt>
                <c:pt idx="17">
                  <c:v>352.07</c:v>
                </c:pt>
                <c:pt idx="18">
                  <c:v>356.07</c:v>
                </c:pt>
                <c:pt idx="19">
                  <c:v>361.07</c:v>
                </c:pt>
                <c:pt idx="20">
                  <c:v>373.34</c:v>
                </c:pt>
                <c:pt idx="21">
                  <c:v>392.60999999999996</c:v>
                </c:pt>
                <c:pt idx="22">
                  <c:v>416.34</c:v>
                </c:pt>
                <c:pt idx="23">
                  <c:v>425.46999999999997</c:v>
                </c:pt>
                <c:pt idx="24">
                  <c:v>427.04999999999995</c:v>
                </c:pt>
                <c:pt idx="25">
                  <c:v>430.30999999999995</c:v>
                </c:pt>
                <c:pt idx="26">
                  <c:v>439.43999999999994</c:v>
                </c:pt>
                <c:pt idx="27">
                  <c:v>450.43999999999994</c:v>
                </c:pt>
                <c:pt idx="28">
                  <c:v>459.09999999999997</c:v>
                </c:pt>
                <c:pt idx="29">
                  <c:v>467.14</c:v>
                </c:pt>
                <c:pt idx="30">
                  <c:v>495</c:v>
                </c:pt>
                <c:pt idx="31">
                  <c:v>528.29999999999995</c:v>
                </c:pt>
                <c:pt idx="32">
                  <c:v>593.58999999999992</c:v>
                </c:pt>
                <c:pt idx="33">
                  <c:v>609.92999999999995</c:v>
                </c:pt>
                <c:pt idx="34">
                  <c:v>646.09999999999991</c:v>
                </c:pt>
                <c:pt idx="35">
                  <c:v>672.49999999999989</c:v>
                </c:pt>
                <c:pt idx="36">
                  <c:v>742.7299999999999</c:v>
                </c:pt>
                <c:pt idx="37">
                  <c:v>748.7299999999999</c:v>
                </c:pt>
                <c:pt idx="38">
                  <c:v>772.82999999999993</c:v>
                </c:pt>
                <c:pt idx="39">
                  <c:v>796.53</c:v>
                </c:pt>
                <c:pt idx="40">
                  <c:v>808.93</c:v>
                </c:pt>
                <c:pt idx="41">
                  <c:v>820.63</c:v>
                </c:pt>
                <c:pt idx="42">
                  <c:v>834.53</c:v>
                </c:pt>
                <c:pt idx="43">
                  <c:v>870.53</c:v>
                </c:pt>
                <c:pt idx="44">
                  <c:v>890.93</c:v>
                </c:pt>
                <c:pt idx="45" formatCode="General">
                  <c:v>895.9799999999999</c:v>
                </c:pt>
                <c:pt idx="46" formatCode="General">
                  <c:v>924.57999999999993</c:v>
                </c:pt>
                <c:pt idx="47" formatCode="General">
                  <c:v>935.4799999999999</c:v>
                </c:pt>
                <c:pt idx="48" formatCode="General">
                  <c:v>946.57999999999993</c:v>
                </c:pt>
                <c:pt idx="49" formatCode="General">
                  <c:v>946.57999999999993</c:v>
                </c:pt>
                <c:pt idx="50" formatCode="General">
                  <c:v>963.43</c:v>
                </c:pt>
                <c:pt idx="51" formatCode="General">
                  <c:v>985.82999999999993</c:v>
                </c:pt>
                <c:pt idx="52" formatCode="General">
                  <c:v>1004.3299999999999</c:v>
                </c:pt>
                <c:pt idx="53" formatCode="General">
                  <c:v>1024.1399999999999</c:v>
                </c:pt>
                <c:pt idx="54" formatCode="General">
                  <c:v>1025.3399999999999</c:v>
                </c:pt>
                <c:pt idx="55" formatCode="General">
                  <c:v>1039.54</c:v>
                </c:pt>
                <c:pt idx="56" formatCode="General">
                  <c:v>1045.1399999999999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8C-49D9-988F-9FE0D07035D4}"/>
            </c:ext>
          </c:extLst>
        </c:ser>
        <c:ser>
          <c:idx val="1"/>
          <c:order val="1"/>
          <c:tx>
            <c:strRef>
              <c:f>'SODG 2010_2023'!$C$1</c:f>
              <c:strCache>
                <c:ptCount val="1"/>
                <c:pt idx="0">
                  <c:v>RENEWABLE MW</c:v>
                </c:pt>
              </c:strCache>
            </c:strRef>
          </c:tx>
          <c:spPr>
            <a:solidFill>
              <a:srgbClr val="789DB4"/>
            </a:solidFill>
            <a:ln>
              <a:noFill/>
            </a:ln>
            <a:effectLst/>
          </c:spPr>
          <c:cat>
            <c:strRef>
              <c:f>'SODG 2010_2023'!$A$2:$A$58</c:f>
              <c:strCache>
                <c:ptCount val="57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  <c:pt idx="53">
                  <c:v>2023-Q1</c:v>
                </c:pt>
                <c:pt idx="54">
                  <c:v>2023-Q2</c:v>
                </c:pt>
                <c:pt idx="55">
                  <c:v>2023-Q3</c:v>
                </c:pt>
                <c:pt idx="56">
                  <c:v>2023-Q4</c:v>
                </c:pt>
              </c:strCache>
            </c:strRef>
          </c:cat>
          <c:val>
            <c:numRef>
              <c:f>'SODG 2010_2023'!$C$2:$C$58</c:f>
              <c:numCache>
                <c:formatCode>General</c:formatCode>
                <c:ptCount val="57"/>
                <c:pt idx="0">
                  <c:v>67.66</c:v>
                </c:pt>
                <c:pt idx="1">
                  <c:v>72.459999999999994</c:v>
                </c:pt>
                <c:pt idx="2">
                  <c:v>72.459999999999994</c:v>
                </c:pt>
                <c:pt idx="3">
                  <c:v>87.32</c:v>
                </c:pt>
                <c:pt idx="4">
                  <c:v>87.32</c:v>
                </c:pt>
                <c:pt idx="5">
                  <c:v>90.52</c:v>
                </c:pt>
                <c:pt idx="6">
                  <c:v>90.52</c:v>
                </c:pt>
                <c:pt idx="7">
                  <c:v>93.72</c:v>
                </c:pt>
                <c:pt idx="8">
                  <c:v>93.72</c:v>
                </c:pt>
                <c:pt idx="9">
                  <c:v>122.52</c:v>
                </c:pt>
                <c:pt idx="10">
                  <c:v>133.07999999999998</c:v>
                </c:pt>
                <c:pt idx="11">
                  <c:v>133.07999999999998</c:v>
                </c:pt>
                <c:pt idx="12">
                  <c:v>133.07999999999998</c:v>
                </c:pt>
                <c:pt idx="13">
                  <c:v>133.07999999999998</c:v>
                </c:pt>
                <c:pt idx="14">
                  <c:v>133.07999999999998</c:v>
                </c:pt>
                <c:pt idx="15">
                  <c:v>133.07999999999998</c:v>
                </c:pt>
                <c:pt idx="16">
                  <c:v>133.07999999999998</c:v>
                </c:pt>
                <c:pt idx="17">
                  <c:v>143.07</c:v>
                </c:pt>
                <c:pt idx="18">
                  <c:v>143.07</c:v>
                </c:pt>
                <c:pt idx="19">
                  <c:v>143.07</c:v>
                </c:pt>
                <c:pt idx="20">
                  <c:v>143.07</c:v>
                </c:pt>
                <c:pt idx="21">
                  <c:v>152.57</c:v>
                </c:pt>
                <c:pt idx="22">
                  <c:v>154.57</c:v>
                </c:pt>
                <c:pt idx="23">
                  <c:v>154.57</c:v>
                </c:pt>
                <c:pt idx="24">
                  <c:v>156.15</c:v>
                </c:pt>
                <c:pt idx="25">
                  <c:v>158.15</c:v>
                </c:pt>
                <c:pt idx="26">
                  <c:v>159.72</c:v>
                </c:pt>
                <c:pt idx="27">
                  <c:v>170.72</c:v>
                </c:pt>
                <c:pt idx="28">
                  <c:v>170.72</c:v>
                </c:pt>
                <c:pt idx="29">
                  <c:v>170.72</c:v>
                </c:pt>
                <c:pt idx="30">
                  <c:v>170.72</c:v>
                </c:pt>
                <c:pt idx="31">
                  <c:v>179.51</c:v>
                </c:pt>
                <c:pt idx="32">
                  <c:v>216.56</c:v>
                </c:pt>
                <c:pt idx="33">
                  <c:v>219.14000000000001</c:v>
                </c:pt>
                <c:pt idx="34">
                  <c:v>219.14000000000001</c:v>
                </c:pt>
                <c:pt idx="35">
                  <c:v>229.14000000000001</c:v>
                </c:pt>
                <c:pt idx="36">
                  <c:v>290.64</c:v>
                </c:pt>
                <c:pt idx="37">
                  <c:v>290.64</c:v>
                </c:pt>
                <c:pt idx="38">
                  <c:v>305.64</c:v>
                </c:pt>
                <c:pt idx="39">
                  <c:v>318.14</c:v>
                </c:pt>
                <c:pt idx="40">
                  <c:v>328.14</c:v>
                </c:pt>
                <c:pt idx="41">
                  <c:v>328.14</c:v>
                </c:pt>
                <c:pt idx="42">
                  <c:v>328.14</c:v>
                </c:pt>
                <c:pt idx="43">
                  <c:v>328.14</c:v>
                </c:pt>
                <c:pt idx="44">
                  <c:v>338.14</c:v>
                </c:pt>
                <c:pt idx="45">
                  <c:v>338.14</c:v>
                </c:pt>
                <c:pt idx="46">
                  <c:v>338.14</c:v>
                </c:pt>
                <c:pt idx="47">
                  <c:v>338.14</c:v>
                </c:pt>
                <c:pt idx="48">
                  <c:v>348.03999999999996</c:v>
                </c:pt>
                <c:pt idx="49">
                  <c:v>348.03999999999996</c:v>
                </c:pt>
                <c:pt idx="50">
                  <c:v>348.03999999999996</c:v>
                </c:pt>
                <c:pt idx="51">
                  <c:v>348.03999999999996</c:v>
                </c:pt>
                <c:pt idx="52">
                  <c:v>348.03999999999996</c:v>
                </c:pt>
                <c:pt idx="53">
                  <c:v>354.84999999999997</c:v>
                </c:pt>
                <c:pt idx="54">
                  <c:v>354.84999999999997</c:v>
                </c:pt>
                <c:pt idx="55">
                  <c:v>355.9</c:v>
                </c:pt>
                <c:pt idx="56">
                  <c:v>355.9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8C-49D9-988F-9FE0D0703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3423007"/>
        <c:axId val="1403420927"/>
      </c:areaChart>
      <c:lineChart>
        <c:grouping val="standard"/>
        <c:varyColors val="0"/>
        <c:ser>
          <c:idx val="2"/>
          <c:order val="2"/>
          <c:tx>
            <c:strRef>
              <c:f>'SODG 2010_2023'!$D$1</c:f>
              <c:strCache>
                <c:ptCount val="1"/>
                <c:pt idx="0">
                  <c:v>ACCUMULATED COUNT</c:v>
                </c:pt>
              </c:strCache>
            </c:strRef>
          </c:tx>
          <c:spPr>
            <a:ln w="28575" cap="rnd">
              <a:solidFill>
                <a:srgbClr val="F5CBA6"/>
              </a:solidFill>
              <a:round/>
            </a:ln>
            <a:effectLst/>
          </c:spPr>
          <c:marker>
            <c:symbol val="none"/>
          </c:marker>
          <c:cat>
            <c:strRef>
              <c:f>'SODG 2010_2023'!$A$2:$A$54</c:f>
              <c:strCache>
                <c:ptCount val="53"/>
                <c:pt idx="0">
                  <c:v>2009-Q4</c:v>
                </c:pt>
                <c:pt idx="1">
                  <c:v>2010-Q1</c:v>
                </c:pt>
                <c:pt idx="2">
                  <c:v>2010-Q2</c:v>
                </c:pt>
                <c:pt idx="3">
                  <c:v>2010-Q3</c:v>
                </c:pt>
                <c:pt idx="4">
                  <c:v>2010-Q4</c:v>
                </c:pt>
                <c:pt idx="5">
                  <c:v>2011-Q1</c:v>
                </c:pt>
                <c:pt idx="6">
                  <c:v>2011-Q2</c:v>
                </c:pt>
                <c:pt idx="7">
                  <c:v>2011-Q3</c:v>
                </c:pt>
                <c:pt idx="8">
                  <c:v>2011-Q4</c:v>
                </c:pt>
                <c:pt idx="9">
                  <c:v>2012-Q1</c:v>
                </c:pt>
                <c:pt idx="10">
                  <c:v>2012-Q2</c:v>
                </c:pt>
                <c:pt idx="11">
                  <c:v>2012-Q3</c:v>
                </c:pt>
                <c:pt idx="12">
                  <c:v>2012-Q4</c:v>
                </c:pt>
                <c:pt idx="13">
                  <c:v>2013-Q1</c:v>
                </c:pt>
                <c:pt idx="14">
                  <c:v>2013-Q2</c:v>
                </c:pt>
                <c:pt idx="15">
                  <c:v>2013-Q3</c:v>
                </c:pt>
                <c:pt idx="16">
                  <c:v>2013-Q4</c:v>
                </c:pt>
                <c:pt idx="17">
                  <c:v>2014-Q1</c:v>
                </c:pt>
                <c:pt idx="18">
                  <c:v>2014-Q2</c:v>
                </c:pt>
                <c:pt idx="19">
                  <c:v>2014-Q3</c:v>
                </c:pt>
                <c:pt idx="20">
                  <c:v>2014-Q4</c:v>
                </c:pt>
                <c:pt idx="21">
                  <c:v>2015-Q1</c:v>
                </c:pt>
                <c:pt idx="22">
                  <c:v>2015-Q2</c:v>
                </c:pt>
                <c:pt idx="23">
                  <c:v>2015-Q3</c:v>
                </c:pt>
                <c:pt idx="24">
                  <c:v>2015-Q4</c:v>
                </c:pt>
                <c:pt idx="25">
                  <c:v>2016-Q1</c:v>
                </c:pt>
                <c:pt idx="26">
                  <c:v>2016-Q2</c:v>
                </c:pt>
                <c:pt idx="27">
                  <c:v>2016-Q3</c:v>
                </c:pt>
                <c:pt idx="28">
                  <c:v>2016-Q4</c:v>
                </c:pt>
                <c:pt idx="29">
                  <c:v>2017-Q1</c:v>
                </c:pt>
                <c:pt idx="30">
                  <c:v>2017-Q2</c:v>
                </c:pt>
                <c:pt idx="31">
                  <c:v>2017-Q3</c:v>
                </c:pt>
                <c:pt idx="32">
                  <c:v>2017-Q4</c:v>
                </c:pt>
                <c:pt idx="33">
                  <c:v>2018-Q1</c:v>
                </c:pt>
                <c:pt idx="34">
                  <c:v>2018-Q2</c:v>
                </c:pt>
                <c:pt idx="35">
                  <c:v>2018-Q3</c:v>
                </c:pt>
                <c:pt idx="36">
                  <c:v>2018-Q4</c:v>
                </c:pt>
                <c:pt idx="37">
                  <c:v>2019-Q1</c:v>
                </c:pt>
                <c:pt idx="38">
                  <c:v>2019-Q2</c:v>
                </c:pt>
                <c:pt idx="39">
                  <c:v>2019-Q3</c:v>
                </c:pt>
                <c:pt idx="40">
                  <c:v>2019-Q4</c:v>
                </c:pt>
                <c:pt idx="41">
                  <c:v>2020-Q1</c:v>
                </c:pt>
                <c:pt idx="42">
                  <c:v>2020-Q2</c:v>
                </c:pt>
                <c:pt idx="43">
                  <c:v>2020-Q3</c:v>
                </c:pt>
                <c:pt idx="44">
                  <c:v>2020-Q4</c:v>
                </c:pt>
                <c:pt idx="45">
                  <c:v>2021-Q1</c:v>
                </c:pt>
                <c:pt idx="46">
                  <c:v>2021-Q2</c:v>
                </c:pt>
                <c:pt idx="47">
                  <c:v>2021-Q3</c:v>
                </c:pt>
                <c:pt idx="48">
                  <c:v>2021-Q4</c:v>
                </c:pt>
                <c:pt idx="49">
                  <c:v>2022-Q1</c:v>
                </c:pt>
                <c:pt idx="50">
                  <c:v>2022-Q2</c:v>
                </c:pt>
                <c:pt idx="51">
                  <c:v>2022-Q3</c:v>
                </c:pt>
                <c:pt idx="52">
                  <c:v>2022-Q4</c:v>
                </c:pt>
              </c:strCache>
            </c:strRef>
          </c:cat>
          <c:val>
            <c:numRef>
              <c:f>'SODG 2010_2023'!$D$2:$D$58</c:f>
              <c:numCache>
                <c:formatCode>General</c:formatCode>
                <c:ptCount val="57"/>
                <c:pt idx="0">
                  <c:v>13</c:v>
                </c:pt>
                <c:pt idx="1">
                  <c:v>14</c:v>
                </c:pt>
                <c:pt idx="2">
                  <c:v>14</c:v>
                </c:pt>
                <c:pt idx="3">
                  <c:v>16</c:v>
                </c:pt>
                <c:pt idx="4">
                  <c:v>17</c:v>
                </c:pt>
                <c:pt idx="5">
                  <c:v>18</c:v>
                </c:pt>
                <c:pt idx="6">
                  <c:v>18</c:v>
                </c:pt>
                <c:pt idx="7">
                  <c:v>20</c:v>
                </c:pt>
                <c:pt idx="8">
                  <c:v>20</c:v>
                </c:pt>
                <c:pt idx="9">
                  <c:v>23</c:v>
                </c:pt>
                <c:pt idx="10">
                  <c:v>29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41</c:v>
                </c:pt>
                <c:pt idx="15">
                  <c:v>43</c:v>
                </c:pt>
                <c:pt idx="16">
                  <c:v>44</c:v>
                </c:pt>
                <c:pt idx="17">
                  <c:v>48</c:v>
                </c:pt>
                <c:pt idx="18">
                  <c:v>49</c:v>
                </c:pt>
                <c:pt idx="19">
                  <c:v>50</c:v>
                </c:pt>
                <c:pt idx="20">
                  <c:v>52</c:v>
                </c:pt>
                <c:pt idx="21">
                  <c:v>55</c:v>
                </c:pt>
                <c:pt idx="22">
                  <c:v>59</c:v>
                </c:pt>
                <c:pt idx="23">
                  <c:v>60</c:v>
                </c:pt>
                <c:pt idx="24">
                  <c:v>61</c:v>
                </c:pt>
                <c:pt idx="25">
                  <c:v>63</c:v>
                </c:pt>
                <c:pt idx="26">
                  <c:v>65</c:v>
                </c:pt>
                <c:pt idx="27">
                  <c:v>67</c:v>
                </c:pt>
                <c:pt idx="28">
                  <c:v>74</c:v>
                </c:pt>
                <c:pt idx="29">
                  <c:v>86</c:v>
                </c:pt>
                <c:pt idx="30">
                  <c:v>106</c:v>
                </c:pt>
                <c:pt idx="31">
                  <c:v>117</c:v>
                </c:pt>
                <c:pt idx="32">
                  <c:v>133</c:v>
                </c:pt>
                <c:pt idx="33">
                  <c:v>146</c:v>
                </c:pt>
                <c:pt idx="34">
                  <c:v>172</c:v>
                </c:pt>
                <c:pt idx="35">
                  <c:v>189</c:v>
                </c:pt>
                <c:pt idx="36">
                  <c:v>208</c:v>
                </c:pt>
                <c:pt idx="37">
                  <c:v>213</c:v>
                </c:pt>
                <c:pt idx="38">
                  <c:v>218</c:v>
                </c:pt>
                <c:pt idx="39">
                  <c:v>228</c:v>
                </c:pt>
                <c:pt idx="40">
                  <c:v>236</c:v>
                </c:pt>
                <c:pt idx="41">
                  <c:v>244</c:v>
                </c:pt>
                <c:pt idx="42">
                  <c:v>255</c:v>
                </c:pt>
                <c:pt idx="43">
                  <c:v>288</c:v>
                </c:pt>
                <c:pt idx="44">
                  <c:v>298</c:v>
                </c:pt>
                <c:pt idx="45">
                  <c:v>302</c:v>
                </c:pt>
                <c:pt idx="46">
                  <c:v>319</c:v>
                </c:pt>
                <c:pt idx="47">
                  <c:v>325</c:v>
                </c:pt>
                <c:pt idx="48">
                  <c:v>327</c:v>
                </c:pt>
                <c:pt idx="49">
                  <c:v>327</c:v>
                </c:pt>
                <c:pt idx="50">
                  <c:v>341</c:v>
                </c:pt>
                <c:pt idx="51">
                  <c:v>360</c:v>
                </c:pt>
                <c:pt idx="52">
                  <c:v>374</c:v>
                </c:pt>
                <c:pt idx="53">
                  <c:v>382</c:v>
                </c:pt>
                <c:pt idx="54">
                  <c:v>383</c:v>
                </c:pt>
                <c:pt idx="55">
                  <c:v>388</c:v>
                </c:pt>
                <c:pt idx="56">
                  <c:v>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18C-49D9-988F-9FE0D07035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3422591"/>
        <c:axId val="1403422175"/>
      </c:lineChart>
      <c:catAx>
        <c:axId val="1403423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0927"/>
        <c:crosses val="autoZero"/>
        <c:auto val="1"/>
        <c:lblAlgn val="ctr"/>
        <c:lblOffset val="100"/>
        <c:tickLblSkip val="3"/>
        <c:noMultiLvlLbl val="0"/>
      </c:catAx>
      <c:valAx>
        <c:axId val="1403420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3007"/>
        <c:crosses val="autoZero"/>
        <c:crossBetween val="between"/>
      </c:valAx>
      <c:valAx>
        <c:axId val="1403422175"/>
        <c:scaling>
          <c:orientation val="minMax"/>
        </c:scaling>
        <c:delete val="0"/>
        <c:axPos val="r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# Units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3422591"/>
        <c:crosses val="max"/>
        <c:crossBetween val="between"/>
      </c:valAx>
      <c:catAx>
        <c:axId val="140342259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034221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367397057407756"/>
          <c:y val="0.9535353189546959"/>
          <c:w val="0.75265205885184494"/>
          <c:h val="4.6464681045304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0.10552</cdr:x>
      <cdr:y>0.21034</cdr:y>
    </cdr:from>
    <cdr:to>
      <cdr:x>0.49534</cdr:x>
      <cdr:y>0.34498</cdr:y>
    </cdr:to>
    <cdr:sp macro="" textlink="">
      <cdr:nvSpPr>
        <cdr:cNvPr id="2" name="TextBox 4">
          <a:extLst xmlns:a="http://schemas.openxmlformats.org/drawingml/2006/main">
            <a:ext uri="{FF2B5EF4-FFF2-40B4-BE49-F238E27FC236}">
              <a16:creationId xmlns:a16="http://schemas.microsoft.com/office/drawing/2014/main" id="{EAFBEADE-031C-7264-ECB0-E1B248733003}"/>
            </a:ext>
          </a:extLst>
        </cdr:cNvPr>
        <cdr:cNvSpPr txBox="1"/>
      </cdr:nvSpPr>
      <cdr:spPr>
        <a:xfrm xmlns:a="http://schemas.openxmlformats.org/drawingml/2006/main">
          <a:off x="919569" y="1105924"/>
          <a:ext cx="3397250" cy="707886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>
            <a:lumMod val="10000"/>
            <a:lumOff val="90000"/>
          </a:schemeClr>
        </a:solidFill>
        <a:ln xmlns:a="http://schemas.openxmlformats.org/drawingml/2006/main" cap="rnd">
          <a:solidFill>
            <a:schemeClr val="accent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>
              <a:solidFill>
                <a:schemeClr val="tx2">
                  <a:lumMod val="75000"/>
                </a:schemeClr>
              </a:solidFill>
            </a:rPr>
            <a:t>SODGs are:</a:t>
          </a:r>
        </a:p>
        <a:p xmlns:a="http://schemas.openxmlformats.org/drawingml/2006/main">
          <a:pPr marL="128588" indent="-128588">
            <a:buFont typeface="Arial" panose="020B0604020202020204" pitchFamily="34" charset="0"/>
            <a:buChar char="•"/>
          </a:pPr>
          <a:r>
            <a:rPr lang="en-US" sz="1000" u="sng" dirty="0">
              <a:solidFill>
                <a:schemeClr val="tx2">
                  <a:lumMod val="75000"/>
                </a:schemeClr>
              </a:solidFill>
            </a:rPr>
            <a:t>&lt;</a:t>
          </a:r>
          <a:r>
            <a:rPr lang="en-US" sz="1000" dirty="0">
              <a:solidFill>
                <a:schemeClr val="tx2">
                  <a:lumMod val="75000"/>
                </a:schemeClr>
              </a:solidFill>
            </a:rPr>
            <a:t>10 MW</a:t>
          </a:r>
        </a:p>
        <a:p xmlns:a="http://schemas.openxmlformats.org/drawingml/2006/main">
          <a:pPr marL="128588" indent="-128588">
            <a:buFont typeface="Arial" panose="020B0604020202020204" pitchFamily="34" charset="0"/>
            <a:buChar char="•"/>
          </a:pPr>
          <a:r>
            <a:rPr lang="en-US" sz="1000" dirty="0">
              <a:solidFill>
                <a:schemeClr val="tx2">
                  <a:lumMod val="75000"/>
                </a:schemeClr>
              </a:solidFill>
            </a:rPr>
            <a:t>If &gt;1 MW and inject to grid, must register with ERCOT</a:t>
          </a:r>
        </a:p>
        <a:p xmlns:a="http://schemas.openxmlformats.org/drawingml/2006/main">
          <a:pPr marL="128588" indent="-128588">
            <a:buFont typeface="Arial" panose="020B0604020202020204" pitchFamily="34" charset="0"/>
            <a:buChar char="•"/>
          </a:pPr>
          <a:r>
            <a:rPr lang="en-US" sz="1000" dirty="0">
              <a:solidFill>
                <a:schemeClr val="tx2">
                  <a:lumMod val="75000"/>
                </a:schemeClr>
              </a:solidFill>
            </a:rPr>
            <a:t>If &lt;1 MW, registration optional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4"/>
                </a:solidFill>
              </a:rPr>
              <a:t>Major areas of DG growth in ERCOT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Solar PV &lt;1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DGR Energy Storage&gt; 1 MW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>
                <a:solidFill>
                  <a:schemeClr val="accent4"/>
                </a:solidFill>
              </a:rPr>
              <a:t>Natural gas &gt; 1 MW </a:t>
            </a: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New applications for Energy Storage/Increased Growth in Distribution connected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Continuation of upward trend for Nat Gas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Limited growth for solar &gt;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Declining Landfill Gas, Hydro, Wind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4"/>
              </a:solidFill>
            </a:endParaRPr>
          </a:p>
          <a:p>
            <a:endParaRPr lang="en-US" sz="1100" dirty="0">
              <a:solidFill>
                <a:schemeClr val="accent4"/>
              </a:solidFill>
            </a:endParaRPr>
          </a:p>
          <a:p>
            <a:r>
              <a:rPr lang="en-US" dirty="0">
                <a:solidFill>
                  <a:schemeClr val="accent4"/>
                </a:solidFill>
              </a:rPr>
              <a:t>Detail for Systems &lt; 1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Steady Solar PV trend in line with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Increased Growth in Distribution connected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accent4"/>
                </a:solidFill>
              </a:rPr>
              <a:t>Lack of reporting on residential energy storage from most NOIEs.</a:t>
            </a:r>
          </a:p>
          <a:p>
            <a:endParaRPr lang="en-US" sz="12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8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of ~2750 MW for NOIEs plus Competitive Choice areas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2022 moderate curve projection was  ~2663  MW </a:t>
            </a:r>
          </a:p>
          <a:p>
            <a:endParaRPr lang="en-US" dirty="0"/>
          </a:p>
          <a:p>
            <a:r>
              <a:rPr lang="en-US" dirty="0"/>
              <a:t>Scenarios :</a:t>
            </a:r>
          </a:p>
          <a:p>
            <a:r>
              <a:rPr lang="en-US" dirty="0"/>
              <a:t>Conservative reaches ~2500 by 2025 and ~3700 MW by 2032</a:t>
            </a:r>
          </a:p>
          <a:p>
            <a:r>
              <a:rPr lang="en-US" dirty="0"/>
              <a:t>Moderate reaches  ~4000 MW by 2025 and ~5900 MW by 2032</a:t>
            </a:r>
          </a:p>
          <a:p>
            <a:r>
              <a:rPr lang="en-US" dirty="0"/>
              <a:t>Aggressive reaches ~6000 MW by 2025 and ~7500 MW by 2032 </a:t>
            </a:r>
          </a:p>
          <a:p>
            <a:endParaRPr lang="en-US" dirty="0"/>
          </a:p>
          <a:p>
            <a:r>
              <a:rPr lang="en-US" dirty="0"/>
              <a:t>2016-2023 Data matches the “Moderate” profile best (so far).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75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9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6460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Annual Distributed Generation Estimate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Thinesh Devadhas Mohanadhas </a:t>
            </a:r>
          </a:p>
          <a:p>
            <a:r>
              <a:rPr lang="en-US" dirty="0"/>
              <a:t>Principal Engineer, Emerging Technologies</a:t>
            </a:r>
          </a:p>
          <a:p>
            <a:endParaRPr lang="en-US" dirty="0"/>
          </a:p>
          <a:p>
            <a:r>
              <a:rPr lang="en-US" dirty="0">
                <a:solidFill>
                  <a:srgbClr val="5B6770"/>
                </a:solidFill>
              </a:rPr>
              <a:t>June 26,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5F18-3B35-2681-591D-5B4C1A018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Estimated Total DG Growth 2015-2023 (MW)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B4DD63-530C-A79E-9C3C-2062201D8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5646EC6-E576-44FA-85C2-FF6142F6F6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948503"/>
              </p:ext>
            </p:extLst>
          </p:nvPr>
        </p:nvGraphicFramePr>
        <p:xfrm>
          <a:off x="380999" y="762000"/>
          <a:ext cx="8638633" cy="548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734F5E-7DE1-6985-D3B0-D1CE01304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42868"/>
              </p:ext>
            </p:extLst>
          </p:nvPr>
        </p:nvGraphicFramePr>
        <p:xfrm>
          <a:off x="1752600" y="914400"/>
          <a:ext cx="1828800" cy="22098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3051801309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317553688"/>
                    </a:ext>
                  </a:extLst>
                </a:gridCol>
              </a:tblGrid>
              <a:tr h="2209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Annual Estimates  (MW)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593379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5072592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855764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1050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293970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4619683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1710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901941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2180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0540068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2920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0724956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2022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3850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4443663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2023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4770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8539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80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A70A6-7A3E-6088-7286-CD0666D07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Solar PV Rooftop Projections vs </a:t>
            </a:r>
            <a:r>
              <a:rPr lang="en-US"/>
              <a:t>Actual 2023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25F527-F35C-89E3-7829-278FF0E9F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5C81037-07A8-4B74-91F8-496C9C38CA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269429"/>
              </p:ext>
            </p:extLst>
          </p:nvPr>
        </p:nvGraphicFramePr>
        <p:xfrm>
          <a:off x="304800" y="914400"/>
          <a:ext cx="8686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tar: 5 Points 4">
            <a:extLst>
              <a:ext uri="{FF2B5EF4-FFF2-40B4-BE49-F238E27FC236}">
                <a16:creationId xmlns:a16="http://schemas.microsoft.com/office/drawing/2014/main" id="{8CF5D340-A80F-036C-03B0-9F980C39D4BF}"/>
              </a:ext>
            </a:extLst>
          </p:cNvPr>
          <p:cNvSpPr/>
          <p:nvPr/>
        </p:nvSpPr>
        <p:spPr>
          <a:xfrm>
            <a:off x="4419600" y="3810000"/>
            <a:ext cx="219075" cy="228600"/>
          </a:xfrm>
          <a:prstGeom prst="star5">
            <a:avLst/>
          </a:prstGeom>
          <a:solidFill>
            <a:srgbClr val="E26800"/>
          </a:solidFill>
          <a:ln>
            <a:solidFill>
              <a:srgbClr val="9E170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11730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7BBC-4542-2D52-9C84-AC341CAF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Settlement-Only Distributed Generation in ERCOT  </a:t>
            </a:r>
            <a:br>
              <a:rPr lang="en-US" dirty="0"/>
            </a:br>
            <a:r>
              <a:rPr lang="en-US" dirty="0"/>
              <a:t>2010-2023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02AF32-E265-0D94-0483-F59AD8798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1FFF6D4-5AB9-473B-969E-E1802F920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551619"/>
              </p:ext>
            </p:extLst>
          </p:nvPr>
        </p:nvGraphicFramePr>
        <p:xfrm>
          <a:off x="255181" y="990600"/>
          <a:ext cx="8714833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39C4823-6ED2-E004-2685-C1CE226B1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943253"/>
              </p:ext>
            </p:extLst>
          </p:nvPr>
        </p:nvGraphicFramePr>
        <p:xfrm>
          <a:off x="1174750" y="1219200"/>
          <a:ext cx="3397250" cy="84709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673864">
                  <a:extLst>
                    <a:ext uri="{9D8B030D-6E8A-4147-A177-3AD203B41FA5}">
                      <a16:colId xmlns:a16="http://schemas.microsoft.com/office/drawing/2014/main" val="58690167"/>
                    </a:ext>
                  </a:extLst>
                </a:gridCol>
                <a:gridCol w="861693">
                  <a:extLst>
                    <a:ext uri="{9D8B030D-6E8A-4147-A177-3AD203B41FA5}">
                      <a16:colId xmlns:a16="http://schemas.microsoft.com/office/drawing/2014/main" val="4273559909"/>
                    </a:ext>
                  </a:extLst>
                </a:gridCol>
                <a:gridCol w="861693">
                  <a:extLst>
                    <a:ext uri="{9D8B030D-6E8A-4147-A177-3AD203B41FA5}">
                      <a16:colId xmlns:a16="http://schemas.microsoft.com/office/drawing/2014/main" val="3618884046"/>
                    </a:ext>
                  </a:extLst>
                </a:gridCol>
              </a:tblGrid>
              <a:tr h="1617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u="none" strike="noStrike" dirty="0">
                          <a:effectLst/>
                        </a:rPr>
                        <a:t>  SODGs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u="none" strike="noStrike" dirty="0">
                          <a:effectLst/>
                        </a:rPr>
                        <a:t># Units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u="none" strike="noStrike" dirty="0">
                          <a:effectLst/>
                        </a:rPr>
                        <a:t>MW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6277528"/>
                  </a:ext>
                </a:extLst>
              </a:tr>
              <a:tr h="2195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Non-Renewable</a:t>
                      </a:r>
                      <a:endParaRPr lang="en-US" sz="1100" b="1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332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690</a:t>
                      </a:r>
                      <a:endParaRPr lang="en-US" sz="1200" b="0" i="0" u="none" strike="noStrike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8138391"/>
                  </a:ext>
                </a:extLst>
              </a:tr>
              <a:tr h="452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Renewable + Storage</a:t>
                      </a:r>
                      <a:endParaRPr lang="en-U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62</a:t>
                      </a:r>
                      <a:endParaRPr lang="en-US" sz="1200" b="0" i="0" u="none" strike="noStrike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>
                          <a:effectLst/>
                        </a:rPr>
                        <a:t>355</a:t>
                      </a:r>
                      <a:endParaRPr lang="en-US" sz="1200" b="0" i="0" u="none" strike="noStrike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6233154"/>
                  </a:ext>
                </a:extLst>
              </a:tr>
              <a:tr h="24269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TOTALS</a:t>
                      </a:r>
                      <a:endParaRPr lang="en-US" sz="11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394</a:t>
                      </a:r>
                      <a:endParaRPr lang="en-US" sz="1200" b="1" i="0" u="none" strike="noStrike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u="none" strike="noStrike" dirty="0">
                          <a:effectLst/>
                        </a:rPr>
                        <a:t>1045</a:t>
                      </a:r>
                      <a:endParaRPr lang="en-US" sz="1200" b="1" i="0" u="none" strike="noStrike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897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9263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-Deck4x3" id="{C2B3BEA3-E4A4-40EE-BC60-27E560955644}" vid="{4764B712-AB30-40B0-A894-C11C42DBF297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RCOT-Deck4x3" id="{C2B3BEA3-E4A4-40EE-BC60-27E560955644}" vid="{103D82AB-1446-4E83-A5B7-8E2AEB079252}"/>
    </a:ext>
  </a:extLst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-Deck4x3" id="{C2B3BEA3-E4A4-40EE-BC60-27E560955644}" vid="{FAF7D0C8-D5BC-4C91-A928-27C3CB0CE2E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0b61b-eca2-43eb-bf62-db63f797b908" xsi:nil="true"/>
    <lcf76f155ced4ddcb4097134ff3c332f xmlns="f2d15d73-cba3-4daa-9deb-1bc1def5750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D4ECFFBEC7547860D42B472D973CF" ma:contentTypeVersion="14" ma:contentTypeDescription="Create a new document." ma:contentTypeScope="" ma:versionID="dd1b67f8df2841be3c9912969827166a">
  <xsd:schema xmlns:xsd="http://www.w3.org/2001/XMLSchema" xmlns:xs="http://www.w3.org/2001/XMLSchema" xmlns:p="http://schemas.microsoft.com/office/2006/metadata/properties" xmlns:ns2="f2d15d73-cba3-4daa-9deb-1bc1def57504" xmlns:ns3="0990b61b-eca2-43eb-bf62-db63f797b908" targetNamespace="http://schemas.microsoft.com/office/2006/metadata/properties" ma:root="true" ma:fieldsID="6e50bfddc4c5ae7cb3db97ad20210274" ns2:_="" ns3:_="">
    <xsd:import namespace="f2d15d73-cba3-4daa-9deb-1bc1def57504"/>
    <xsd:import namespace="0990b61b-eca2-43eb-bf62-db63f797b908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5d73-cba3-4daa-9deb-1bc1def57504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a418f17-fb2f-4b0b-bb6f-73af868bad81}" ma:internalName="TaxCatchAll" ma:showField="CatchAllData" ma:web="0990b61b-eca2-43eb-bf62-db63f797b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0990b61b-eca2-43eb-bf62-db63f797b908"/>
    <ds:schemaRef ds:uri="f2d15d73-cba3-4daa-9deb-1bc1def57504"/>
  </ds:schemaRefs>
</ds:datastoreItem>
</file>

<file path=customXml/itemProps3.xml><?xml version="1.0" encoding="utf-8"?>
<ds:datastoreItem xmlns:ds="http://schemas.openxmlformats.org/officeDocument/2006/customXml" ds:itemID="{4EFF613C-11F4-4B4B-AC10-638976AC4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15d73-cba3-4daa-9deb-1bc1def57504"/>
    <ds:schemaRef ds:uri="0990b61b-eca2-43eb-bf62-db63f797b9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12888</TotalTime>
  <Words>281</Words>
  <Application>Microsoft Office PowerPoint</Application>
  <PresentationFormat>On-screen Show (4:3)</PresentationFormat>
  <Paragraphs>81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ERCOT Estimated Total DG Growth 2015-2023 (MW)</vt:lpstr>
      <vt:lpstr>ERCOT Solar PV Rooftop Projections vs Actual 2023</vt:lpstr>
      <vt:lpstr>Settlement-Only Distributed Generation in ERCOT   2010-2023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Devadhas Mohanadhas, Thinesh</cp:lastModifiedBy>
  <cp:revision>540</cp:revision>
  <cp:lastPrinted>2017-10-10T21:31:05Z</cp:lastPrinted>
  <dcterms:created xsi:type="dcterms:W3CDTF">2016-01-21T15:20:31Z</dcterms:created>
  <dcterms:modified xsi:type="dcterms:W3CDTF">2024-06-21T14:45:10Z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2024-06-14T15:54:49Z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8eabf13e-a45a-4db1-a9f2-344f1ea7df79</vt:lpwstr>
  </property>
  <property fmtid="{D5CDD505-2E9C-101B-9397-08002B2CF9AE}" pid="9" name="MSIP_Label_7084cbda-52b8-46fb-a7b7-cb5bd465ed85_ContentBits">
    <vt:lpwstr>0</vt:lpwstr>
  </property>
</Properties>
</file>