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  <p:sldMasterId id="2147483739" r:id="rId6"/>
  </p:sldMasterIdLst>
  <p:notesMasterIdLst>
    <p:notesMasterId r:id="rId11"/>
  </p:notesMasterIdLst>
  <p:handoutMasterIdLst>
    <p:handoutMasterId r:id="rId12"/>
  </p:handoutMasterIdLst>
  <p:sldIdLst>
    <p:sldId id="542" r:id="rId7"/>
    <p:sldId id="543" r:id="rId8"/>
    <p:sldId id="544" r:id="rId9"/>
    <p:sldId id="54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CBA6"/>
    <a:srgbClr val="789DB4"/>
    <a:srgbClr val="366183"/>
    <a:srgbClr val="E26800"/>
    <a:srgbClr val="00AEC7"/>
    <a:srgbClr val="025763"/>
    <a:srgbClr val="208B9D"/>
    <a:srgbClr val="9E170D"/>
    <a:srgbClr val="043E3F"/>
    <a:srgbClr val="3DBE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958" autoAdjust="0"/>
  </p:normalViewPr>
  <p:slideViewPr>
    <p:cSldViewPr showGuides="1">
      <p:cViewPr varScale="1">
        <p:scale>
          <a:sx n="61" d="100"/>
          <a:sy n="61" d="100"/>
        </p:scale>
        <p:origin x="1440" y="4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LYAKHO\AppData\Local\Microsoft\Windows\INetCache\Content.Outlook\UDXJ04IB\Summary%20Stats%20DG%202023_V4_Draf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LYAKHO\AppData\Local\Microsoft\Windows\INetCache\Content.Outlook\UDXJ04IB\DG%20Solar_Forecasting_Moderate_2023_F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LYAKHO\AppData\Local\Microsoft\Windows\INetCache\Content.Outlook\UDXJ04IB\SODG%202010_2023_F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'DG Summary 2015-2023'!$B$1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'DG Summary 2015-2023'!$A$2:$A$11</c:f>
              <c:strCache>
                <c:ptCount val="10"/>
                <c:pt idx="0">
                  <c:v>Nat Gas MW &gt; 1 MW</c:v>
                </c:pt>
                <c:pt idx="1">
                  <c:v>Diesel/IC MW &gt; 1 MW</c:v>
                </c:pt>
                <c:pt idx="2">
                  <c:v>Solar MW &gt;1MW</c:v>
                </c:pt>
                <c:pt idx="3">
                  <c:v>Battery MW &gt;1MW</c:v>
                </c:pt>
                <c:pt idx="4">
                  <c:v>Other Renewable MW &gt;1MW</c:v>
                </c:pt>
                <c:pt idx="5">
                  <c:v>Nat Gas MW &lt; 1 MW</c:v>
                </c:pt>
                <c:pt idx="6">
                  <c:v>Diesel/IC MW &lt; 1 MW</c:v>
                </c:pt>
                <c:pt idx="7">
                  <c:v>Solar MW &lt;1MW</c:v>
                </c:pt>
                <c:pt idx="8">
                  <c:v>Battery MW &lt; 1 MW</c:v>
                </c:pt>
                <c:pt idx="9">
                  <c:v>Other Renewable MW &lt; 1 MW</c:v>
                </c:pt>
              </c:strCache>
            </c:strRef>
          </c:cat>
          <c:val>
            <c:numRef>
              <c:f>'DG Summary 2015-2023'!$B$2:$B$11</c:f>
              <c:numCache>
                <c:formatCode>0</c:formatCode>
                <c:ptCount val="10"/>
                <c:pt idx="0">
                  <c:v>93.31</c:v>
                </c:pt>
                <c:pt idx="1">
                  <c:v>242.8956</c:v>
                </c:pt>
                <c:pt idx="2">
                  <c:v>64.188999999999993</c:v>
                </c:pt>
                <c:pt idx="3">
                  <c:v>0</c:v>
                </c:pt>
                <c:pt idx="4">
                  <c:v>90.328000000000017</c:v>
                </c:pt>
                <c:pt idx="5">
                  <c:v>2.0787</c:v>
                </c:pt>
                <c:pt idx="6">
                  <c:v>1.6324999999999998</c:v>
                </c:pt>
                <c:pt idx="7">
                  <c:v>132.44192170000008</c:v>
                </c:pt>
                <c:pt idx="8">
                  <c:v>0</c:v>
                </c:pt>
                <c:pt idx="9">
                  <c:v>4.5841550000000009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FB-40FE-BA6D-D4116233B588}"/>
            </c:ext>
          </c:extLst>
        </c:ser>
        <c:ser>
          <c:idx val="1"/>
          <c:order val="1"/>
          <c:tx>
            <c:strRef>
              <c:f>'DG Summary 2015-2023'!$C$1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'DG Summary 2015-2023'!$A$2:$A$11</c:f>
              <c:strCache>
                <c:ptCount val="10"/>
                <c:pt idx="0">
                  <c:v>Nat Gas MW &gt; 1 MW</c:v>
                </c:pt>
                <c:pt idx="1">
                  <c:v>Diesel/IC MW &gt; 1 MW</c:v>
                </c:pt>
                <c:pt idx="2">
                  <c:v>Solar MW &gt;1MW</c:v>
                </c:pt>
                <c:pt idx="3">
                  <c:v>Battery MW &gt;1MW</c:v>
                </c:pt>
                <c:pt idx="4">
                  <c:v>Other Renewable MW &gt;1MW</c:v>
                </c:pt>
                <c:pt idx="5">
                  <c:v>Nat Gas MW &lt; 1 MW</c:v>
                </c:pt>
                <c:pt idx="6">
                  <c:v>Diesel/IC MW &lt; 1 MW</c:v>
                </c:pt>
                <c:pt idx="7">
                  <c:v>Solar MW &lt;1MW</c:v>
                </c:pt>
                <c:pt idx="8">
                  <c:v>Battery MW &lt; 1 MW</c:v>
                </c:pt>
                <c:pt idx="9">
                  <c:v>Other Renewable MW &lt; 1 MW</c:v>
                </c:pt>
              </c:strCache>
            </c:strRef>
          </c:cat>
          <c:val>
            <c:numRef>
              <c:f>'DG Summary 2015-2023'!$C$2:$C$11</c:f>
              <c:numCache>
                <c:formatCode>0</c:formatCode>
                <c:ptCount val="10"/>
                <c:pt idx="0">
                  <c:v>103.155</c:v>
                </c:pt>
                <c:pt idx="1">
                  <c:v>265.24560000000002</c:v>
                </c:pt>
                <c:pt idx="2">
                  <c:v>78.198999999999998</c:v>
                </c:pt>
                <c:pt idx="3">
                  <c:v>0</c:v>
                </c:pt>
                <c:pt idx="4">
                  <c:v>108.408</c:v>
                </c:pt>
                <c:pt idx="5">
                  <c:v>2.2786999999999997</c:v>
                </c:pt>
                <c:pt idx="6">
                  <c:v>4.1875</c:v>
                </c:pt>
                <c:pt idx="7">
                  <c:v>235.29248729999932</c:v>
                </c:pt>
                <c:pt idx="8">
                  <c:v>0</c:v>
                </c:pt>
                <c:pt idx="9">
                  <c:v>4.3834490000000006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FB-40FE-BA6D-D4116233B588}"/>
            </c:ext>
          </c:extLst>
        </c:ser>
        <c:ser>
          <c:idx val="2"/>
          <c:order val="2"/>
          <c:tx>
            <c:strRef>
              <c:f>'DG Summary 2015-2023'!$D$1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'DG Summary 2015-2023'!$A$2:$A$11</c:f>
              <c:strCache>
                <c:ptCount val="10"/>
                <c:pt idx="0">
                  <c:v>Nat Gas MW &gt; 1 MW</c:v>
                </c:pt>
                <c:pt idx="1">
                  <c:v>Diesel/IC MW &gt; 1 MW</c:v>
                </c:pt>
                <c:pt idx="2">
                  <c:v>Solar MW &gt;1MW</c:v>
                </c:pt>
                <c:pt idx="3">
                  <c:v>Battery MW &gt;1MW</c:v>
                </c:pt>
                <c:pt idx="4">
                  <c:v>Other Renewable MW &gt;1MW</c:v>
                </c:pt>
                <c:pt idx="5">
                  <c:v>Nat Gas MW &lt; 1 MW</c:v>
                </c:pt>
                <c:pt idx="6">
                  <c:v>Diesel/IC MW &lt; 1 MW</c:v>
                </c:pt>
                <c:pt idx="7">
                  <c:v>Solar MW &lt;1MW</c:v>
                </c:pt>
                <c:pt idx="8">
                  <c:v>Battery MW &lt; 1 MW</c:v>
                </c:pt>
                <c:pt idx="9">
                  <c:v>Other Renewable MW &lt; 1 MW</c:v>
                </c:pt>
              </c:strCache>
            </c:strRef>
          </c:cat>
          <c:val>
            <c:numRef>
              <c:f>'DG Summary 2015-2023'!$D$2:$D$11</c:f>
              <c:numCache>
                <c:formatCode>General</c:formatCode>
                <c:ptCount val="10"/>
                <c:pt idx="0">
                  <c:v>160</c:v>
                </c:pt>
                <c:pt idx="1">
                  <c:v>280</c:v>
                </c:pt>
                <c:pt idx="2">
                  <c:v>90</c:v>
                </c:pt>
                <c:pt idx="3">
                  <c:v>2</c:v>
                </c:pt>
                <c:pt idx="4">
                  <c:v>120</c:v>
                </c:pt>
                <c:pt idx="5">
                  <c:v>10</c:v>
                </c:pt>
                <c:pt idx="6">
                  <c:v>10</c:v>
                </c:pt>
                <c:pt idx="7">
                  <c:v>360</c:v>
                </c:pt>
                <c:pt idx="8">
                  <c:v>0</c:v>
                </c:pt>
                <c:pt idx="9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FB-40FE-BA6D-D4116233B588}"/>
            </c:ext>
          </c:extLst>
        </c:ser>
        <c:ser>
          <c:idx val="3"/>
          <c:order val="3"/>
          <c:tx>
            <c:strRef>
              <c:f>'DG Summary 2015-2023'!$E$1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3DBED1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'DG Summary 2015-2023'!$A$2:$A$11</c:f>
              <c:strCache>
                <c:ptCount val="10"/>
                <c:pt idx="0">
                  <c:v>Nat Gas MW &gt; 1 MW</c:v>
                </c:pt>
                <c:pt idx="1">
                  <c:v>Diesel/IC MW &gt; 1 MW</c:v>
                </c:pt>
                <c:pt idx="2">
                  <c:v>Solar MW &gt;1MW</c:v>
                </c:pt>
                <c:pt idx="3">
                  <c:v>Battery MW &gt;1MW</c:v>
                </c:pt>
                <c:pt idx="4">
                  <c:v>Other Renewable MW &gt;1MW</c:v>
                </c:pt>
                <c:pt idx="5">
                  <c:v>Nat Gas MW &lt; 1 MW</c:v>
                </c:pt>
                <c:pt idx="6">
                  <c:v>Diesel/IC MW &lt; 1 MW</c:v>
                </c:pt>
                <c:pt idx="7">
                  <c:v>Solar MW &lt;1MW</c:v>
                </c:pt>
                <c:pt idx="8">
                  <c:v>Battery MW &lt; 1 MW</c:v>
                </c:pt>
                <c:pt idx="9">
                  <c:v>Other Renewable MW &lt; 1 MW</c:v>
                </c:pt>
              </c:strCache>
            </c:strRef>
          </c:cat>
          <c:val>
            <c:numRef>
              <c:f>'DG Summary 2015-2023'!$E$2:$E$11</c:f>
              <c:numCache>
                <c:formatCode>General</c:formatCode>
                <c:ptCount val="10"/>
                <c:pt idx="0">
                  <c:v>230</c:v>
                </c:pt>
                <c:pt idx="1">
                  <c:v>280</c:v>
                </c:pt>
                <c:pt idx="2">
                  <c:v>220</c:v>
                </c:pt>
                <c:pt idx="3">
                  <c:v>2</c:v>
                </c:pt>
                <c:pt idx="4">
                  <c:v>130</c:v>
                </c:pt>
                <c:pt idx="5">
                  <c:v>10</c:v>
                </c:pt>
                <c:pt idx="6">
                  <c:v>10</c:v>
                </c:pt>
                <c:pt idx="7">
                  <c:v>500</c:v>
                </c:pt>
                <c:pt idx="8">
                  <c:v>0</c:v>
                </c:pt>
                <c:pt idx="9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DFB-40FE-BA6D-D4116233B588}"/>
            </c:ext>
          </c:extLst>
        </c:ser>
        <c:ser>
          <c:idx val="4"/>
          <c:order val="4"/>
          <c:tx>
            <c:strRef>
              <c:f>'DG Summary 2015-2023'!$F$1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208B9D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'DG Summary 2015-2023'!$A$2:$A$11</c:f>
              <c:strCache>
                <c:ptCount val="10"/>
                <c:pt idx="0">
                  <c:v>Nat Gas MW &gt; 1 MW</c:v>
                </c:pt>
                <c:pt idx="1">
                  <c:v>Diesel/IC MW &gt; 1 MW</c:v>
                </c:pt>
                <c:pt idx="2">
                  <c:v>Solar MW &gt;1MW</c:v>
                </c:pt>
                <c:pt idx="3">
                  <c:v>Battery MW &gt;1MW</c:v>
                </c:pt>
                <c:pt idx="4">
                  <c:v>Other Renewable MW &gt;1MW</c:v>
                </c:pt>
                <c:pt idx="5">
                  <c:v>Nat Gas MW &lt; 1 MW</c:v>
                </c:pt>
                <c:pt idx="6">
                  <c:v>Diesel/IC MW &lt; 1 MW</c:v>
                </c:pt>
                <c:pt idx="7">
                  <c:v>Solar MW &lt;1MW</c:v>
                </c:pt>
                <c:pt idx="8">
                  <c:v>Battery MW &lt; 1 MW</c:v>
                </c:pt>
                <c:pt idx="9">
                  <c:v>Other Renewable MW &lt; 1 MW</c:v>
                </c:pt>
              </c:strCache>
            </c:strRef>
          </c:cat>
          <c:val>
            <c:numRef>
              <c:f>'DG Summary 2015-2023'!$F$2:$F$11</c:f>
              <c:numCache>
                <c:formatCode>General</c:formatCode>
                <c:ptCount val="10"/>
                <c:pt idx="0">
                  <c:v>260</c:v>
                </c:pt>
                <c:pt idx="1">
                  <c:v>350</c:v>
                </c:pt>
                <c:pt idx="2">
                  <c:v>260</c:v>
                </c:pt>
                <c:pt idx="3">
                  <c:v>2</c:v>
                </c:pt>
                <c:pt idx="4">
                  <c:v>120</c:v>
                </c:pt>
                <c:pt idx="5">
                  <c:v>10</c:v>
                </c:pt>
                <c:pt idx="6">
                  <c:v>10</c:v>
                </c:pt>
                <c:pt idx="7">
                  <c:v>710</c:v>
                </c:pt>
                <c:pt idx="8">
                  <c:v>0</c:v>
                </c:pt>
                <c:pt idx="9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DFB-40FE-BA6D-D4116233B588}"/>
            </c:ext>
          </c:extLst>
        </c:ser>
        <c:ser>
          <c:idx val="5"/>
          <c:order val="5"/>
          <c:tx>
            <c:strRef>
              <c:f>'DG Summary 2015-2023'!$G$1</c:f>
              <c:strCache>
                <c:ptCount val="1"/>
                <c:pt idx="0">
                  <c:v>2020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'DG Summary 2015-2023'!$A$2:$A$11</c:f>
              <c:strCache>
                <c:ptCount val="10"/>
                <c:pt idx="0">
                  <c:v>Nat Gas MW &gt; 1 MW</c:v>
                </c:pt>
                <c:pt idx="1">
                  <c:v>Diesel/IC MW &gt; 1 MW</c:v>
                </c:pt>
                <c:pt idx="2">
                  <c:v>Solar MW &gt;1MW</c:v>
                </c:pt>
                <c:pt idx="3">
                  <c:v>Battery MW &gt;1MW</c:v>
                </c:pt>
                <c:pt idx="4">
                  <c:v>Other Renewable MW &gt;1MW</c:v>
                </c:pt>
                <c:pt idx="5">
                  <c:v>Nat Gas MW &lt; 1 MW</c:v>
                </c:pt>
                <c:pt idx="6">
                  <c:v>Diesel/IC MW &lt; 1 MW</c:v>
                </c:pt>
                <c:pt idx="7">
                  <c:v>Solar MW &lt;1MW</c:v>
                </c:pt>
                <c:pt idx="8">
                  <c:v>Battery MW &lt; 1 MW</c:v>
                </c:pt>
                <c:pt idx="9">
                  <c:v>Other Renewable MW &lt; 1 MW</c:v>
                </c:pt>
              </c:strCache>
            </c:strRef>
          </c:cat>
          <c:val>
            <c:numRef>
              <c:f>'DG Summary 2015-2023'!$G$2:$G$11</c:f>
              <c:numCache>
                <c:formatCode>General</c:formatCode>
                <c:ptCount val="10"/>
                <c:pt idx="0">
                  <c:v>310</c:v>
                </c:pt>
                <c:pt idx="1">
                  <c:v>280</c:v>
                </c:pt>
                <c:pt idx="2">
                  <c:v>270</c:v>
                </c:pt>
                <c:pt idx="3">
                  <c:v>130</c:v>
                </c:pt>
                <c:pt idx="4">
                  <c:v>130</c:v>
                </c:pt>
                <c:pt idx="5">
                  <c:v>30</c:v>
                </c:pt>
                <c:pt idx="6">
                  <c:v>20</c:v>
                </c:pt>
                <c:pt idx="7">
                  <c:v>990</c:v>
                </c:pt>
                <c:pt idx="8">
                  <c:v>10</c:v>
                </c:pt>
                <c:pt idx="9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DFB-40FE-BA6D-D4116233B588}"/>
            </c:ext>
          </c:extLst>
        </c:ser>
        <c:ser>
          <c:idx val="6"/>
          <c:order val="6"/>
          <c:tx>
            <c:strRef>
              <c:f>'DG Summary 2015-2023'!$H$1</c:f>
              <c:strCache>
                <c:ptCount val="1"/>
                <c:pt idx="0">
                  <c:v>2021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hade val="51000"/>
                    <a:satMod val="130000"/>
                  </a:schemeClr>
                </a:gs>
                <a:gs pos="80000">
                  <a:schemeClr val="accent1">
                    <a:lumMod val="60000"/>
                    <a:shade val="93000"/>
                    <a:satMod val="130000"/>
                  </a:schemeClr>
                </a:gs>
                <a:gs pos="100000">
                  <a:schemeClr val="accent1">
                    <a:lumMod val="6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'DG Summary 2015-2023'!$A$2:$A$11</c:f>
              <c:strCache>
                <c:ptCount val="10"/>
                <c:pt idx="0">
                  <c:v>Nat Gas MW &gt; 1 MW</c:v>
                </c:pt>
                <c:pt idx="1">
                  <c:v>Diesel/IC MW &gt; 1 MW</c:v>
                </c:pt>
                <c:pt idx="2">
                  <c:v>Solar MW &gt;1MW</c:v>
                </c:pt>
                <c:pt idx="3">
                  <c:v>Battery MW &gt;1MW</c:v>
                </c:pt>
                <c:pt idx="4">
                  <c:v>Other Renewable MW &gt;1MW</c:v>
                </c:pt>
                <c:pt idx="5">
                  <c:v>Nat Gas MW &lt; 1 MW</c:v>
                </c:pt>
                <c:pt idx="6">
                  <c:v>Diesel/IC MW &lt; 1 MW</c:v>
                </c:pt>
                <c:pt idx="7">
                  <c:v>Solar MW &lt;1MW</c:v>
                </c:pt>
                <c:pt idx="8">
                  <c:v>Battery MW &lt; 1 MW</c:v>
                </c:pt>
                <c:pt idx="9">
                  <c:v>Other Renewable MW &lt; 1 MW</c:v>
                </c:pt>
              </c:strCache>
            </c:strRef>
          </c:cat>
          <c:val>
            <c:numRef>
              <c:f>'DG Summary 2015-2023'!$H$2:$H$11</c:f>
              <c:numCache>
                <c:formatCode>General</c:formatCode>
                <c:ptCount val="10"/>
                <c:pt idx="0">
                  <c:v>410</c:v>
                </c:pt>
                <c:pt idx="1">
                  <c:v>290</c:v>
                </c:pt>
                <c:pt idx="2" formatCode="0">
                  <c:v>290</c:v>
                </c:pt>
                <c:pt idx="3">
                  <c:v>260</c:v>
                </c:pt>
                <c:pt idx="4">
                  <c:v>130</c:v>
                </c:pt>
                <c:pt idx="5">
                  <c:v>30</c:v>
                </c:pt>
                <c:pt idx="6">
                  <c:v>20</c:v>
                </c:pt>
                <c:pt idx="7">
                  <c:v>1440</c:v>
                </c:pt>
                <c:pt idx="8" formatCode="0">
                  <c:v>60</c:v>
                </c:pt>
                <c:pt idx="9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DFB-40FE-BA6D-D4116233B588}"/>
            </c:ext>
          </c:extLst>
        </c:ser>
        <c:ser>
          <c:idx val="7"/>
          <c:order val="7"/>
          <c:tx>
            <c:strRef>
              <c:f>'DG Summary 2015-2023'!$I$1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025763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'DG Summary 2015-2023'!$A$2:$A$11</c:f>
              <c:strCache>
                <c:ptCount val="10"/>
                <c:pt idx="0">
                  <c:v>Nat Gas MW &gt; 1 MW</c:v>
                </c:pt>
                <c:pt idx="1">
                  <c:v>Diesel/IC MW &gt; 1 MW</c:v>
                </c:pt>
                <c:pt idx="2">
                  <c:v>Solar MW &gt;1MW</c:v>
                </c:pt>
                <c:pt idx="3">
                  <c:v>Battery MW &gt;1MW</c:v>
                </c:pt>
                <c:pt idx="4">
                  <c:v>Other Renewable MW &gt;1MW</c:v>
                </c:pt>
                <c:pt idx="5">
                  <c:v>Nat Gas MW &lt; 1 MW</c:v>
                </c:pt>
                <c:pt idx="6">
                  <c:v>Diesel/IC MW &lt; 1 MW</c:v>
                </c:pt>
                <c:pt idx="7">
                  <c:v>Solar MW &lt;1MW</c:v>
                </c:pt>
                <c:pt idx="8">
                  <c:v>Battery MW &lt; 1 MW</c:v>
                </c:pt>
                <c:pt idx="9">
                  <c:v>Other Renewable MW &lt; 1 MW</c:v>
                </c:pt>
              </c:strCache>
            </c:strRef>
          </c:cat>
          <c:val>
            <c:numRef>
              <c:f>'DG Summary 2015-2023'!$I$2:$I$11</c:f>
              <c:numCache>
                <c:formatCode>General</c:formatCode>
                <c:ptCount val="10"/>
                <c:pt idx="0">
                  <c:v>460</c:v>
                </c:pt>
                <c:pt idx="1">
                  <c:v>290</c:v>
                </c:pt>
                <c:pt idx="2">
                  <c:v>290</c:v>
                </c:pt>
                <c:pt idx="3">
                  <c:v>390</c:v>
                </c:pt>
                <c:pt idx="4">
                  <c:v>130</c:v>
                </c:pt>
                <c:pt idx="5">
                  <c:v>30</c:v>
                </c:pt>
                <c:pt idx="6">
                  <c:v>20</c:v>
                </c:pt>
                <c:pt idx="7">
                  <c:v>2100</c:v>
                </c:pt>
                <c:pt idx="8">
                  <c:v>130</c:v>
                </c:pt>
                <c:pt idx="9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DFB-40FE-BA6D-D4116233B588}"/>
            </c:ext>
          </c:extLst>
        </c:ser>
        <c:ser>
          <c:idx val="8"/>
          <c:order val="8"/>
          <c:tx>
            <c:strRef>
              <c:f>'DG Summary 2015-2023'!$J$1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043E3F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'DG Summary 2015-2023'!$A$2:$A$11</c:f>
              <c:strCache>
                <c:ptCount val="10"/>
                <c:pt idx="0">
                  <c:v>Nat Gas MW &gt; 1 MW</c:v>
                </c:pt>
                <c:pt idx="1">
                  <c:v>Diesel/IC MW &gt; 1 MW</c:v>
                </c:pt>
                <c:pt idx="2">
                  <c:v>Solar MW &gt;1MW</c:v>
                </c:pt>
                <c:pt idx="3">
                  <c:v>Battery MW &gt;1MW</c:v>
                </c:pt>
                <c:pt idx="4">
                  <c:v>Other Renewable MW &gt;1MW</c:v>
                </c:pt>
                <c:pt idx="5">
                  <c:v>Nat Gas MW &lt; 1 MW</c:v>
                </c:pt>
                <c:pt idx="6">
                  <c:v>Diesel/IC MW &lt; 1 MW</c:v>
                </c:pt>
                <c:pt idx="7">
                  <c:v>Solar MW &lt;1MW</c:v>
                </c:pt>
                <c:pt idx="8">
                  <c:v>Battery MW &lt; 1 MW</c:v>
                </c:pt>
                <c:pt idx="9">
                  <c:v>Other Renewable MW &lt; 1 MW</c:v>
                </c:pt>
              </c:strCache>
            </c:strRef>
          </c:cat>
          <c:val>
            <c:numRef>
              <c:f>'DG Summary 2015-2023'!$J$2:$J$11</c:f>
              <c:numCache>
                <c:formatCode>General</c:formatCode>
                <c:ptCount val="10"/>
                <c:pt idx="0">
                  <c:v>480</c:v>
                </c:pt>
                <c:pt idx="1">
                  <c:v>310</c:v>
                </c:pt>
                <c:pt idx="2">
                  <c:v>300</c:v>
                </c:pt>
                <c:pt idx="3">
                  <c:v>540</c:v>
                </c:pt>
                <c:pt idx="4">
                  <c:v>130</c:v>
                </c:pt>
                <c:pt idx="5">
                  <c:v>39</c:v>
                </c:pt>
                <c:pt idx="6">
                  <c:v>20</c:v>
                </c:pt>
                <c:pt idx="7">
                  <c:v>2750</c:v>
                </c:pt>
                <c:pt idx="8">
                  <c:v>190</c:v>
                </c:pt>
                <c:pt idx="9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DFB-40FE-BA6D-D4116233B58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748627759"/>
        <c:axId val="1710785727"/>
      </c:barChart>
      <c:catAx>
        <c:axId val="1748627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0785727"/>
        <c:crosses val="autoZero"/>
        <c:auto val="1"/>
        <c:lblAlgn val="ctr"/>
        <c:lblOffset val="100"/>
        <c:noMultiLvlLbl val="0"/>
      </c:catAx>
      <c:valAx>
        <c:axId val="17107857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,&quot;k&quot;\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8627759"/>
        <c:crosses val="autoZero"/>
        <c:crossBetween val="between"/>
        <c:majorUnit val="1000"/>
        <c:minorUnit val="1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'DG Solar_Forecasting_Moderate'!$B$1</c:f>
              <c:strCache>
                <c:ptCount val="1"/>
                <c:pt idx="0">
                  <c:v>Conservative</c:v>
                </c:pt>
              </c:strCache>
            </c:strRef>
          </c:tx>
          <c:spPr>
            <a:ln w="28575" cap="rnd">
              <a:solidFill>
                <a:srgbClr val="F5CBA6"/>
              </a:solidFill>
              <a:round/>
            </a:ln>
            <a:effectLst/>
          </c:spPr>
          <c:marker>
            <c:symbol val="none"/>
          </c:marker>
          <c:cat>
            <c:numRef>
              <c:f>'DG Solar_Forecasting_Moderate'!$A$2:$A$18</c:f>
              <c:numCache>
                <c:formatCode>General</c:formatCode>
                <c:ptCount val="1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</c:numCache>
            </c:numRef>
          </c:cat>
          <c:val>
            <c:numRef>
              <c:f>'DG Solar_Forecasting_Moderate'!$B$2:$B$18</c:f>
              <c:numCache>
                <c:formatCode>0</c:formatCode>
                <c:ptCount val="17"/>
                <c:pt idx="0">
                  <c:v>235</c:v>
                </c:pt>
                <c:pt idx="1">
                  <c:v>360</c:v>
                </c:pt>
                <c:pt idx="2">
                  <c:v>500</c:v>
                </c:pt>
                <c:pt idx="3">
                  <c:v>710</c:v>
                </c:pt>
                <c:pt idx="4">
                  <c:v>990</c:v>
                </c:pt>
                <c:pt idx="5">
                  <c:v>1440</c:v>
                </c:pt>
                <c:pt idx="6">
                  <c:v>1793.2862787710046</c:v>
                </c:pt>
                <c:pt idx="7">
                  <c:v>2022.0116515167838</c:v>
                </c:pt>
                <c:pt idx="8">
                  <c:v>2255.6999999999998</c:v>
                </c:pt>
                <c:pt idx="9">
                  <c:v>2489.3883484832163</c:v>
                </c:pt>
                <c:pt idx="10">
                  <c:v>2718.1137212289955</c:v>
                </c:pt>
                <c:pt idx="11">
                  <c:v>2937.3259812427964</c:v>
                </c:pt>
                <c:pt idx="12">
                  <c:v>3143.229774583564</c:v>
                </c:pt>
                <c:pt idx="13">
                  <c:v>3333.0048384885768</c:v>
                </c:pt>
                <c:pt idx="14">
                  <c:v>3504.885847990291</c:v>
                </c:pt>
                <c:pt idx="15">
                  <c:v>3658.1145982520952</c:v>
                </c:pt>
                <c:pt idx="16">
                  <c:v>3792.798970812069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41-4DE0-8D29-CDF634D1269A}"/>
            </c:ext>
          </c:extLst>
        </c:ser>
        <c:ser>
          <c:idx val="1"/>
          <c:order val="1"/>
          <c:tx>
            <c:strRef>
              <c:f>'DG Solar_Forecasting_Moderate'!$C$1</c:f>
              <c:strCache>
                <c:ptCount val="1"/>
                <c:pt idx="0">
                  <c:v>Moderate</c:v>
                </c:pt>
              </c:strCache>
            </c:strRef>
          </c:tx>
          <c:spPr>
            <a:ln w="28575" cap="rnd">
              <a:solidFill>
                <a:srgbClr val="E26800"/>
              </a:solidFill>
              <a:round/>
            </a:ln>
            <a:effectLst/>
          </c:spPr>
          <c:marker>
            <c:symbol val="none"/>
          </c:marker>
          <c:cat>
            <c:numRef>
              <c:f>'DG Solar_Forecasting_Moderate'!$A$2:$A$18</c:f>
              <c:numCache>
                <c:formatCode>General</c:formatCode>
                <c:ptCount val="1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</c:numCache>
            </c:numRef>
          </c:cat>
          <c:val>
            <c:numRef>
              <c:f>'DG Solar_Forecasting_Moderate'!$C$2:$C$18</c:f>
              <c:numCache>
                <c:formatCode>0</c:formatCode>
                <c:ptCount val="17"/>
                <c:pt idx="0">
                  <c:v>235</c:v>
                </c:pt>
                <c:pt idx="1">
                  <c:v>360</c:v>
                </c:pt>
                <c:pt idx="2">
                  <c:v>500</c:v>
                </c:pt>
                <c:pt idx="3">
                  <c:v>710</c:v>
                </c:pt>
                <c:pt idx="4">
                  <c:v>990</c:v>
                </c:pt>
                <c:pt idx="5">
                  <c:v>1440</c:v>
                </c:pt>
                <c:pt idx="6">
                  <c:v>1985.152346734531</c:v>
                </c:pt>
                <c:pt idx="7">
                  <c:v>2654.3004676887986</c:v>
                </c:pt>
                <c:pt idx="8">
                  <c:v>3360.8995323112017</c:v>
                </c:pt>
                <c:pt idx="9">
                  <c:v>4030.0476532654693</c:v>
                </c:pt>
                <c:pt idx="10">
                  <c:v>4601.4628094788713</c:v>
                </c:pt>
                <c:pt idx="11">
                  <c:v>5047.8786387267792</c:v>
                </c:pt>
                <c:pt idx="12">
                  <c:v>5373.0032765785836</c:v>
                </c:pt>
                <c:pt idx="13">
                  <c:v>5597.8849430738555</c:v>
                </c:pt>
                <c:pt idx="14">
                  <c:v>5747.9356158751816</c:v>
                </c:pt>
                <c:pt idx="15">
                  <c:v>5845.6677113805054</c:v>
                </c:pt>
                <c:pt idx="16">
                  <c:v>5908.3260501301811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41-4DE0-8D29-CDF634D1269A}"/>
            </c:ext>
          </c:extLst>
        </c:ser>
        <c:ser>
          <c:idx val="2"/>
          <c:order val="2"/>
          <c:tx>
            <c:strRef>
              <c:f>'DG Solar_Forecasting_Moderate'!$D$1</c:f>
              <c:strCache>
                <c:ptCount val="1"/>
                <c:pt idx="0">
                  <c:v>Aggressive</c:v>
                </c:pt>
              </c:strCache>
            </c:strRef>
          </c:tx>
          <c:spPr>
            <a:ln w="28575" cap="rnd">
              <a:solidFill>
                <a:srgbClr val="9E170D"/>
              </a:solidFill>
              <a:round/>
            </a:ln>
            <a:effectLst/>
          </c:spPr>
          <c:marker>
            <c:symbol val="none"/>
          </c:marker>
          <c:cat>
            <c:numRef>
              <c:f>'DG Solar_Forecasting_Moderate'!$A$2:$A$18</c:f>
              <c:numCache>
                <c:formatCode>General</c:formatCode>
                <c:ptCount val="1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</c:numCache>
            </c:numRef>
          </c:cat>
          <c:val>
            <c:numRef>
              <c:f>'DG Solar_Forecasting_Moderate'!$D$2:$D$18</c:f>
              <c:numCache>
                <c:formatCode>0</c:formatCode>
                <c:ptCount val="17"/>
                <c:pt idx="0">
                  <c:v>235</c:v>
                </c:pt>
                <c:pt idx="1">
                  <c:v>360</c:v>
                </c:pt>
                <c:pt idx="2">
                  <c:v>500</c:v>
                </c:pt>
                <c:pt idx="3">
                  <c:v>710</c:v>
                </c:pt>
                <c:pt idx="4">
                  <c:v>990</c:v>
                </c:pt>
                <c:pt idx="5">
                  <c:v>1440</c:v>
                </c:pt>
                <c:pt idx="6">
                  <c:v>2533.3646113378163</c:v>
                </c:pt>
                <c:pt idx="7">
                  <c:v>3759.5</c:v>
                </c:pt>
                <c:pt idx="8">
                  <c:v>4985.6353886621837</c:v>
                </c:pt>
                <c:pt idx="9">
                  <c:v>5976.0027299904596</c:v>
                </c:pt>
                <c:pt idx="10">
                  <c:v>6646.9276670409936</c:v>
                </c:pt>
                <c:pt idx="11">
                  <c:v>7049.0625</c:v>
                </c:pt>
                <c:pt idx="12">
                  <c:v>7272.6357087329425</c:v>
                </c:pt>
                <c:pt idx="13">
                  <c:v>7391.7636553935981</c:v>
                </c:pt>
                <c:pt idx="14">
                  <c:v>7453.8043996879169</c:v>
                </c:pt>
                <c:pt idx="15">
                  <c:v>7485.7300884955748</c:v>
                </c:pt>
                <c:pt idx="16">
                  <c:v>7502.0575949221247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D41-4DE0-8D29-CDF634D126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4109568"/>
        <c:axId val="464109984"/>
      </c:lineChart>
      <c:catAx>
        <c:axId val="464109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4109984"/>
        <c:crosses val="autoZero"/>
        <c:auto val="1"/>
        <c:lblAlgn val="ctr"/>
        <c:lblOffset val="100"/>
        <c:noMultiLvlLbl val="0"/>
      </c:catAx>
      <c:valAx>
        <c:axId val="464109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,&quot;k&quot;\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4109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032489182095482"/>
          <c:y val="0.9528520148216767"/>
          <c:w val="0.46472061058157199"/>
          <c:h val="4.7147985178323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331143350652845E-2"/>
          <c:y val="4.1666666666666664E-2"/>
          <c:w val="0.8388018450841227"/>
          <c:h val="0.80383395090319587"/>
        </c:manualLayout>
      </c:layout>
      <c:areaChart>
        <c:grouping val="standard"/>
        <c:varyColors val="0"/>
        <c:ser>
          <c:idx val="0"/>
          <c:order val="0"/>
          <c:tx>
            <c:strRef>
              <c:f>'SODG 2010_2023'!$B$1</c:f>
              <c:strCache>
                <c:ptCount val="1"/>
                <c:pt idx="0">
                  <c:v>ACCUMULATED MW</c:v>
                </c:pt>
              </c:strCache>
            </c:strRef>
          </c:tx>
          <c:spPr>
            <a:solidFill>
              <a:schemeClr val="accent4">
                <a:shade val="65000"/>
              </a:schemeClr>
            </a:solidFill>
            <a:ln>
              <a:noFill/>
            </a:ln>
            <a:effectLst/>
          </c:spPr>
          <c:cat>
            <c:strRef>
              <c:f>'SODG 2010_2023'!$A$2:$A$58</c:f>
              <c:strCache>
                <c:ptCount val="57"/>
                <c:pt idx="0">
                  <c:v>2009-Q4</c:v>
                </c:pt>
                <c:pt idx="1">
                  <c:v>2010-Q1</c:v>
                </c:pt>
                <c:pt idx="2">
                  <c:v>2010-Q2</c:v>
                </c:pt>
                <c:pt idx="3">
                  <c:v>2010-Q3</c:v>
                </c:pt>
                <c:pt idx="4">
                  <c:v>2010-Q4</c:v>
                </c:pt>
                <c:pt idx="5">
                  <c:v>2011-Q1</c:v>
                </c:pt>
                <c:pt idx="6">
                  <c:v>2011-Q2</c:v>
                </c:pt>
                <c:pt idx="7">
                  <c:v>2011-Q3</c:v>
                </c:pt>
                <c:pt idx="8">
                  <c:v>2011-Q4</c:v>
                </c:pt>
                <c:pt idx="9">
                  <c:v>2012-Q1</c:v>
                </c:pt>
                <c:pt idx="10">
                  <c:v>2012-Q2</c:v>
                </c:pt>
                <c:pt idx="11">
                  <c:v>2012-Q3</c:v>
                </c:pt>
                <c:pt idx="12">
                  <c:v>2012-Q4</c:v>
                </c:pt>
                <c:pt idx="13">
                  <c:v>2013-Q1</c:v>
                </c:pt>
                <c:pt idx="14">
                  <c:v>2013-Q2</c:v>
                </c:pt>
                <c:pt idx="15">
                  <c:v>2013-Q3</c:v>
                </c:pt>
                <c:pt idx="16">
                  <c:v>2013-Q4</c:v>
                </c:pt>
                <c:pt idx="17">
                  <c:v>2014-Q1</c:v>
                </c:pt>
                <c:pt idx="18">
                  <c:v>2014-Q2</c:v>
                </c:pt>
                <c:pt idx="19">
                  <c:v>2014-Q3</c:v>
                </c:pt>
                <c:pt idx="20">
                  <c:v>2014-Q4</c:v>
                </c:pt>
                <c:pt idx="21">
                  <c:v>2015-Q1</c:v>
                </c:pt>
                <c:pt idx="22">
                  <c:v>2015-Q2</c:v>
                </c:pt>
                <c:pt idx="23">
                  <c:v>2015-Q3</c:v>
                </c:pt>
                <c:pt idx="24">
                  <c:v>2015-Q4</c:v>
                </c:pt>
                <c:pt idx="25">
                  <c:v>2016-Q1</c:v>
                </c:pt>
                <c:pt idx="26">
                  <c:v>2016-Q2</c:v>
                </c:pt>
                <c:pt idx="27">
                  <c:v>2016-Q3</c:v>
                </c:pt>
                <c:pt idx="28">
                  <c:v>2016-Q4</c:v>
                </c:pt>
                <c:pt idx="29">
                  <c:v>2017-Q1</c:v>
                </c:pt>
                <c:pt idx="30">
                  <c:v>2017-Q2</c:v>
                </c:pt>
                <c:pt idx="31">
                  <c:v>2017-Q3</c:v>
                </c:pt>
                <c:pt idx="32">
                  <c:v>2017-Q4</c:v>
                </c:pt>
                <c:pt idx="33">
                  <c:v>2018-Q1</c:v>
                </c:pt>
                <c:pt idx="34">
                  <c:v>2018-Q2</c:v>
                </c:pt>
                <c:pt idx="35">
                  <c:v>2018-Q3</c:v>
                </c:pt>
                <c:pt idx="36">
                  <c:v>2018-Q4</c:v>
                </c:pt>
                <c:pt idx="37">
                  <c:v>2019-Q1</c:v>
                </c:pt>
                <c:pt idx="38">
                  <c:v>2019-Q2</c:v>
                </c:pt>
                <c:pt idx="39">
                  <c:v>2019-Q3</c:v>
                </c:pt>
                <c:pt idx="40">
                  <c:v>2019-Q4</c:v>
                </c:pt>
                <c:pt idx="41">
                  <c:v>2020-Q1</c:v>
                </c:pt>
                <c:pt idx="42">
                  <c:v>2020-Q2</c:v>
                </c:pt>
                <c:pt idx="43">
                  <c:v>2020-Q3</c:v>
                </c:pt>
                <c:pt idx="44">
                  <c:v>2020-Q4</c:v>
                </c:pt>
                <c:pt idx="45">
                  <c:v>2021-Q1</c:v>
                </c:pt>
                <c:pt idx="46">
                  <c:v>2021-Q2</c:v>
                </c:pt>
                <c:pt idx="47">
                  <c:v>2021-Q3</c:v>
                </c:pt>
                <c:pt idx="48">
                  <c:v>2021-Q4</c:v>
                </c:pt>
                <c:pt idx="49">
                  <c:v>2022-Q1</c:v>
                </c:pt>
                <c:pt idx="50">
                  <c:v>2022-Q2</c:v>
                </c:pt>
                <c:pt idx="51">
                  <c:v>2022-Q3</c:v>
                </c:pt>
                <c:pt idx="52">
                  <c:v>2022-Q4</c:v>
                </c:pt>
                <c:pt idx="53">
                  <c:v>2023-Q1</c:v>
                </c:pt>
                <c:pt idx="54">
                  <c:v>2023-Q2</c:v>
                </c:pt>
                <c:pt idx="55">
                  <c:v>2023-Q3</c:v>
                </c:pt>
                <c:pt idx="56">
                  <c:v>2023-Q4</c:v>
                </c:pt>
              </c:strCache>
            </c:strRef>
          </c:cat>
          <c:val>
            <c:numRef>
              <c:f>'SODG 2010_2023'!$B$2:$B$58</c:f>
              <c:numCache>
                <c:formatCode>0</c:formatCode>
                <c:ptCount val="57"/>
                <c:pt idx="0">
                  <c:v>79.36</c:v>
                </c:pt>
                <c:pt idx="1">
                  <c:v>84.16</c:v>
                </c:pt>
                <c:pt idx="2">
                  <c:v>84.16</c:v>
                </c:pt>
                <c:pt idx="3">
                  <c:v>99.02</c:v>
                </c:pt>
                <c:pt idx="4">
                  <c:v>107.22</c:v>
                </c:pt>
                <c:pt idx="5">
                  <c:v>110.42</c:v>
                </c:pt>
                <c:pt idx="6">
                  <c:v>110.42</c:v>
                </c:pt>
                <c:pt idx="7">
                  <c:v>121.22</c:v>
                </c:pt>
                <c:pt idx="8">
                  <c:v>121.22</c:v>
                </c:pt>
                <c:pt idx="9">
                  <c:v>150.02000000000001</c:v>
                </c:pt>
                <c:pt idx="10">
                  <c:v>160.58000000000001</c:v>
                </c:pt>
                <c:pt idx="11">
                  <c:v>160.58000000000001</c:v>
                </c:pt>
                <c:pt idx="12">
                  <c:v>160.58000000000001</c:v>
                </c:pt>
                <c:pt idx="13">
                  <c:v>160.58000000000001</c:v>
                </c:pt>
                <c:pt idx="14">
                  <c:v>310.66000000000003</c:v>
                </c:pt>
                <c:pt idx="15">
                  <c:v>322.93</c:v>
                </c:pt>
                <c:pt idx="16">
                  <c:v>332.31</c:v>
                </c:pt>
                <c:pt idx="17">
                  <c:v>352.07</c:v>
                </c:pt>
                <c:pt idx="18">
                  <c:v>356.07</c:v>
                </c:pt>
                <c:pt idx="19">
                  <c:v>361.07</c:v>
                </c:pt>
                <c:pt idx="20">
                  <c:v>373.34</c:v>
                </c:pt>
                <c:pt idx="21">
                  <c:v>392.60999999999996</c:v>
                </c:pt>
                <c:pt idx="22">
                  <c:v>416.34</c:v>
                </c:pt>
                <c:pt idx="23">
                  <c:v>425.46999999999997</c:v>
                </c:pt>
                <c:pt idx="24">
                  <c:v>427.04999999999995</c:v>
                </c:pt>
                <c:pt idx="25">
                  <c:v>430.30999999999995</c:v>
                </c:pt>
                <c:pt idx="26">
                  <c:v>439.43999999999994</c:v>
                </c:pt>
                <c:pt idx="27">
                  <c:v>450.43999999999994</c:v>
                </c:pt>
                <c:pt idx="28">
                  <c:v>459.09999999999997</c:v>
                </c:pt>
                <c:pt idx="29">
                  <c:v>467.14</c:v>
                </c:pt>
                <c:pt idx="30">
                  <c:v>495</c:v>
                </c:pt>
                <c:pt idx="31">
                  <c:v>528.29999999999995</c:v>
                </c:pt>
                <c:pt idx="32">
                  <c:v>593.58999999999992</c:v>
                </c:pt>
                <c:pt idx="33">
                  <c:v>609.92999999999995</c:v>
                </c:pt>
                <c:pt idx="34">
                  <c:v>646.09999999999991</c:v>
                </c:pt>
                <c:pt idx="35">
                  <c:v>672.49999999999989</c:v>
                </c:pt>
                <c:pt idx="36">
                  <c:v>742.7299999999999</c:v>
                </c:pt>
                <c:pt idx="37">
                  <c:v>748.7299999999999</c:v>
                </c:pt>
                <c:pt idx="38">
                  <c:v>772.82999999999993</c:v>
                </c:pt>
                <c:pt idx="39">
                  <c:v>796.53</c:v>
                </c:pt>
                <c:pt idx="40">
                  <c:v>808.93</c:v>
                </c:pt>
                <c:pt idx="41">
                  <c:v>820.63</c:v>
                </c:pt>
                <c:pt idx="42">
                  <c:v>834.53</c:v>
                </c:pt>
                <c:pt idx="43">
                  <c:v>870.53</c:v>
                </c:pt>
                <c:pt idx="44">
                  <c:v>890.93</c:v>
                </c:pt>
                <c:pt idx="45" formatCode="General">
                  <c:v>895.9799999999999</c:v>
                </c:pt>
                <c:pt idx="46" formatCode="General">
                  <c:v>924.57999999999993</c:v>
                </c:pt>
                <c:pt idx="47" formatCode="General">
                  <c:v>935.4799999999999</c:v>
                </c:pt>
                <c:pt idx="48" formatCode="General">
                  <c:v>946.57999999999993</c:v>
                </c:pt>
                <c:pt idx="49" formatCode="General">
                  <c:v>946.57999999999993</c:v>
                </c:pt>
                <c:pt idx="50" formatCode="General">
                  <c:v>963.43</c:v>
                </c:pt>
                <c:pt idx="51" formatCode="General">
                  <c:v>985.82999999999993</c:v>
                </c:pt>
                <c:pt idx="52" formatCode="General">
                  <c:v>1004.3299999999999</c:v>
                </c:pt>
                <c:pt idx="53" formatCode="General">
                  <c:v>1024.1399999999999</c:v>
                </c:pt>
                <c:pt idx="54" formatCode="General">
                  <c:v>1025.3399999999999</c:v>
                </c:pt>
                <c:pt idx="55" formatCode="General">
                  <c:v>1039.54</c:v>
                </c:pt>
                <c:pt idx="56" formatCode="General">
                  <c:v>1045.1399999999999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8C-49D9-988F-9FE0D07035D4}"/>
            </c:ext>
          </c:extLst>
        </c:ser>
        <c:ser>
          <c:idx val="1"/>
          <c:order val="1"/>
          <c:tx>
            <c:strRef>
              <c:f>'SODG 2010_2023'!$C$1</c:f>
              <c:strCache>
                <c:ptCount val="1"/>
                <c:pt idx="0">
                  <c:v>RENEWABLE MW</c:v>
                </c:pt>
              </c:strCache>
            </c:strRef>
          </c:tx>
          <c:spPr>
            <a:solidFill>
              <a:srgbClr val="789DB4"/>
            </a:solidFill>
            <a:ln>
              <a:noFill/>
            </a:ln>
            <a:effectLst/>
          </c:spPr>
          <c:cat>
            <c:strRef>
              <c:f>'SODG 2010_2023'!$A$2:$A$58</c:f>
              <c:strCache>
                <c:ptCount val="57"/>
                <c:pt idx="0">
                  <c:v>2009-Q4</c:v>
                </c:pt>
                <c:pt idx="1">
                  <c:v>2010-Q1</c:v>
                </c:pt>
                <c:pt idx="2">
                  <c:v>2010-Q2</c:v>
                </c:pt>
                <c:pt idx="3">
                  <c:v>2010-Q3</c:v>
                </c:pt>
                <c:pt idx="4">
                  <c:v>2010-Q4</c:v>
                </c:pt>
                <c:pt idx="5">
                  <c:v>2011-Q1</c:v>
                </c:pt>
                <c:pt idx="6">
                  <c:v>2011-Q2</c:v>
                </c:pt>
                <c:pt idx="7">
                  <c:v>2011-Q3</c:v>
                </c:pt>
                <c:pt idx="8">
                  <c:v>2011-Q4</c:v>
                </c:pt>
                <c:pt idx="9">
                  <c:v>2012-Q1</c:v>
                </c:pt>
                <c:pt idx="10">
                  <c:v>2012-Q2</c:v>
                </c:pt>
                <c:pt idx="11">
                  <c:v>2012-Q3</c:v>
                </c:pt>
                <c:pt idx="12">
                  <c:v>2012-Q4</c:v>
                </c:pt>
                <c:pt idx="13">
                  <c:v>2013-Q1</c:v>
                </c:pt>
                <c:pt idx="14">
                  <c:v>2013-Q2</c:v>
                </c:pt>
                <c:pt idx="15">
                  <c:v>2013-Q3</c:v>
                </c:pt>
                <c:pt idx="16">
                  <c:v>2013-Q4</c:v>
                </c:pt>
                <c:pt idx="17">
                  <c:v>2014-Q1</c:v>
                </c:pt>
                <c:pt idx="18">
                  <c:v>2014-Q2</c:v>
                </c:pt>
                <c:pt idx="19">
                  <c:v>2014-Q3</c:v>
                </c:pt>
                <c:pt idx="20">
                  <c:v>2014-Q4</c:v>
                </c:pt>
                <c:pt idx="21">
                  <c:v>2015-Q1</c:v>
                </c:pt>
                <c:pt idx="22">
                  <c:v>2015-Q2</c:v>
                </c:pt>
                <c:pt idx="23">
                  <c:v>2015-Q3</c:v>
                </c:pt>
                <c:pt idx="24">
                  <c:v>2015-Q4</c:v>
                </c:pt>
                <c:pt idx="25">
                  <c:v>2016-Q1</c:v>
                </c:pt>
                <c:pt idx="26">
                  <c:v>2016-Q2</c:v>
                </c:pt>
                <c:pt idx="27">
                  <c:v>2016-Q3</c:v>
                </c:pt>
                <c:pt idx="28">
                  <c:v>2016-Q4</c:v>
                </c:pt>
                <c:pt idx="29">
                  <c:v>2017-Q1</c:v>
                </c:pt>
                <c:pt idx="30">
                  <c:v>2017-Q2</c:v>
                </c:pt>
                <c:pt idx="31">
                  <c:v>2017-Q3</c:v>
                </c:pt>
                <c:pt idx="32">
                  <c:v>2017-Q4</c:v>
                </c:pt>
                <c:pt idx="33">
                  <c:v>2018-Q1</c:v>
                </c:pt>
                <c:pt idx="34">
                  <c:v>2018-Q2</c:v>
                </c:pt>
                <c:pt idx="35">
                  <c:v>2018-Q3</c:v>
                </c:pt>
                <c:pt idx="36">
                  <c:v>2018-Q4</c:v>
                </c:pt>
                <c:pt idx="37">
                  <c:v>2019-Q1</c:v>
                </c:pt>
                <c:pt idx="38">
                  <c:v>2019-Q2</c:v>
                </c:pt>
                <c:pt idx="39">
                  <c:v>2019-Q3</c:v>
                </c:pt>
                <c:pt idx="40">
                  <c:v>2019-Q4</c:v>
                </c:pt>
                <c:pt idx="41">
                  <c:v>2020-Q1</c:v>
                </c:pt>
                <c:pt idx="42">
                  <c:v>2020-Q2</c:v>
                </c:pt>
                <c:pt idx="43">
                  <c:v>2020-Q3</c:v>
                </c:pt>
                <c:pt idx="44">
                  <c:v>2020-Q4</c:v>
                </c:pt>
                <c:pt idx="45">
                  <c:v>2021-Q1</c:v>
                </c:pt>
                <c:pt idx="46">
                  <c:v>2021-Q2</c:v>
                </c:pt>
                <c:pt idx="47">
                  <c:v>2021-Q3</c:v>
                </c:pt>
                <c:pt idx="48">
                  <c:v>2021-Q4</c:v>
                </c:pt>
                <c:pt idx="49">
                  <c:v>2022-Q1</c:v>
                </c:pt>
                <c:pt idx="50">
                  <c:v>2022-Q2</c:v>
                </c:pt>
                <c:pt idx="51">
                  <c:v>2022-Q3</c:v>
                </c:pt>
                <c:pt idx="52">
                  <c:v>2022-Q4</c:v>
                </c:pt>
                <c:pt idx="53">
                  <c:v>2023-Q1</c:v>
                </c:pt>
                <c:pt idx="54">
                  <c:v>2023-Q2</c:v>
                </c:pt>
                <c:pt idx="55">
                  <c:v>2023-Q3</c:v>
                </c:pt>
                <c:pt idx="56">
                  <c:v>2023-Q4</c:v>
                </c:pt>
              </c:strCache>
            </c:strRef>
          </c:cat>
          <c:val>
            <c:numRef>
              <c:f>'SODG 2010_2023'!$C$2:$C$58</c:f>
              <c:numCache>
                <c:formatCode>General</c:formatCode>
                <c:ptCount val="57"/>
                <c:pt idx="0">
                  <c:v>67.66</c:v>
                </c:pt>
                <c:pt idx="1">
                  <c:v>72.459999999999994</c:v>
                </c:pt>
                <c:pt idx="2">
                  <c:v>72.459999999999994</c:v>
                </c:pt>
                <c:pt idx="3">
                  <c:v>87.32</c:v>
                </c:pt>
                <c:pt idx="4">
                  <c:v>87.32</c:v>
                </c:pt>
                <c:pt idx="5">
                  <c:v>90.52</c:v>
                </c:pt>
                <c:pt idx="6">
                  <c:v>90.52</c:v>
                </c:pt>
                <c:pt idx="7">
                  <c:v>93.72</c:v>
                </c:pt>
                <c:pt idx="8">
                  <c:v>93.72</c:v>
                </c:pt>
                <c:pt idx="9">
                  <c:v>122.52</c:v>
                </c:pt>
                <c:pt idx="10">
                  <c:v>133.07999999999998</c:v>
                </c:pt>
                <c:pt idx="11">
                  <c:v>133.07999999999998</c:v>
                </c:pt>
                <c:pt idx="12">
                  <c:v>133.07999999999998</c:v>
                </c:pt>
                <c:pt idx="13">
                  <c:v>133.07999999999998</c:v>
                </c:pt>
                <c:pt idx="14">
                  <c:v>133.07999999999998</c:v>
                </c:pt>
                <c:pt idx="15">
                  <c:v>133.07999999999998</c:v>
                </c:pt>
                <c:pt idx="16">
                  <c:v>133.07999999999998</c:v>
                </c:pt>
                <c:pt idx="17">
                  <c:v>143.07</c:v>
                </c:pt>
                <c:pt idx="18">
                  <c:v>143.07</c:v>
                </c:pt>
                <c:pt idx="19">
                  <c:v>143.07</c:v>
                </c:pt>
                <c:pt idx="20">
                  <c:v>143.07</c:v>
                </c:pt>
                <c:pt idx="21">
                  <c:v>152.57</c:v>
                </c:pt>
                <c:pt idx="22">
                  <c:v>154.57</c:v>
                </c:pt>
                <c:pt idx="23">
                  <c:v>154.57</c:v>
                </c:pt>
                <c:pt idx="24">
                  <c:v>156.15</c:v>
                </c:pt>
                <c:pt idx="25">
                  <c:v>158.15</c:v>
                </c:pt>
                <c:pt idx="26">
                  <c:v>159.72</c:v>
                </c:pt>
                <c:pt idx="27">
                  <c:v>170.72</c:v>
                </c:pt>
                <c:pt idx="28">
                  <c:v>170.72</c:v>
                </c:pt>
                <c:pt idx="29">
                  <c:v>170.72</c:v>
                </c:pt>
                <c:pt idx="30">
                  <c:v>170.72</c:v>
                </c:pt>
                <c:pt idx="31">
                  <c:v>179.51</c:v>
                </c:pt>
                <c:pt idx="32">
                  <c:v>216.56</c:v>
                </c:pt>
                <c:pt idx="33">
                  <c:v>219.14000000000001</c:v>
                </c:pt>
                <c:pt idx="34">
                  <c:v>219.14000000000001</c:v>
                </c:pt>
                <c:pt idx="35">
                  <c:v>229.14000000000001</c:v>
                </c:pt>
                <c:pt idx="36">
                  <c:v>290.64</c:v>
                </c:pt>
                <c:pt idx="37">
                  <c:v>290.64</c:v>
                </c:pt>
                <c:pt idx="38">
                  <c:v>305.64</c:v>
                </c:pt>
                <c:pt idx="39">
                  <c:v>318.14</c:v>
                </c:pt>
                <c:pt idx="40">
                  <c:v>328.14</c:v>
                </c:pt>
                <c:pt idx="41">
                  <c:v>328.14</c:v>
                </c:pt>
                <c:pt idx="42">
                  <c:v>328.14</c:v>
                </c:pt>
                <c:pt idx="43">
                  <c:v>328.14</c:v>
                </c:pt>
                <c:pt idx="44">
                  <c:v>338.14</c:v>
                </c:pt>
                <c:pt idx="45">
                  <c:v>338.14</c:v>
                </c:pt>
                <c:pt idx="46">
                  <c:v>338.14</c:v>
                </c:pt>
                <c:pt idx="47">
                  <c:v>338.14</c:v>
                </c:pt>
                <c:pt idx="48">
                  <c:v>348.03999999999996</c:v>
                </c:pt>
                <c:pt idx="49">
                  <c:v>348.03999999999996</c:v>
                </c:pt>
                <c:pt idx="50">
                  <c:v>348.03999999999996</c:v>
                </c:pt>
                <c:pt idx="51">
                  <c:v>348.03999999999996</c:v>
                </c:pt>
                <c:pt idx="52">
                  <c:v>348.03999999999996</c:v>
                </c:pt>
                <c:pt idx="53">
                  <c:v>354.84999999999997</c:v>
                </c:pt>
                <c:pt idx="54">
                  <c:v>354.84999999999997</c:v>
                </c:pt>
                <c:pt idx="55">
                  <c:v>355.9</c:v>
                </c:pt>
                <c:pt idx="56">
                  <c:v>355.9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8C-49D9-988F-9FE0D07035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03423007"/>
        <c:axId val="1403420927"/>
      </c:areaChart>
      <c:lineChart>
        <c:grouping val="standard"/>
        <c:varyColors val="0"/>
        <c:ser>
          <c:idx val="2"/>
          <c:order val="2"/>
          <c:tx>
            <c:strRef>
              <c:f>'SODG 2010_2023'!$D$1</c:f>
              <c:strCache>
                <c:ptCount val="1"/>
                <c:pt idx="0">
                  <c:v>ACCUMULATED COUNT</c:v>
                </c:pt>
              </c:strCache>
            </c:strRef>
          </c:tx>
          <c:spPr>
            <a:ln w="28575" cap="rnd">
              <a:solidFill>
                <a:srgbClr val="F5CBA6"/>
              </a:solidFill>
              <a:round/>
            </a:ln>
            <a:effectLst/>
          </c:spPr>
          <c:marker>
            <c:symbol val="none"/>
          </c:marker>
          <c:cat>
            <c:strRef>
              <c:f>'SODG 2010_2023'!$A$2:$A$54</c:f>
              <c:strCache>
                <c:ptCount val="53"/>
                <c:pt idx="0">
                  <c:v>2009-Q4</c:v>
                </c:pt>
                <c:pt idx="1">
                  <c:v>2010-Q1</c:v>
                </c:pt>
                <c:pt idx="2">
                  <c:v>2010-Q2</c:v>
                </c:pt>
                <c:pt idx="3">
                  <c:v>2010-Q3</c:v>
                </c:pt>
                <c:pt idx="4">
                  <c:v>2010-Q4</c:v>
                </c:pt>
                <c:pt idx="5">
                  <c:v>2011-Q1</c:v>
                </c:pt>
                <c:pt idx="6">
                  <c:v>2011-Q2</c:v>
                </c:pt>
                <c:pt idx="7">
                  <c:v>2011-Q3</c:v>
                </c:pt>
                <c:pt idx="8">
                  <c:v>2011-Q4</c:v>
                </c:pt>
                <c:pt idx="9">
                  <c:v>2012-Q1</c:v>
                </c:pt>
                <c:pt idx="10">
                  <c:v>2012-Q2</c:v>
                </c:pt>
                <c:pt idx="11">
                  <c:v>2012-Q3</c:v>
                </c:pt>
                <c:pt idx="12">
                  <c:v>2012-Q4</c:v>
                </c:pt>
                <c:pt idx="13">
                  <c:v>2013-Q1</c:v>
                </c:pt>
                <c:pt idx="14">
                  <c:v>2013-Q2</c:v>
                </c:pt>
                <c:pt idx="15">
                  <c:v>2013-Q3</c:v>
                </c:pt>
                <c:pt idx="16">
                  <c:v>2013-Q4</c:v>
                </c:pt>
                <c:pt idx="17">
                  <c:v>2014-Q1</c:v>
                </c:pt>
                <c:pt idx="18">
                  <c:v>2014-Q2</c:v>
                </c:pt>
                <c:pt idx="19">
                  <c:v>2014-Q3</c:v>
                </c:pt>
                <c:pt idx="20">
                  <c:v>2014-Q4</c:v>
                </c:pt>
                <c:pt idx="21">
                  <c:v>2015-Q1</c:v>
                </c:pt>
                <c:pt idx="22">
                  <c:v>2015-Q2</c:v>
                </c:pt>
                <c:pt idx="23">
                  <c:v>2015-Q3</c:v>
                </c:pt>
                <c:pt idx="24">
                  <c:v>2015-Q4</c:v>
                </c:pt>
                <c:pt idx="25">
                  <c:v>2016-Q1</c:v>
                </c:pt>
                <c:pt idx="26">
                  <c:v>2016-Q2</c:v>
                </c:pt>
                <c:pt idx="27">
                  <c:v>2016-Q3</c:v>
                </c:pt>
                <c:pt idx="28">
                  <c:v>2016-Q4</c:v>
                </c:pt>
                <c:pt idx="29">
                  <c:v>2017-Q1</c:v>
                </c:pt>
                <c:pt idx="30">
                  <c:v>2017-Q2</c:v>
                </c:pt>
                <c:pt idx="31">
                  <c:v>2017-Q3</c:v>
                </c:pt>
                <c:pt idx="32">
                  <c:v>2017-Q4</c:v>
                </c:pt>
                <c:pt idx="33">
                  <c:v>2018-Q1</c:v>
                </c:pt>
                <c:pt idx="34">
                  <c:v>2018-Q2</c:v>
                </c:pt>
                <c:pt idx="35">
                  <c:v>2018-Q3</c:v>
                </c:pt>
                <c:pt idx="36">
                  <c:v>2018-Q4</c:v>
                </c:pt>
                <c:pt idx="37">
                  <c:v>2019-Q1</c:v>
                </c:pt>
                <c:pt idx="38">
                  <c:v>2019-Q2</c:v>
                </c:pt>
                <c:pt idx="39">
                  <c:v>2019-Q3</c:v>
                </c:pt>
                <c:pt idx="40">
                  <c:v>2019-Q4</c:v>
                </c:pt>
                <c:pt idx="41">
                  <c:v>2020-Q1</c:v>
                </c:pt>
                <c:pt idx="42">
                  <c:v>2020-Q2</c:v>
                </c:pt>
                <c:pt idx="43">
                  <c:v>2020-Q3</c:v>
                </c:pt>
                <c:pt idx="44">
                  <c:v>2020-Q4</c:v>
                </c:pt>
                <c:pt idx="45">
                  <c:v>2021-Q1</c:v>
                </c:pt>
                <c:pt idx="46">
                  <c:v>2021-Q2</c:v>
                </c:pt>
                <c:pt idx="47">
                  <c:v>2021-Q3</c:v>
                </c:pt>
                <c:pt idx="48">
                  <c:v>2021-Q4</c:v>
                </c:pt>
                <c:pt idx="49">
                  <c:v>2022-Q1</c:v>
                </c:pt>
                <c:pt idx="50">
                  <c:v>2022-Q2</c:v>
                </c:pt>
                <c:pt idx="51">
                  <c:v>2022-Q3</c:v>
                </c:pt>
                <c:pt idx="52">
                  <c:v>2022-Q4</c:v>
                </c:pt>
              </c:strCache>
            </c:strRef>
          </c:cat>
          <c:val>
            <c:numRef>
              <c:f>'SODG 2010_2023'!$D$2:$D$58</c:f>
              <c:numCache>
                <c:formatCode>General</c:formatCode>
                <c:ptCount val="57"/>
                <c:pt idx="0">
                  <c:v>13</c:v>
                </c:pt>
                <c:pt idx="1">
                  <c:v>14</c:v>
                </c:pt>
                <c:pt idx="2">
                  <c:v>14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18</c:v>
                </c:pt>
                <c:pt idx="7">
                  <c:v>20</c:v>
                </c:pt>
                <c:pt idx="8">
                  <c:v>20</c:v>
                </c:pt>
                <c:pt idx="9">
                  <c:v>23</c:v>
                </c:pt>
                <c:pt idx="10">
                  <c:v>29</c:v>
                </c:pt>
                <c:pt idx="11">
                  <c:v>29</c:v>
                </c:pt>
                <c:pt idx="12">
                  <c:v>29</c:v>
                </c:pt>
                <c:pt idx="13">
                  <c:v>29</c:v>
                </c:pt>
                <c:pt idx="14">
                  <c:v>41</c:v>
                </c:pt>
                <c:pt idx="15">
                  <c:v>43</c:v>
                </c:pt>
                <c:pt idx="16">
                  <c:v>44</c:v>
                </c:pt>
                <c:pt idx="17">
                  <c:v>48</c:v>
                </c:pt>
                <c:pt idx="18">
                  <c:v>49</c:v>
                </c:pt>
                <c:pt idx="19">
                  <c:v>50</c:v>
                </c:pt>
                <c:pt idx="20">
                  <c:v>52</c:v>
                </c:pt>
                <c:pt idx="21">
                  <c:v>55</c:v>
                </c:pt>
                <c:pt idx="22">
                  <c:v>59</c:v>
                </c:pt>
                <c:pt idx="23">
                  <c:v>60</c:v>
                </c:pt>
                <c:pt idx="24">
                  <c:v>61</c:v>
                </c:pt>
                <c:pt idx="25">
                  <c:v>63</c:v>
                </c:pt>
                <c:pt idx="26">
                  <c:v>65</c:v>
                </c:pt>
                <c:pt idx="27">
                  <c:v>67</c:v>
                </c:pt>
                <c:pt idx="28">
                  <c:v>74</c:v>
                </c:pt>
                <c:pt idx="29">
                  <c:v>86</c:v>
                </c:pt>
                <c:pt idx="30">
                  <c:v>106</c:v>
                </c:pt>
                <c:pt idx="31">
                  <c:v>117</c:v>
                </c:pt>
                <c:pt idx="32">
                  <c:v>133</c:v>
                </c:pt>
                <c:pt idx="33">
                  <c:v>146</c:v>
                </c:pt>
                <c:pt idx="34">
                  <c:v>172</c:v>
                </c:pt>
                <c:pt idx="35">
                  <c:v>189</c:v>
                </c:pt>
                <c:pt idx="36">
                  <c:v>208</c:v>
                </c:pt>
                <c:pt idx="37">
                  <c:v>213</c:v>
                </c:pt>
                <c:pt idx="38">
                  <c:v>218</c:v>
                </c:pt>
                <c:pt idx="39">
                  <c:v>228</c:v>
                </c:pt>
                <c:pt idx="40">
                  <c:v>236</c:v>
                </c:pt>
                <c:pt idx="41">
                  <c:v>244</c:v>
                </c:pt>
                <c:pt idx="42">
                  <c:v>255</c:v>
                </c:pt>
                <c:pt idx="43">
                  <c:v>288</c:v>
                </c:pt>
                <c:pt idx="44">
                  <c:v>298</c:v>
                </c:pt>
                <c:pt idx="45">
                  <c:v>302</c:v>
                </c:pt>
                <c:pt idx="46">
                  <c:v>319</c:v>
                </c:pt>
                <c:pt idx="47">
                  <c:v>325</c:v>
                </c:pt>
                <c:pt idx="48">
                  <c:v>327</c:v>
                </c:pt>
                <c:pt idx="49">
                  <c:v>327</c:v>
                </c:pt>
                <c:pt idx="50">
                  <c:v>341</c:v>
                </c:pt>
                <c:pt idx="51">
                  <c:v>360</c:v>
                </c:pt>
                <c:pt idx="52">
                  <c:v>374</c:v>
                </c:pt>
                <c:pt idx="53">
                  <c:v>382</c:v>
                </c:pt>
                <c:pt idx="54">
                  <c:v>383</c:v>
                </c:pt>
                <c:pt idx="55">
                  <c:v>388</c:v>
                </c:pt>
                <c:pt idx="56">
                  <c:v>394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18C-49D9-988F-9FE0D07035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03422591"/>
        <c:axId val="1403422175"/>
      </c:lineChart>
      <c:catAx>
        <c:axId val="14034230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3420927"/>
        <c:crosses val="autoZero"/>
        <c:auto val="1"/>
        <c:lblAlgn val="ctr"/>
        <c:lblOffset val="100"/>
        <c:tickLblSkip val="3"/>
        <c:noMultiLvlLbl val="0"/>
      </c:catAx>
      <c:valAx>
        <c:axId val="14034209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3423007"/>
        <c:crosses val="autoZero"/>
        <c:crossBetween val="between"/>
      </c:valAx>
      <c:valAx>
        <c:axId val="1403422175"/>
        <c:scaling>
          <c:orientation val="minMax"/>
        </c:scaling>
        <c:delete val="0"/>
        <c:axPos val="r"/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# Units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3422591"/>
        <c:crosses val="max"/>
        <c:crossBetween val="between"/>
      </c:valAx>
      <c:catAx>
        <c:axId val="140342259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03422175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367397057407756"/>
          <c:y val="0.9535353189546959"/>
          <c:w val="0.75265205885184494"/>
          <c:h val="4.64646810453041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0.10552</cdr:x>
      <cdr:y>0.21034</cdr:y>
    </cdr:from>
    <cdr:to>
      <cdr:x>0.49534</cdr:x>
      <cdr:y>0.34498</cdr:y>
    </cdr:to>
    <cdr:sp macro="" textlink="">
      <cdr:nvSpPr>
        <cdr:cNvPr id="2" name="TextBox 4">
          <a:extLst xmlns:a="http://schemas.openxmlformats.org/drawingml/2006/main">
            <a:ext uri="{FF2B5EF4-FFF2-40B4-BE49-F238E27FC236}">
              <a16:creationId xmlns:a16="http://schemas.microsoft.com/office/drawing/2014/main" id="{EAFBEADE-031C-7264-ECB0-E1B248733003}"/>
            </a:ext>
          </a:extLst>
        </cdr:cNvPr>
        <cdr:cNvSpPr txBox="1"/>
      </cdr:nvSpPr>
      <cdr:spPr>
        <a:xfrm xmlns:a="http://schemas.openxmlformats.org/drawingml/2006/main">
          <a:off x="919569" y="1105924"/>
          <a:ext cx="3397250" cy="707886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>
            <a:lumMod val="10000"/>
            <a:lumOff val="90000"/>
          </a:schemeClr>
        </a:solidFill>
        <a:ln xmlns:a="http://schemas.openxmlformats.org/drawingml/2006/main" cap="rnd">
          <a:solidFill>
            <a:schemeClr val="accent1"/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dirty="0">
              <a:solidFill>
                <a:schemeClr val="tx2">
                  <a:lumMod val="75000"/>
                </a:schemeClr>
              </a:solidFill>
            </a:rPr>
            <a:t>SODGs are:</a:t>
          </a:r>
        </a:p>
        <a:p xmlns:a="http://schemas.openxmlformats.org/drawingml/2006/main">
          <a:pPr marL="128588" indent="-128588">
            <a:buFont typeface="Arial" panose="020B0604020202020204" pitchFamily="34" charset="0"/>
            <a:buChar char="•"/>
          </a:pPr>
          <a:r>
            <a:rPr lang="en-US" sz="1000" u="sng" dirty="0">
              <a:solidFill>
                <a:schemeClr val="tx2">
                  <a:lumMod val="75000"/>
                </a:schemeClr>
              </a:solidFill>
            </a:rPr>
            <a:t>&lt;</a:t>
          </a:r>
          <a:r>
            <a:rPr lang="en-US" sz="1000" dirty="0">
              <a:solidFill>
                <a:schemeClr val="tx2">
                  <a:lumMod val="75000"/>
                </a:schemeClr>
              </a:solidFill>
            </a:rPr>
            <a:t>10 MW</a:t>
          </a:r>
        </a:p>
        <a:p xmlns:a="http://schemas.openxmlformats.org/drawingml/2006/main">
          <a:pPr marL="128588" indent="-128588">
            <a:buFont typeface="Arial" panose="020B0604020202020204" pitchFamily="34" charset="0"/>
            <a:buChar char="•"/>
          </a:pPr>
          <a:r>
            <a:rPr lang="en-US" sz="1000" dirty="0">
              <a:solidFill>
                <a:schemeClr val="tx2">
                  <a:lumMod val="75000"/>
                </a:schemeClr>
              </a:solidFill>
            </a:rPr>
            <a:t>If &gt;1 MW and inject to grid, must register with ERCOT</a:t>
          </a:r>
        </a:p>
        <a:p xmlns:a="http://schemas.openxmlformats.org/drawingml/2006/main">
          <a:pPr marL="128588" indent="-128588">
            <a:buFont typeface="Arial" panose="020B0604020202020204" pitchFamily="34" charset="0"/>
            <a:buChar char="•"/>
          </a:pPr>
          <a:r>
            <a:rPr lang="en-US" sz="1000" dirty="0">
              <a:solidFill>
                <a:schemeClr val="tx2">
                  <a:lumMod val="75000"/>
                </a:schemeClr>
              </a:solidFill>
            </a:rPr>
            <a:t>If &lt;1 MW, registration optional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4"/>
                </a:solidFill>
              </a:rPr>
              <a:t>Major areas of DG growth in ERCOT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Solar PV &lt;1 MW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DGR Energy Storage&gt; 1 MW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solidFill>
                  <a:schemeClr val="accent4"/>
                </a:solidFill>
              </a:rPr>
              <a:t>Natural gas &gt; 1 MW </a:t>
            </a:r>
          </a:p>
          <a:p>
            <a:endParaRPr lang="en-US" sz="1100" dirty="0">
              <a:solidFill>
                <a:schemeClr val="accent4"/>
              </a:solidFill>
            </a:endParaRPr>
          </a:p>
          <a:p>
            <a:r>
              <a:rPr lang="en-US" dirty="0">
                <a:solidFill>
                  <a:schemeClr val="accent4"/>
                </a:solidFill>
              </a:rPr>
              <a:t>Detail for Systems &gt; 1 MW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New applications for Energy Storage/Increased Growth in Distribution connected batteries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Continuation of upward trend for Nat Gas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Limited growth for solar &gt; 1 MW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Declining Landfill Gas, Hydro, Wind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4"/>
              </a:solidFill>
            </a:endParaRPr>
          </a:p>
          <a:p>
            <a:endParaRPr lang="en-US" sz="1100" dirty="0">
              <a:solidFill>
                <a:schemeClr val="accent4"/>
              </a:solidFill>
            </a:endParaRPr>
          </a:p>
          <a:p>
            <a:r>
              <a:rPr lang="en-US" dirty="0">
                <a:solidFill>
                  <a:schemeClr val="accent4"/>
                </a:solidFill>
              </a:rPr>
              <a:t>Detail for Systems &lt; 1 MW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Steady Solar PV trend in line with projections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Increased Growth in Distribution connected batteries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Lack of reporting on residential energy storage from most NOIEs.</a:t>
            </a:r>
          </a:p>
          <a:p>
            <a:endParaRPr lang="en-US" sz="1200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189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Total of ~2750 MW for NOIEs plus Competitive Choice areas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2022 moderate curve projection was  ~2663  MW </a:t>
            </a:r>
          </a:p>
          <a:p>
            <a:endParaRPr lang="en-US" dirty="0"/>
          </a:p>
          <a:p>
            <a:r>
              <a:rPr lang="en-US" dirty="0"/>
              <a:t>Scenarios :</a:t>
            </a:r>
          </a:p>
          <a:p>
            <a:r>
              <a:rPr lang="en-US" dirty="0"/>
              <a:t>Conservative reaches ~2500 by 2025 and ~3700 MW by 2032</a:t>
            </a:r>
          </a:p>
          <a:p>
            <a:r>
              <a:rPr lang="en-US" dirty="0"/>
              <a:t>Moderate reaches  ~4000 MW by 2025 and ~5900 MW by 2032</a:t>
            </a:r>
          </a:p>
          <a:p>
            <a:r>
              <a:rPr lang="en-US" dirty="0"/>
              <a:t>Aggressive reaches ~6000 MW by 2025 and ~7500 MW by 2032 </a:t>
            </a:r>
          </a:p>
          <a:p>
            <a:endParaRPr lang="en-US" dirty="0"/>
          </a:p>
          <a:p>
            <a:r>
              <a:rPr lang="en-US" dirty="0"/>
              <a:t>2016-2023 Data matches the “Moderate” profile best (so far).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475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594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124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53683"/>
            <a:ext cx="8534400" cy="2042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820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650E65A-77F2-BD31-7884-036E0E1C769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38600"/>
            <a:ext cx="8340436" cy="2057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07E5F9A-4C8E-B655-9F97-B41B055E27A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219201"/>
            <a:ext cx="8305800" cy="2042317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51088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0BA04B7-EE99-D736-11AC-D183C0DF7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5A8A3F-3706-273B-1AFB-760A102730E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984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29BC0-04FA-F2B5-5399-0E40A64D35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838199"/>
            <a:ext cx="3352800" cy="54102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2EE9DFC8-B2E5-E793-2150-517381008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78E2229-F384-0D03-A606-DDA1EF9C159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1692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A025B271-82B7-1F6E-F1D4-5CDE1CA26D6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0267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0262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84D1CB6-92C2-F892-BEE2-D7DE748AC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6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2206629"/>
            <a:ext cx="73914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8241" y="3962400"/>
            <a:ext cx="554416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D3E071B-3191-735B-1E53-53195D771F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1053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F5775D9C-A163-0AE2-B1A6-0B1992510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EF50F-9FD6-D876-630B-1BB9772ED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1076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ECA9812F-1971-A6EB-3683-540A75704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3838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53FC956-A879-5B22-35BA-D236C87FB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A410FC-F79C-D1EE-BC59-B3D7D4980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363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A8D8C4E-4BE2-888F-3F85-54FC3D912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73ABB5D-9742-CBF2-15A7-11E66774A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3247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and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42DC6D-47B2-4BEB-A8AA-8A0002CC1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922C3B1-E57B-52E5-9F21-33863CDB2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89977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3182A6B-DC34-4468-C956-97A4DC543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7AFAAF5-F226-6389-E586-DC046360078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9807EB-47DD-8DF6-305A-C4E5A3D89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84264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4A3320-2AAB-0F80-784F-76D0C98A4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17BDA0E-C1F9-FF52-4A21-937465BDD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6717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4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3CF171C-297F-4950-0C7E-D8D375822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B5CE23-0801-2645-C33A-9F9E19FF4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8A263E8-3DE1-FE29-FE2A-6585C0D4DCC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A24D0FB-E176-3A85-94A0-3D5271A74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0988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699664-72AA-34F1-784C-6E6582F03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106EE49-B184-8DE1-DEB3-C9D706F27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0830282-F265-20EB-31BA-835917B411D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2C17FD-3EC6-0937-A579-73189B20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88385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1638300" y="1127931"/>
            <a:ext cx="7213840" cy="26284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 marL="914400" indent="0">
              <a:buNone/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638300" y="3962400"/>
            <a:ext cx="7213840" cy="2268313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FB956A1-A25D-DD57-0C23-A5E2DB94E5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F52A6F6-BF09-CAD7-9F06-9654C6694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18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514600"/>
          </a:xfrm>
          <a:prstGeom prst="rect">
            <a:avLst/>
          </a:prstGeom>
        </p:spPr>
        <p:txBody>
          <a:bodyPr lIns="274320" tIns="274320" rIns="274320" bIns="36576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4290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82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0386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800600"/>
            <a:ext cx="8534400" cy="1295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7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13" r:id="rId5"/>
    <p:sldLayoutId id="2147483714" r:id="rId6"/>
    <p:sldLayoutId id="2147483715" r:id="rId7"/>
    <p:sldLayoutId id="2147483716" r:id="rId8"/>
    <p:sldLayoutId id="2147483755" r:id="rId9"/>
    <p:sldLayoutId id="2147483756" r:id="rId10"/>
    <p:sldLayoutId id="2147483717" r:id="rId11"/>
    <p:sldLayoutId id="2147483718" r:id="rId12"/>
    <p:sldLayoutId id="2147483719" r:id="rId13"/>
    <p:sldLayoutId id="2147483720" r:id="rId14"/>
    <p:sldLayoutId id="2147483666" r:id="rId15"/>
    <p:sldLayoutId id="2147483722" r:id="rId16"/>
    <p:sldLayoutId id="2147483737" r:id="rId17"/>
    <p:sldLayoutId id="2147483721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2" y="5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 userDrawn="1"/>
        </p:nvCxnSpPr>
        <p:spPr>
          <a:xfrm flipH="1">
            <a:off x="914400" y="6019800"/>
            <a:ext cx="3" cy="4572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627B9B1-E043-8DC1-3EC7-0618B8D4608F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0C3A2F-8F20-B658-C764-43B7B4E03C14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B88D08-DDEE-00ED-73FF-063414CEEA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AB031E7-226A-613D-9699-D5B9B138274C}"/>
              </a:ext>
            </a:extLst>
          </p:cNvPr>
          <p:cNvCxnSpPr>
            <a:cxnSpLocks/>
          </p:cNvCxnSpPr>
          <p:nvPr userDrawn="1"/>
        </p:nvCxnSpPr>
        <p:spPr>
          <a:xfrm>
            <a:off x="914402" y="6477005"/>
            <a:ext cx="813815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4A18A6C-1485-2DE6-42D7-00D0F66FEAE0}"/>
              </a:ext>
            </a:extLst>
          </p:cNvPr>
          <p:cNvSpPr txBox="1"/>
          <p:nvPr userDrawn="1"/>
        </p:nvSpPr>
        <p:spPr>
          <a:xfrm>
            <a:off x="838200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41114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2105561"/>
            <a:ext cx="5646034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Annual Distributed Generation Estimate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i="1" dirty="0"/>
              <a:t>Thinesh Devadhas Mohanadhas </a:t>
            </a:r>
          </a:p>
          <a:p>
            <a:r>
              <a:rPr lang="en-US" dirty="0"/>
              <a:t>Principal Engineer, Emerging Technologies</a:t>
            </a:r>
          </a:p>
          <a:p>
            <a:endParaRPr lang="en-US" dirty="0"/>
          </a:p>
          <a:p>
            <a:r>
              <a:rPr lang="en-US" dirty="0">
                <a:solidFill>
                  <a:srgbClr val="5B6770"/>
                </a:solidFill>
              </a:rPr>
              <a:t>June 26, 2024</a:t>
            </a: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85F18-3B35-2681-591D-5B4C1A018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Estimated Total DG Growth 2015-2023 (MW)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B4DD63-530C-A79E-9C3C-2062201D8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5646EC6-E576-44FA-85C2-FF6142F6F6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8948503"/>
              </p:ext>
            </p:extLst>
          </p:nvPr>
        </p:nvGraphicFramePr>
        <p:xfrm>
          <a:off x="380999" y="762000"/>
          <a:ext cx="8638633" cy="5486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6734F5E-7DE1-6985-D3B0-D1CE013047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742868"/>
              </p:ext>
            </p:extLst>
          </p:nvPr>
        </p:nvGraphicFramePr>
        <p:xfrm>
          <a:off x="1752600" y="914400"/>
          <a:ext cx="1828800" cy="220980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944880">
                  <a:extLst>
                    <a:ext uri="{9D8B030D-6E8A-4147-A177-3AD203B41FA5}">
                      <a16:colId xmlns:a16="http://schemas.microsoft.com/office/drawing/2014/main" val="3051801309"/>
                    </a:ext>
                  </a:extLst>
                </a:gridCol>
                <a:gridCol w="883920">
                  <a:extLst>
                    <a:ext uri="{9D8B030D-6E8A-4147-A177-3AD203B41FA5}">
                      <a16:colId xmlns:a16="http://schemas.microsoft.com/office/drawing/2014/main" val="317553688"/>
                    </a:ext>
                  </a:extLst>
                </a:gridCol>
              </a:tblGrid>
              <a:tr h="2209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Annual Estimates  (MW)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593379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2015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650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5072592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2016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800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88557643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2017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1050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2939707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2018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1400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6196830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2019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1710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39019416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2020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2180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50540068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2021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2920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0724956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2022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3850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94443663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2023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4770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38539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9804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A70A6-7A3E-6088-7286-CD0666D07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Solar PV Rooftop Projections vs </a:t>
            </a:r>
            <a:r>
              <a:rPr lang="en-US"/>
              <a:t>Actual 2023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C25F527-F35C-89E3-7829-278FF0E9F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5C81037-07A8-4B74-91F8-496C9C38CA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2269429"/>
              </p:ext>
            </p:extLst>
          </p:nvPr>
        </p:nvGraphicFramePr>
        <p:xfrm>
          <a:off x="304800" y="914400"/>
          <a:ext cx="86868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tar: 5 Points 4">
            <a:extLst>
              <a:ext uri="{FF2B5EF4-FFF2-40B4-BE49-F238E27FC236}">
                <a16:creationId xmlns:a16="http://schemas.microsoft.com/office/drawing/2014/main" id="{8CF5D340-A80F-036C-03B0-9F980C39D4BF}"/>
              </a:ext>
            </a:extLst>
          </p:cNvPr>
          <p:cNvSpPr/>
          <p:nvPr/>
        </p:nvSpPr>
        <p:spPr>
          <a:xfrm>
            <a:off x="4419600" y="3810000"/>
            <a:ext cx="219075" cy="228600"/>
          </a:xfrm>
          <a:prstGeom prst="star5">
            <a:avLst/>
          </a:prstGeom>
          <a:solidFill>
            <a:srgbClr val="E26800"/>
          </a:solidFill>
          <a:ln>
            <a:solidFill>
              <a:srgbClr val="9E170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</p:spTree>
    <p:extLst>
      <p:ext uri="{BB962C8B-B14F-4D97-AF65-F5344CB8AC3E}">
        <p14:creationId xmlns:p14="http://schemas.microsoft.com/office/powerpoint/2010/main" val="117302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F7BBC-4542-2D52-9C84-AC341CAF3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Settlement-Only Distributed Generation in ERCOT  </a:t>
            </a:r>
            <a:br>
              <a:rPr lang="en-US" dirty="0"/>
            </a:br>
            <a:r>
              <a:rPr lang="en-US" dirty="0"/>
              <a:t>2010-2023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02AF32-E265-0D94-0483-F59AD87988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1FFF6D4-5AB9-473B-969E-E1802F920B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9551619"/>
              </p:ext>
            </p:extLst>
          </p:nvPr>
        </p:nvGraphicFramePr>
        <p:xfrm>
          <a:off x="255181" y="990600"/>
          <a:ext cx="8714833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39C4823-6ED2-E004-2685-C1CE226B1A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943253"/>
              </p:ext>
            </p:extLst>
          </p:nvPr>
        </p:nvGraphicFramePr>
        <p:xfrm>
          <a:off x="1174750" y="1219200"/>
          <a:ext cx="3397250" cy="84709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673864">
                  <a:extLst>
                    <a:ext uri="{9D8B030D-6E8A-4147-A177-3AD203B41FA5}">
                      <a16:colId xmlns:a16="http://schemas.microsoft.com/office/drawing/2014/main" val="58690167"/>
                    </a:ext>
                  </a:extLst>
                </a:gridCol>
                <a:gridCol w="861693">
                  <a:extLst>
                    <a:ext uri="{9D8B030D-6E8A-4147-A177-3AD203B41FA5}">
                      <a16:colId xmlns:a16="http://schemas.microsoft.com/office/drawing/2014/main" val="4273559909"/>
                    </a:ext>
                  </a:extLst>
                </a:gridCol>
                <a:gridCol w="861693">
                  <a:extLst>
                    <a:ext uri="{9D8B030D-6E8A-4147-A177-3AD203B41FA5}">
                      <a16:colId xmlns:a16="http://schemas.microsoft.com/office/drawing/2014/main" val="3618884046"/>
                    </a:ext>
                  </a:extLst>
                </a:gridCol>
              </a:tblGrid>
              <a:tr h="16179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 dirty="0">
                          <a:effectLst/>
                        </a:rPr>
                        <a:t>  SODGs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u="none" strike="noStrike" dirty="0">
                          <a:effectLst/>
                        </a:rPr>
                        <a:t># Units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u="none" strike="noStrike" dirty="0">
                          <a:effectLst/>
                        </a:rPr>
                        <a:t>MW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66277528"/>
                  </a:ext>
                </a:extLst>
              </a:tr>
              <a:tr h="21958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Non-Renewable</a:t>
                      </a:r>
                      <a:endParaRPr lang="en-US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 dirty="0">
                          <a:effectLst/>
                        </a:rPr>
                        <a:t>332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690</a:t>
                      </a:r>
                      <a:endParaRPr lang="en-US" sz="1200" b="0" i="0" u="none" strike="noStrike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58138391"/>
                  </a:ext>
                </a:extLst>
              </a:tr>
              <a:tr h="4521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Renewable + Storage</a:t>
                      </a:r>
                      <a:endParaRPr lang="en-US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 dirty="0">
                          <a:effectLst/>
                        </a:rPr>
                        <a:t>62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355</a:t>
                      </a:r>
                      <a:endParaRPr lang="en-US" sz="1200" b="0" i="0" u="none" strike="noStrike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56233154"/>
                  </a:ext>
                </a:extLst>
              </a:tr>
              <a:tr h="24269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TOTALS</a:t>
                      </a:r>
                      <a:endParaRPr lang="en-US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 dirty="0">
                          <a:effectLst/>
                        </a:rPr>
                        <a:t>394</a:t>
                      </a:r>
                      <a:endParaRPr lang="en-US" sz="1200" b="1" i="0" u="none" strike="noStrike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 dirty="0">
                          <a:effectLst/>
                        </a:rPr>
                        <a:t>1045</a:t>
                      </a:r>
                      <a:endParaRPr lang="en-US" sz="1200" b="1" i="0" u="none" strike="noStrike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28977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5592632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RCOT-Deck4x3" id="{C2B3BEA3-E4A4-40EE-BC60-27E560955644}" vid="{4764B712-AB30-40B0-A894-C11C42DBF297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ERCOT-Deck4x3" id="{C2B3BEA3-E4A4-40EE-BC60-27E560955644}" vid="{103D82AB-1446-4E83-A5B7-8E2AEB079252}"/>
    </a:ext>
  </a:extLst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RCOT-Deck4x3" id="{C2B3BEA3-E4A4-40EE-BC60-27E560955644}" vid="{FAF7D0C8-D5BC-4C91-A928-27C3CB0CE2E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90b61b-eca2-43eb-bf62-db63f797b908" xsi:nil="true"/>
    <lcf76f155ced4ddcb4097134ff3c332f xmlns="f2d15d73-cba3-4daa-9deb-1bc1def57504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BD4ECFFBEC7547860D42B472D973CF" ma:contentTypeVersion="14" ma:contentTypeDescription="Create a new document." ma:contentTypeScope="" ma:versionID="dd1b67f8df2841be3c9912969827166a">
  <xsd:schema xmlns:xsd="http://www.w3.org/2001/XMLSchema" xmlns:xs="http://www.w3.org/2001/XMLSchema" xmlns:p="http://schemas.microsoft.com/office/2006/metadata/properties" xmlns:ns2="f2d15d73-cba3-4daa-9deb-1bc1def57504" xmlns:ns3="0990b61b-eca2-43eb-bf62-db63f797b908" targetNamespace="http://schemas.microsoft.com/office/2006/metadata/properties" ma:root="true" ma:fieldsID="6e50bfddc4c5ae7cb3db97ad20210274" ns2:_="" ns3:_="">
    <xsd:import namespace="f2d15d73-cba3-4daa-9deb-1bc1def57504"/>
    <xsd:import namespace="0990b61b-eca2-43eb-bf62-db63f797b908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d15d73-cba3-4daa-9deb-1bc1def57504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90b61b-eca2-43eb-bf62-db63f797b908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2a418f17-fb2f-4b0b-bb6f-73af868bad81}" ma:internalName="TaxCatchAll" ma:showField="CatchAllData" ma:web="0990b61b-eca2-43eb-bf62-db63f797b9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0990b61b-eca2-43eb-bf62-db63f797b908"/>
    <ds:schemaRef ds:uri="f2d15d73-cba3-4daa-9deb-1bc1def57504"/>
  </ds:schemaRefs>
</ds:datastoreItem>
</file>

<file path=customXml/itemProps3.xml><?xml version="1.0" encoding="utf-8"?>
<ds:datastoreItem xmlns:ds="http://schemas.openxmlformats.org/officeDocument/2006/customXml" ds:itemID="{4EFF613C-11F4-4B4B-AC10-638976AC43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d15d73-cba3-4daa-9deb-1bc1def57504"/>
    <ds:schemaRef ds:uri="0990b61b-eca2-43eb-bf62-db63f797b9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12888</TotalTime>
  <Words>281</Words>
  <Application>Microsoft Office PowerPoint</Application>
  <PresentationFormat>On-screen Show (4:3)</PresentationFormat>
  <Paragraphs>81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Cover Slide</vt:lpstr>
      <vt:lpstr>Horizontal Theme</vt:lpstr>
      <vt:lpstr>Vertical Theme</vt:lpstr>
      <vt:lpstr>PowerPoint Presentation</vt:lpstr>
      <vt:lpstr>ERCOT Estimated Total DG Growth 2015-2023 (MW)</vt:lpstr>
      <vt:lpstr>ERCOT Solar PV Rooftop Projections vs Actual 2023</vt:lpstr>
      <vt:lpstr>Settlement-Only Distributed Generation in ERCOT   2010-2023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Devadhas Mohanadhas, Thinesh</cp:lastModifiedBy>
  <cp:revision>540</cp:revision>
  <cp:lastPrinted>2017-10-10T21:31:05Z</cp:lastPrinted>
  <dcterms:created xsi:type="dcterms:W3CDTF">2016-01-21T15:20:31Z</dcterms:created>
  <dcterms:modified xsi:type="dcterms:W3CDTF">2024-06-21T14:45:10Z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2024-06-14T15:54:49Z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8eabf13e-a45a-4db1-a9f2-344f1ea7df79</vt:lpwstr>
  </property>
  <property fmtid="{D5CDD505-2E9C-101B-9397-08002B2CF9AE}" pid="9" name="MSIP_Label_7084cbda-52b8-46fb-a7b7-cb5bd465ed85_ContentBits">
    <vt:lpwstr>0</vt:lpwstr>
  </property>
</Properties>
</file>