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bookmarkIdSeed="3">
  <p:sldMasterIdLst>
    <p:sldMasterId id="2147483653" r:id="rId4"/>
  </p:sldMasterIdLst>
  <p:notesMasterIdLst>
    <p:notesMasterId r:id="rId8"/>
  </p:notesMasterIdLst>
  <p:handoutMasterIdLst>
    <p:handoutMasterId r:id="rId9"/>
  </p:handoutMasterIdLst>
  <p:sldIdLst>
    <p:sldId id="1852" r:id="rId5"/>
    <p:sldId id="1914" r:id="rId6"/>
    <p:sldId id="1916" r:id="rId7"/>
  </p:sldIdLst>
  <p:sldSz cx="9144000" cy="6858000" type="letter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1700" kern="1200">
        <a:solidFill>
          <a:schemeClr val="accent2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1700" kern="1200">
        <a:solidFill>
          <a:schemeClr val="accent2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1700" kern="1200">
        <a:solidFill>
          <a:schemeClr val="accent2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1700" kern="1200">
        <a:solidFill>
          <a:schemeClr val="accent2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1700" kern="1200">
        <a:solidFill>
          <a:schemeClr val="accent2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1700" kern="1200">
        <a:solidFill>
          <a:schemeClr val="accent2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1700" kern="1200">
        <a:solidFill>
          <a:schemeClr val="accent2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1700" kern="1200">
        <a:solidFill>
          <a:schemeClr val="accent2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1700" kern="1200">
        <a:solidFill>
          <a:schemeClr val="accent2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5" userDrawn="1">
          <p15:clr>
            <a:srgbClr val="A4A3A4"/>
          </p15:clr>
        </p15:guide>
        <p15:guide id="2" pos="2305" userDrawn="1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78AAF8E-B122-FAA4-1453-8F7EAB6704C2}" name="Camron Barati" initials="CB" userId="S::cbarati@potomaceconomics.com::6ff6f5db-be05-44c0-967b-7b9e64108c39" providerId="AD"/>
  <p188:author id="{9B6153D6-A000-BE1C-0CF3-E3522E0E880C}" name="Wen Zhang" initials="WZ" userId="S::wzhang@potomaceconomics.com::5c068e9e-3683-4180-b8a4-1301c3c2238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001E96"/>
    <a:srgbClr val="0028A0"/>
    <a:srgbClr val="0000A8"/>
    <a:srgbClr val="0000CC"/>
    <a:srgbClr val="F8F8F8"/>
    <a:srgbClr val="000066"/>
    <a:srgbClr val="FF99AC"/>
    <a:srgbClr val="FF29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6" autoAdjust="0"/>
    <p:restoredTop sz="96807" autoAdjust="0"/>
  </p:normalViewPr>
  <p:slideViewPr>
    <p:cSldViewPr snapToGrid="0">
      <p:cViewPr varScale="1">
        <p:scale>
          <a:sx n="75" d="100"/>
          <a:sy n="75" d="100"/>
        </p:scale>
        <p:origin x="1398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025"/>
        <p:guide pos="2305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-1642" y="2"/>
            <a:ext cx="183784" cy="296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0307" tIns="45154" rIns="90307" bIns="45154" numCol="1" anchor="t" anchorCtr="0" compatLnSpc="1">
            <a:prstTxWarp prst="textNoShape">
              <a:avLst/>
            </a:prstTxWarp>
            <a:spAutoFit/>
          </a:bodyPr>
          <a:lstStyle>
            <a:lvl1pPr defTabSz="947635" eaLnBrk="0" hangingPunct="0">
              <a:defRPr kumimoji="0" sz="13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7090395" y="2"/>
            <a:ext cx="183783" cy="296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0307" tIns="45154" rIns="90307" bIns="45154" numCol="1" anchor="t" anchorCtr="0" compatLnSpc="1">
            <a:prstTxWarp prst="textNoShape">
              <a:avLst/>
            </a:prstTxWarp>
            <a:spAutoFit/>
          </a:bodyPr>
          <a:lstStyle>
            <a:lvl1pPr algn="r" defTabSz="947635" eaLnBrk="0" hangingPunct="0">
              <a:defRPr kumimoji="0" sz="13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4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-1642" y="9324650"/>
            <a:ext cx="183784" cy="296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0307" tIns="45154" rIns="90307" bIns="45154" numCol="1" anchor="b" anchorCtr="0" compatLnSpc="1">
            <a:prstTxWarp prst="textNoShape">
              <a:avLst/>
            </a:prstTxWarp>
            <a:spAutoFit/>
          </a:bodyPr>
          <a:lstStyle>
            <a:lvl1pPr defTabSz="947635" eaLnBrk="0" hangingPunct="0">
              <a:defRPr kumimoji="0" sz="13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4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888563" y="9329531"/>
            <a:ext cx="385615" cy="296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0307" tIns="45154" rIns="90307" bIns="45154" numCol="1" anchor="b" anchorCtr="0" compatLnSpc="1">
            <a:prstTxWarp prst="textNoShape">
              <a:avLst/>
            </a:prstTxWarp>
            <a:spAutoFit/>
          </a:bodyPr>
          <a:lstStyle>
            <a:lvl1pPr algn="r" defTabSz="947635" eaLnBrk="0" hangingPunct="0">
              <a:defRPr kumimoji="0" sz="13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6CF872D-C1AA-47DE-90DE-303E4A3981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4975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3166966" cy="471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307" tIns="45154" rIns="90307" bIns="45154" numCol="1" anchor="t" anchorCtr="0" compatLnSpc="1">
            <a:prstTxWarp prst="textNoShape">
              <a:avLst/>
            </a:prstTxWarp>
          </a:bodyPr>
          <a:lstStyle>
            <a:lvl1pPr defTabSz="947635" eaLnBrk="0" hangingPunct="0">
              <a:defRPr kumimoji="0" sz="13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0030" y="0"/>
            <a:ext cx="3163684" cy="471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307" tIns="45154" rIns="90307" bIns="45154" numCol="1" anchor="t" anchorCtr="0" compatLnSpc="1">
            <a:prstTxWarp prst="textNoShape">
              <a:avLst/>
            </a:prstTxWarp>
          </a:bodyPr>
          <a:lstStyle>
            <a:lvl1pPr algn="r" defTabSz="947635" eaLnBrk="0" hangingPunct="0">
              <a:defRPr kumimoji="0" sz="13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49363" y="704850"/>
            <a:ext cx="4810125" cy="36083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3063" y="4551705"/>
            <a:ext cx="5354306" cy="4314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307" tIns="45154" rIns="90307" bIns="4515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103409"/>
            <a:ext cx="3166966" cy="468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307" tIns="45154" rIns="90307" bIns="45154" numCol="1" anchor="b" anchorCtr="0" compatLnSpc="1">
            <a:prstTxWarp prst="textNoShape">
              <a:avLst/>
            </a:prstTxWarp>
          </a:bodyPr>
          <a:lstStyle>
            <a:lvl1pPr defTabSz="947635" eaLnBrk="0" hangingPunct="0">
              <a:defRPr kumimoji="0" sz="13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0030" y="9103409"/>
            <a:ext cx="3163684" cy="468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307" tIns="45154" rIns="90307" bIns="45154" numCol="1" anchor="b" anchorCtr="0" compatLnSpc="1">
            <a:prstTxWarp prst="textNoShape">
              <a:avLst/>
            </a:prstTxWarp>
          </a:bodyPr>
          <a:lstStyle>
            <a:lvl1pPr algn="r" defTabSz="947635" eaLnBrk="0" hangingPunct="0">
              <a:defRPr kumimoji="0" sz="13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948948F-F34D-45C5-81F2-29DB741670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6043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70662" indent="-296408" eaLnBrk="0" hangingPunct="0">
              <a:spcBef>
                <a:spcPct val="30000"/>
              </a:spcBef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85634" indent="-237127" eaLnBrk="0" hangingPunct="0">
              <a:spcBef>
                <a:spcPct val="30000"/>
              </a:spcBef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59887" indent="-237127" eaLnBrk="0" hangingPunct="0">
              <a:spcBef>
                <a:spcPct val="30000"/>
              </a:spcBef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134141" indent="-237127" eaLnBrk="0" hangingPunct="0">
              <a:spcBef>
                <a:spcPct val="30000"/>
              </a:spcBef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608395" indent="-237127" eaLnBrk="0" fontAlgn="base" hangingPunct="0">
              <a:spcBef>
                <a:spcPct val="3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082648" indent="-237127" eaLnBrk="0" fontAlgn="base" hangingPunct="0">
              <a:spcBef>
                <a:spcPct val="3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556902" indent="-237127" eaLnBrk="0" fontAlgn="base" hangingPunct="0">
              <a:spcBef>
                <a:spcPct val="3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031155" indent="-237127" eaLnBrk="0" fontAlgn="base" hangingPunct="0">
              <a:spcBef>
                <a:spcPct val="3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359AC37-B5D5-4A3C-995D-94175EE5E1A5}" type="slidenum">
              <a:rPr lang="en-US" altLang="en-US" sz="1100"/>
              <a:pPr>
                <a:spcBef>
                  <a:spcPct val="0"/>
                </a:spcBef>
              </a:pPr>
              <a:t>1</a:t>
            </a:fld>
            <a:endParaRPr lang="en-US" altLang="en-US" sz="110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80130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8986" eaLnBrk="0" hangingPunct="0">
              <a:spcBef>
                <a:spcPct val="30000"/>
              </a:spcBef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70662" indent="-296408" defTabSz="908986" eaLnBrk="0" hangingPunct="0">
              <a:spcBef>
                <a:spcPct val="30000"/>
              </a:spcBef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85634" indent="-237127" defTabSz="908986" eaLnBrk="0" hangingPunct="0">
              <a:spcBef>
                <a:spcPct val="30000"/>
              </a:spcBef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59887" indent="-237127" defTabSz="908986" eaLnBrk="0" hangingPunct="0">
              <a:spcBef>
                <a:spcPct val="30000"/>
              </a:spcBef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134141" indent="-237127" defTabSz="908986" eaLnBrk="0" hangingPunct="0">
              <a:spcBef>
                <a:spcPct val="30000"/>
              </a:spcBef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608395" indent="-237127" defTabSz="908986" eaLnBrk="0" fontAlgn="base" hangingPunct="0">
              <a:spcBef>
                <a:spcPct val="3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082648" indent="-237127" defTabSz="908986" eaLnBrk="0" fontAlgn="base" hangingPunct="0">
              <a:spcBef>
                <a:spcPct val="3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556902" indent="-237127" defTabSz="908986" eaLnBrk="0" fontAlgn="base" hangingPunct="0">
              <a:spcBef>
                <a:spcPct val="3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031155" indent="-237127" defTabSz="908986" eaLnBrk="0" fontAlgn="base" hangingPunct="0">
              <a:spcBef>
                <a:spcPct val="3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9C49075-E1D2-460D-8150-C4D8E9CC4908}" type="slidenum">
              <a:rPr lang="en-US" altLang="en-US" sz="1100"/>
              <a:pPr>
                <a:spcBef>
                  <a:spcPct val="0"/>
                </a:spcBef>
              </a:pPr>
              <a:t>2</a:t>
            </a:fld>
            <a:endParaRPr lang="en-US" altLang="en-US" sz="110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911445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8986" eaLnBrk="0" hangingPunct="0">
              <a:spcBef>
                <a:spcPct val="30000"/>
              </a:spcBef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70662" indent="-296408" defTabSz="908986" eaLnBrk="0" hangingPunct="0">
              <a:spcBef>
                <a:spcPct val="30000"/>
              </a:spcBef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85634" indent="-237127" defTabSz="908986" eaLnBrk="0" hangingPunct="0">
              <a:spcBef>
                <a:spcPct val="30000"/>
              </a:spcBef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59887" indent="-237127" defTabSz="908986" eaLnBrk="0" hangingPunct="0">
              <a:spcBef>
                <a:spcPct val="30000"/>
              </a:spcBef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134141" indent="-237127" defTabSz="908986" eaLnBrk="0" hangingPunct="0">
              <a:spcBef>
                <a:spcPct val="30000"/>
              </a:spcBef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608395" indent="-237127" defTabSz="908986" eaLnBrk="0" fontAlgn="base" hangingPunct="0">
              <a:spcBef>
                <a:spcPct val="3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082648" indent="-237127" defTabSz="908986" eaLnBrk="0" fontAlgn="base" hangingPunct="0">
              <a:spcBef>
                <a:spcPct val="3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556902" indent="-237127" defTabSz="908986" eaLnBrk="0" fontAlgn="base" hangingPunct="0">
              <a:spcBef>
                <a:spcPct val="3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031155" indent="-237127" defTabSz="908986" eaLnBrk="0" fontAlgn="base" hangingPunct="0">
              <a:spcBef>
                <a:spcPct val="3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9C49075-E1D2-460D-8150-C4D8E9CC4908}" type="slidenum">
              <a:rPr lang="en-US" altLang="en-US" sz="1100"/>
              <a:pPr>
                <a:spcBef>
                  <a:spcPct val="0"/>
                </a:spcBef>
              </a:pPr>
              <a:t>3</a:t>
            </a:fld>
            <a:endParaRPr lang="en-US" altLang="en-US" sz="110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844345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17_N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8929" y="1843992"/>
            <a:ext cx="7612927" cy="4572000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95000"/>
              </a:lnSpc>
              <a:spcBef>
                <a:spcPts val="600"/>
              </a:spcBef>
              <a:buClr>
                <a:srgbClr val="001E96"/>
              </a:buClr>
              <a:defRPr sz="1800">
                <a:effectLst/>
              </a:defRPr>
            </a:lvl1pPr>
            <a:lvl2pPr marL="628650" indent="-280988">
              <a:lnSpc>
                <a:spcPct val="95000"/>
              </a:lnSpc>
              <a:spcBef>
                <a:spcPts val="600"/>
              </a:spcBef>
              <a:buClr>
                <a:srgbClr val="001E96"/>
              </a:buClr>
              <a:defRPr sz="1700">
                <a:effectLst/>
              </a:defRPr>
            </a:lvl2pPr>
            <a:lvl3pPr marL="969963" indent="-292100">
              <a:lnSpc>
                <a:spcPct val="95000"/>
              </a:lnSpc>
              <a:spcBef>
                <a:spcPts val="600"/>
              </a:spcBef>
              <a:buClr>
                <a:srgbClr val="001E96"/>
              </a:buClr>
              <a:defRPr sz="1600">
                <a:effectLst/>
              </a:defRPr>
            </a:lvl3pPr>
            <a:lvl4pPr marL="1311275" indent="-280988">
              <a:lnSpc>
                <a:spcPct val="95000"/>
              </a:lnSpc>
              <a:spcBef>
                <a:spcPts val="600"/>
              </a:spcBef>
              <a:buClr>
                <a:srgbClr val="001E96"/>
              </a:buClr>
              <a:defRPr sz="1600">
                <a:effectLst/>
              </a:defRPr>
            </a:lvl4pPr>
            <a:lvl5pPr marL="1652588" indent="-279400">
              <a:lnSpc>
                <a:spcPct val="95000"/>
              </a:lnSpc>
              <a:spcBef>
                <a:spcPts val="600"/>
              </a:spcBef>
              <a:buClr>
                <a:srgbClr val="0028A0"/>
              </a:buClr>
              <a:defRPr sz="1600">
                <a:effectLst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700">
                <a:solidFill>
                  <a:srgbClr val="0000A8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91308140"/>
      </p:ext>
    </p:extLst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ltGray">
          <a:xfrm>
            <a:off x="0" y="603926"/>
            <a:ext cx="9142413" cy="1905000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spcBef>
                <a:spcPct val="70000"/>
              </a:spcBef>
              <a:buClr>
                <a:srgbClr val="0000CC"/>
              </a:buClr>
              <a:defRPr/>
            </a:pPr>
            <a:endParaRPr 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1562100" y="526224"/>
            <a:ext cx="7239000" cy="1905000"/>
          </a:xfrm>
        </p:spPr>
        <p:txBody>
          <a:bodyPr/>
          <a:lstStyle>
            <a:lvl1pPr>
              <a:defRPr sz="2800">
                <a:solidFill>
                  <a:srgbClr val="0000A8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3364" name="Rectangle 4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1981200" y="3525184"/>
            <a:ext cx="6400800" cy="1752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2051" tIns="46026" rIns="92051" bIns="46026" numCol="1" anchor="t" anchorCtr="0" compatLnSpc="1">
            <a:prstTxWarp prst="textNoShape">
              <a:avLst/>
            </a:prstTxWarp>
          </a:bodyPr>
          <a:lstStyle>
            <a:lvl1pPr marL="0" indent="0" algn="ctr">
              <a:spcBef>
                <a:spcPct val="0"/>
              </a:spcBef>
              <a:buFontTx/>
              <a:buNone/>
              <a:defRPr sz="1700">
                <a:effectLst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7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796" y="-19048"/>
            <a:ext cx="1411146" cy="689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BA1AE8E7-BC45-420A-AFF3-425B4FA8983A}"/>
              </a:ext>
            </a:extLst>
          </p:cNvPr>
          <p:cNvSpPr/>
          <p:nvPr userDrawn="1"/>
        </p:nvSpPr>
        <p:spPr bwMode="auto">
          <a:xfrm>
            <a:off x="4520738" y="6334679"/>
            <a:ext cx="1321724" cy="421046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Clr>
                <a:srgbClr val="0000CC"/>
              </a:buClr>
              <a:buSzTx/>
              <a:buFontTx/>
              <a:buNone/>
              <a:tabLst/>
            </a:pPr>
            <a:endParaRPr kumimoji="1" lang="en-US" sz="17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9889508"/>
      </p:ext>
    </p:extLst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468929" y="1843992"/>
            <a:ext cx="7612927" cy="4572000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95000"/>
              </a:lnSpc>
              <a:spcBef>
                <a:spcPts val="600"/>
              </a:spcBef>
              <a:buClr>
                <a:srgbClr val="001E96"/>
              </a:buClr>
              <a:defRPr sz="1800">
                <a:effectLst/>
              </a:defRPr>
            </a:lvl1pPr>
            <a:lvl2pPr marL="628650" indent="-280988">
              <a:lnSpc>
                <a:spcPct val="95000"/>
              </a:lnSpc>
              <a:spcBef>
                <a:spcPts val="600"/>
              </a:spcBef>
              <a:buClr>
                <a:srgbClr val="001E96"/>
              </a:buClr>
              <a:defRPr sz="1700">
                <a:effectLst/>
              </a:defRPr>
            </a:lvl2pPr>
            <a:lvl3pPr marL="969963" indent="-292100">
              <a:lnSpc>
                <a:spcPct val="95000"/>
              </a:lnSpc>
              <a:spcBef>
                <a:spcPts val="600"/>
              </a:spcBef>
              <a:buClr>
                <a:srgbClr val="001E96"/>
              </a:buClr>
              <a:defRPr sz="1600">
                <a:effectLst/>
              </a:defRPr>
            </a:lvl3pPr>
            <a:lvl4pPr marL="1311275" indent="-280988">
              <a:lnSpc>
                <a:spcPct val="95000"/>
              </a:lnSpc>
              <a:spcBef>
                <a:spcPts val="600"/>
              </a:spcBef>
              <a:buClr>
                <a:srgbClr val="001E96"/>
              </a:buClr>
              <a:defRPr sz="1600">
                <a:effectLst/>
              </a:defRPr>
            </a:lvl4pPr>
            <a:lvl5pPr marL="1652588" indent="-279400">
              <a:lnSpc>
                <a:spcPct val="95000"/>
              </a:lnSpc>
              <a:spcBef>
                <a:spcPts val="600"/>
              </a:spcBef>
              <a:buClr>
                <a:srgbClr val="0028A0"/>
              </a:buClr>
              <a:defRPr sz="1600">
                <a:effectLst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24633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ChangeArrowheads="1"/>
          </p:cNvSpPr>
          <p:nvPr/>
        </p:nvSpPr>
        <p:spPr bwMode="ltGray">
          <a:xfrm>
            <a:off x="0" y="609600"/>
            <a:ext cx="9142413" cy="1143000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spcBef>
                <a:spcPct val="70000"/>
              </a:spcBef>
              <a:buClr>
                <a:srgbClr val="0000CC"/>
              </a:buClr>
              <a:defRPr/>
            </a:pPr>
            <a:endParaRPr 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title"/>
          </p:nvPr>
        </p:nvSpPr>
        <p:spPr bwMode="black">
          <a:xfrm>
            <a:off x="13716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1" tIns="46026" rIns="92051" bIns="460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pic>
        <p:nvPicPr>
          <p:cNvPr id="1030" name="Picture 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796" y="-19048"/>
            <a:ext cx="1411146" cy="689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 userDrawn="1"/>
        </p:nvSpPr>
        <p:spPr>
          <a:xfrm>
            <a:off x="4794038" y="6522687"/>
            <a:ext cx="8966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rgbClr val="2E5BB6"/>
                </a:solidFill>
              </a:rPr>
              <a:t>-</a:t>
            </a:r>
            <a:fld id="{0E036888-D62F-4EF8-84B0-52CA3D88A94B}" type="slidenum">
              <a:rPr lang="en-US" sz="1200" b="1" smtClean="0">
                <a:solidFill>
                  <a:srgbClr val="2E5BB6"/>
                </a:solidFill>
              </a:rPr>
              <a:pPr algn="ctr"/>
              <a:t>‹#›</a:t>
            </a:fld>
            <a:r>
              <a:rPr lang="en-US" sz="1200" b="1">
                <a:solidFill>
                  <a:srgbClr val="2E5BB6"/>
                </a:solidFill>
              </a:rPr>
              <a:t>-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549" y="6337131"/>
            <a:ext cx="923121" cy="502632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1392333" y="6542222"/>
            <a:ext cx="26660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2E5CB7"/>
                </a:solidFill>
              </a:rPr>
              <a:t>© 2024</a:t>
            </a:r>
            <a:r>
              <a:rPr lang="en-US" sz="1100" baseline="0" dirty="0">
                <a:solidFill>
                  <a:srgbClr val="2E5CB7"/>
                </a:solidFill>
              </a:rPr>
              <a:t> Potomac Economics</a:t>
            </a:r>
            <a:endParaRPr lang="en-US" sz="1100" dirty="0">
              <a:solidFill>
                <a:srgbClr val="2E5CB7"/>
              </a:solidFill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219" r:id="rId1"/>
    <p:sldLayoutId id="2147484220" r:id="rId2"/>
    <p:sldLayoutId id="2147484221" r:id="rId3"/>
  </p:sldLayoutIdLst>
  <p:transition spd="slow">
    <p:wipe dir="r"/>
  </p:transition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2700" b="1">
          <a:solidFill>
            <a:srgbClr val="0000A8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2600" b="1">
          <a:solidFill>
            <a:srgbClr val="001E96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2600" b="1">
          <a:solidFill>
            <a:srgbClr val="001E96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2600" b="1">
          <a:solidFill>
            <a:srgbClr val="001E96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2600" b="1">
          <a:solidFill>
            <a:srgbClr val="001E96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26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26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26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26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Char char="•"/>
        <a:defRPr kumimoji="1" sz="2100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4538" indent="-287338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Font typeface="Wingdings" pitchFamily="2" charset="2"/>
        <a:buChar char="ü"/>
        <a:defRPr kumimoji="1" sz="2000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Char char="–"/>
        <a:defRPr kumimoji="1" sz="2400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Char char="•"/>
        <a:defRPr kumimoji="1" sz="2000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Char char="–"/>
        <a:defRPr kumimoji="1" sz="2000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Char char="–"/>
        <a:defRPr kumimoji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Char char="–"/>
        <a:defRPr kumimoji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Char char="–"/>
        <a:defRPr kumimoji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Char char="–"/>
        <a:defRPr kumimoji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89175" y="613675"/>
            <a:ext cx="7239000" cy="1905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</a:extLst>
        </p:spPr>
        <p:txBody>
          <a:bodyPr lIns="92063" tIns="46032" rIns="92063" bIns="46032"/>
          <a:lstStyle/>
          <a:p>
            <a:pPr defTabSz="1031875"/>
            <a:r>
              <a:rPr lang="en-US" altLang="en-US" dirty="0"/>
              <a:t>Probabilistic Model for Determining Optimal AS Procurement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98446" y="3658584"/>
            <a:ext cx="6463146" cy="2916387"/>
          </a:xfrm>
          <a:noFill/>
        </p:spPr>
        <p:txBody>
          <a:bodyPr/>
          <a:lstStyle/>
          <a:p>
            <a:pPr defTabSz="1031875"/>
            <a:r>
              <a:rPr lang="en-US" altLang="en-US" sz="2000" dirty="0"/>
              <a:t>Andrew Reimers, Ph.D.</a:t>
            </a:r>
          </a:p>
          <a:p>
            <a:pPr defTabSz="1031875"/>
            <a:r>
              <a:rPr lang="en-US" altLang="en-US" sz="2000" dirty="0"/>
              <a:t>Deputy Director</a:t>
            </a:r>
          </a:p>
          <a:p>
            <a:pPr defTabSz="1031875"/>
            <a:r>
              <a:rPr lang="en-US" altLang="en-US" sz="2000" dirty="0"/>
              <a:t>Potomac Economics | ERCOT IMM</a:t>
            </a:r>
          </a:p>
          <a:p>
            <a:pPr defTabSz="1031875"/>
            <a:endParaRPr lang="en-US" altLang="en-US" sz="2000" dirty="0"/>
          </a:p>
          <a:p>
            <a:pPr defTabSz="1031875"/>
            <a:endParaRPr lang="en-US" altLang="en-US" sz="2000" dirty="0"/>
          </a:p>
          <a:p>
            <a:pPr defTabSz="1031875"/>
            <a:endParaRPr lang="en-US" altLang="en-US" sz="2000" dirty="0"/>
          </a:p>
          <a:p>
            <a:pPr defTabSz="1031875"/>
            <a:endParaRPr lang="en-US" altLang="en-US" sz="2000" dirty="0"/>
          </a:p>
          <a:p>
            <a:pPr defTabSz="1031875"/>
            <a:r>
              <a:rPr lang="en-US" altLang="en-US" sz="2000" dirty="0"/>
              <a:t>Technical Advisory Committee</a:t>
            </a:r>
          </a:p>
          <a:p>
            <a:pPr defTabSz="1031875"/>
            <a:r>
              <a:rPr lang="en-US" altLang="en-US" sz="2000" dirty="0"/>
              <a:t>June 24, 2024 </a:t>
            </a:r>
          </a:p>
        </p:txBody>
      </p:sp>
    </p:spTree>
    <p:extLst>
      <p:ext uri="{BB962C8B-B14F-4D97-AF65-F5344CB8AC3E}">
        <p14:creationId xmlns:p14="http://schemas.microsoft.com/office/powerpoint/2010/main" val="173769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/>
        <p:txBody>
          <a:bodyPr lIns="91426" tIns="45713" rIns="91426" bIns="45713" anchor="t"/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Objective: estimate the reliability value of different levels of reserves to inform procurement targets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Focusing on reserves responsive on the order of minutes to hours, i.e., ECRS, NSPIN, and DRRS 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Model approach: determine how reserve levels (independent variable) influence LOLP given probabilistic distributions of unplanned outages and net load forecast error using 10k random draws of a Monte Carlo simulation for each hour in the study period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Historic hours from June 2023 to June 2024 are used as cases for comparing capacity at risk to different levels of reserves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solidFill>
                  <a:srgbClr val="000082"/>
                </a:solidFill>
              </a:rPr>
              <a:t>Model Summary</a:t>
            </a:r>
          </a:p>
        </p:txBody>
      </p:sp>
    </p:spTree>
    <p:extLst>
      <p:ext uri="{BB962C8B-B14F-4D97-AF65-F5344CB8AC3E}">
        <p14:creationId xmlns:p14="http://schemas.microsoft.com/office/powerpoint/2010/main" val="35327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/>
        <p:txBody>
          <a:bodyPr lIns="91426" tIns="45713" rIns="91426" bIns="45713" anchor="t">
            <a:normAutofit fontScale="92500" lnSpcReduction="10000"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Capacity at risk is a probabilistic function of unit trips and net load forecast error</a:t>
            </a:r>
          </a:p>
          <a:p>
            <a:pPr marL="6858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900" dirty="0"/>
              <a:t>Unit trips are based on resource-level data for average operating time between trips</a:t>
            </a:r>
          </a:p>
          <a:p>
            <a:pPr marL="6858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900" dirty="0"/>
              <a:t>Net load forecast error is a function of the forecast level for wind, solar, and load</a:t>
            </a:r>
          </a:p>
          <a:p>
            <a:pPr marL="6858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900" dirty="0"/>
              <a:t>Outage risk and net load forecast error are functions of time-horizon, </a:t>
            </a:r>
            <a:r>
              <a:rPr lang="en-US" sz="1900" dirty="0" err="1"/>
              <a:t>ie</a:t>
            </a:r>
            <a:r>
              <a:rPr lang="en-US" sz="1900" dirty="0"/>
              <a:t>, 10-mins ahead vs 2-hours ahead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For each hour, Total Risk = Unit Trip MW + Net Load Forecast Error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For each of the 10k iterations of each hour, if Total Risk exceeds the level of reserves, that is counted as an outage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 probability of an outage is defined as #Outages/10k for each hour, and the annual LOLP can be derived from the probability of outages for each hour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solidFill>
                  <a:srgbClr val="000082"/>
                </a:solidFill>
              </a:rPr>
              <a:t>Outage Probability is </a:t>
            </a:r>
            <a:r>
              <a:rPr lang="en-US" altLang="en-US">
                <a:solidFill>
                  <a:srgbClr val="000082"/>
                </a:solidFill>
              </a:rPr>
              <a:t>a Function of Reserves </a:t>
            </a:r>
            <a:r>
              <a:rPr lang="en-US" altLang="en-US" dirty="0">
                <a:solidFill>
                  <a:srgbClr val="000082"/>
                </a:solidFill>
              </a:rPr>
              <a:t>vs. Capacity at Risk</a:t>
            </a:r>
          </a:p>
        </p:txBody>
      </p:sp>
    </p:spTree>
    <p:extLst>
      <p:ext uri="{BB962C8B-B14F-4D97-AF65-F5344CB8AC3E}">
        <p14:creationId xmlns:p14="http://schemas.microsoft.com/office/powerpoint/2010/main" val="3037748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Patton-Tx Tower2">
  <a:themeElements>
    <a:clrScheme name="Patton-Tx Tower2 5">
      <a:dk1>
        <a:srgbClr val="000000"/>
      </a:dk1>
      <a:lt1>
        <a:srgbClr val="F8F8F8"/>
      </a:lt1>
      <a:dk2>
        <a:srgbClr val="003366"/>
      </a:dk2>
      <a:lt2>
        <a:srgbClr val="CCCC00"/>
      </a:lt2>
      <a:accent1>
        <a:srgbClr val="0099FF"/>
      </a:accent1>
      <a:accent2>
        <a:srgbClr val="669900"/>
      </a:accent2>
      <a:accent3>
        <a:srgbClr val="AAADB8"/>
      </a:accent3>
      <a:accent4>
        <a:srgbClr val="D4D4D4"/>
      </a:accent4>
      <a:accent5>
        <a:srgbClr val="AACAFF"/>
      </a:accent5>
      <a:accent6>
        <a:srgbClr val="5C8A00"/>
      </a:accent6>
      <a:hlink>
        <a:srgbClr val="CC0000"/>
      </a:hlink>
      <a:folHlink>
        <a:srgbClr val="CCCCCC"/>
      </a:folHlink>
    </a:clrScheme>
    <a:fontScheme name="Patton-Tx Tower2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31" tIns="45715" rIns="91431" bIns="45715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70000"/>
          </a:spcBef>
          <a:spcAft>
            <a:spcPct val="0"/>
          </a:spcAft>
          <a:buClr>
            <a:srgbClr val="0000CC"/>
          </a:buClr>
          <a:buSzTx/>
          <a:buFontTx/>
          <a:buNone/>
          <a:tabLst/>
          <a:defRPr kumimoji="1" lang="en-US" sz="17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31" tIns="45715" rIns="91431" bIns="45715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70000"/>
          </a:spcBef>
          <a:spcAft>
            <a:spcPct val="0"/>
          </a:spcAft>
          <a:buClr>
            <a:srgbClr val="0000CC"/>
          </a:buClr>
          <a:buSzTx/>
          <a:buFontTx/>
          <a:buNone/>
          <a:tabLst/>
          <a:defRPr kumimoji="1" lang="en-US" sz="17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lnDef>
  </a:objectDefaults>
  <a:extraClrSchemeLst>
    <a:extraClrScheme>
      <a:clrScheme name="Patton-Tx Tower2 1">
        <a:dk1>
          <a:srgbClr val="5F5F5F"/>
        </a:dk1>
        <a:lt1>
          <a:srgbClr val="FFCC66"/>
        </a:lt1>
        <a:dk2>
          <a:srgbClr val="000000"/>
        </a:dk2>
        <a:lt2>
          <a:srgbClr val="999933"/>
        </a:lt2>
        <a:accent1>
          <a:srgbClr val="CC9900"/>
        </a:accent1>
        <a:accent2>
          <a:srgbClr val="669900"/>
        </a:accent2>
        <a:accent3>
          <a:srgbClr val="AAAAAA"/>
        </a:accent3>
        <a:accent4>
          <a:srgbClr val="DAAE56"/>
        </a:accent4>
        <a:accent5>
          <a:srgbClr val="E2CAAA"/>
        </a:accent5>
        <a:accent6>
          <a:srgbClr val="5C8A00"/>
        </a:accent6>
        <a:hlink>
          <a:srgbClr val="CC0000"/>
        </a:hlink>
        <a:folHlink>
          <a:srgbClr val="CC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tton-Tx Tower2 2">
        <a:dk1>
          <a:srgbClr val="000000"/>
        </a:dk1>
        <a:lt1>
          <a:srgbClr val="DDDDDD"/>
        </a:lt1>
        <a:dk2>
          <a:srgbClr val="9FAC93"/>
        </a:dk2>
        <a:lt2>
          <a:srgbClr val="FFFFCC"/>
        </a:lt2>
        <a:accent1>
          <a:srgbClr val="666633"/>
        </a:accent1>
        <a:accent2>
          <a:srgbClr val="009999"/>
        </a:accent2>
        <a:accent3>
          <a:srgbClr val="CDD2C8"/>
        </a:accent3>
        <a:accent4>
          <a:srgbClr val="BDBDBD"/>
        </a:accent4>
        <a:accent5>
          <a:srgbClr val="B8B8AD"/>
        </a:accent5>
        <a:accent6>
          <a:srgbClr val="008A8A"/>
        </a:accent6>
        <a:hlink>
          <a:srgbClr val="FF99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tton-Tx Tower2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FFFFFF"/>
        </a:accent1>
        <a:accent2>
          <a:srgbClr val="CBCBCB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B8B8B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tton-Tx Tower2 4">
        <a:dk1>
          <a:srgbClr val="000000"/>
        </a:dk1>
        <a:lt1>
          <a:srgbClr val="FFFFCC"/>
        </a:lt1>
        <a:dk2>
          <a:srgbClr val="660033"/>
        </a:dk2>
        <a:lt2>
          <a:srgbClr val="FFCCCC"/>
        </a:lt2>
        <a:accent1>
          <a:srgbClr val="BA899A"/>
        </a:accent1>
        <a:accent2>
          <a:srgbClr val="009999"/>
        </a:accent2>
        <a:accent3>
          <a:srgbClr val="B8AAAD"/>
        </a:accent3>
        <a:accent4>
          <a:srgbClr val="DADAAE"/>
        </a:accent4>
        <a:accent5>
          <a:srgbClr val="D9C4CA"/>
        </a:accent5>
        <a:accent6>
          <a:srgbClr val="008A8A"/>
        </a:accent6>
        <a:hlink>
          <a:srgbClr val="CC0066"/>
        </a:hlink>
        <a:folHlink>
          <a:srgbClr val="CC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tton-Tx Tower2 5">
        <a:dk1>
          <a:srgbClr val="000000"/>
        </a:dk1>
        <a:lt1>
          <a:srgbClr val="F8F8F8"/>
        </a:lt1>
        <a:dk2>
          <a:srgbClr val="003366"/>
        </a:dk2>
        <a:lt2>
          <a:srgbClr val="CCCC00"/>
        </a:lt2>
        <a:accent1>
          <a:srgbClr val="0099FF"/>
        </a:accent1>
        <a:accent2>
          <a:srgbClr val="669900"/>
        </a:accent2>
        <a:accent3>
          <a:srgbClr val="AAADB8"/>
        </a:accent3>
        <a:accent4>
          <a:srgbClr val="D4D4D4"/>
        </a:accent4>
        <a:accent5>
          <a:srgbClr val="AACAFF"/>
        </a:accent5>
        <a:accent6>
          <a:srgbClr val="5C8A00"/>
        </a:accent6>
        <a:hlink>
          <a:srgbClr val="CC0000"/>
        </a:hlink>
        <a:folHlink>
          <a:srgbClr val="CC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tton-Tx Tower2 6">
        <a:dk1>
          <a:srgbClr val="663300"/>
        </a:dk1>
        <a:lt1>
          <a:srgbClr val="D9E8F3"/>
        </a:lt1>
        <a:dk2>
          <a:srgbClr val="999933"/>
        </a:dk2>
        <a:lt2>
          <a:srgbClr val="5F5F5F"/>
        </a:lt2>
        <a:accent1>
          <a:srgbClr val="CBB480"/>
        </a:accent1>
        <a:accent2>
          <a:srgbClr val="99CCFF"/>
        </a:accent2>
        <a:accent3>
          <a:srgbClr val="E9F2F8"/>
        </a:accent3>
        <a:accent4>
          <a:srgbClr val="562A00"/>
        </a:accent4>
        <a:accent5>
          <a:srgbClr val="E2D6C0"/>
        </a:accent5>
        <a:accent6>
          <a:srgbClr val="8AB9E7"/>
        </a:accent6>
        <a:hlink>
          <a:srgbClr val="FFCC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otomac Econ_Pwrpt Template_6-16" id="{C398C018-7341-4720-92BC-2F87250E3AD7}" vid="{6B910848-D936-44E5-919E-A6E0E4048D61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EEC4A72CAB0D64D9F7E9682FD2192C4" ma:contentTypeVersion="10" ma:contentTypeDescription="Create a new document." ma:contentTypeScope="" ma:versionID="5f5c4614a75b7d750898608be3433170">
  <xsd:schema xmlns:xsd="http://www.w3.org/2001/XMLSchema" xmlns:xs="http://www.w3.org/2001/XMLSchema" xmlns:p="http://schemas.microsoft.com/office/2006/metadata/properties" xmlns:ns2="b74bb770-530c-43db-868c-470100b04b21" targetNamespace="http://schemas.microsoft.com/office/2006/metadata/properties" ma:root="true" ma:fieldsID="22048c9843ea8311661d69856d0e91c1" ns2:_="">
    <xsd:import namespace="b74bb770-530c-43db-868c-470100b04b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4bb770-530c-43db-868c-470100b04b2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bjectDetectorVersions" ma:index="1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7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D4F769C-40B7-4BE1-82EE-F4D8634BB39A}">
  <ds:schemaRefs>
    <ds:schemaRef ds:uri="http://purl.org/dc/elements/1.1/"/>
    <ds:schemaRef ds:uri="http://www.w3.org/XML/1998/namespace"/>
    <ds:schemaRef ds:uri="http://schemas.microsoft.com/office/2006/metadata/properties"/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b74bb770-530c-43db-868c-470100b04b21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F95F2BEE-233C-4659-875F-23D92C6D771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E3C4131-651E-4ED7-9B89-B5C9766C7C1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74bb770-530c-43db-868c-470100b04b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3454</TotalTime>
  <Words>280</Words>
  <Application>Microsoft Office PowerPoint</Application>
  <PresentationFormat>Letter Paper (8.5x11 in)</PresentationFormat>
  <Paragraphs>26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Times New Roman</vt:lpstr>
      <vt:lpstr>Wingdings</vt:lpstr>
      <vt:lpstr>Patton-Tx Tower2</vt:lpstr>
      <vt:lpstr>Probabilistic Model for Determining Optimal AS Procurement</vt:lpstr>
      <vt:lpstr>Model Summary</vt:lpstr>
      <vt:lpstr>Outage Probability is a Function of Reserves vs. Capacity at Risk</vt:lpstr>
    </vt:vector>
  </TitlesOfParts>
  <Company>Howrey &amp; Simon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Agreement To Change Market Rules</dc:title>
  <dc:creator>Valerie Walker</dc:creator>
  <cp:lastModifiedBy>Andrew Reimers</cp:lastModifiedBy>
  <cp:revision>88</cp:revision>
  <cp:lastPrinted>2023-12-08T14:36:36Z</cp:lastPrinted>
  <dcterms:created xsi:type="dcterms:W3CDTF">1998-05-07T17:54:14Z</dcterms:created>
  <dcterms:modified xsi:type="dcterms:W3CDTF">2024-06-21T20:27:07Z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0x010100BEEC4A72CAB0D64D9F7E9682FD2192C4</vt:lpwstr>
  </property>
</Properties>
</file>