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7" r:id="rId2"/>
    <p:sldMasterId id="2147483700" r:id="rId3"/>
    <p:sldMasterId id="2147483702" r:id="rId4"/>
  </p:sldMasterIdLst>
  <p:notesMasterIdLst>
    <p:notesMasterId r:id="rId18"/>
  </p:notesMasterIdLst>
  <p:handoutMasterIdLst>
    <p:handoutMasterId r:id="rId19"/>
  </p:handoutMasterIdLst>
  <p:sldIdLst>
    <p:sldId id="270" r:id="rId5"/>
    <p:sldId id="2679" r:id="rId6"/>
    <p:sldId id="2683" r:id="rId7"/>
    <p:sldId id="2684" r:id="rId8"/>
    <p:sldId id="2680" r:id="rId9"/>
    <p:sldId id="2681" r:id="rId10"/>
    <p:sldId id="2677" r:id="rId11"/>
    <p:sldId id="2682" r:id="rId12"/>
    <p:sldId id="2685" r:id="rId13"/>
    <p:sldId id="2686" r:id="rId14"/>
    <p:sldId id="2687" r:id="rId15"/>
    <p:sldId id="574" r:id="rId16"/>
    <p:sldId id="57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2362" autoAdjust="0"/>
  </p:normalViewPr>
  <p:slideViewPr>
    <p:cSldViewPr snapToGrid="0">
      <p:cViewPr varScale="1">
        <p:scale>
          <a:sx n="103" d="100"/>
          <a:sy n="103" d="100"/>
        </p:scale>
        <p:origin x="924" y="96"/>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o, Jeffrey" userId="c105959f-1c3a-49d3-b6c5-5ffb20d67f2e" providerId="ADAL" clId="{5FBDE0A0-9FD7-435C-AAA9-15E359682887}"/>
    <pc:docChg chg="undo custSel addSld modSld sldOrd addMainMaster modMainMaster">
      <pc:chgData name="Billo, Jeffrey" userId="c105959f-1c3a-49d3-b6c5-5ffb20d67f2e" providerId="ADAL" clId="{5FBDE0A0-9FD7-435C-AAA9-15E359682887}" dt="2024-06-20T13:39:58.771" v="49" actId="6549"/>
      <pc:docMkLst>
        <pc:docMk/>
      </pc:docMkLst>
      <pc:sldChg chg="modSp mod">
        <pc:chgData name="Billo, Jeffrey" userId="c105959f-1c3a-49d3-b6c5-5ffb20d67f2e" providerId="ADAL" clId="{5FBDE0A0-9FD7-435C-AAA9-15E359682887}" dt="2024-06-20T13:39:54.839" v="48" actId="20577"/>
        <pc:sldMkLst>
          <pc:docMk/>
          <pc:sldMk cId="2188054726" sldId="270"/>
        </pc:sldMkLst>
        <pc:spChg chg="mod">
          <ac:chgData name="Billo, Jeffrey" userId="c105959f-1c3a-49d3-b6c5-5ffb20d67f2e" providerId="ADAL" clId="{5FBDE0A0-9FD7-435C-AAA9-15E359682887}" dt="2024-06-20T13:39:54.839" v="48" actId="20577"/>
          <ac:spMkLst>
            <pc:docMk/>
            <pc:sldMk cId="2188054726" sldId="270"/>
            <ac:spMk id="5" creationId="{00000000-0000-0000-0000-000000000000}"/>
          </ac:spMkLst>
        </pc:spChg>
      </pc:sldChg>
      <pc:sldChg chg="delSp modSp add mod modClrScheme chgLayout">
        <pc:chgData name="Billo, Jeffrey" userId="c105959f-1c3a-49d3-b6c5-5ffb20d67f2e" providerId="ADAL" clId="{5FBDE0A0-9FD7-435C-AAA9-15E359682887}" dt="2024-06-20T13:38:17.928" v="25" actId="12"/>
        <pc:sldMkLst>
          <pc:docMk/>
          <pc:sldMk cId="1616086833" sldId="574"/>
        </pc:sldMkLst>
        <pc:spChg chg="mod ord">
          <ac:chgData name="Billo, Jeffrey" userId="c105959f-1c3a-49d3-b6c5-5ffb20d67f2e" providerId="ADAL" clId="{5FBDE0A0-9FD7-435C-AAA9-15E359682887}" dt="2024-06-20T13:38:17.928" v="25" actId="12"/>
          <ac:spMkLst>
            <pc:docMk/>
            <pc:sldMk cId="1616086833" sldId="574"/>
            <ac:spMk id="3" creationId="{D456B84D-4312-C93D-C0F7-C64A1B167BFF}"/>
          </ac:spMkLst>
        </pc:spChg>
        <pc:spChg chg="del">
          <ac:chgData name="Billo, Jeffrey" userId="c105959f-1c3a-49d3-b6c5-5ffb20d67f2e" providerId="ADAL" clId="{5FBDE0A0-9FD7-435C-AAA9-15E359682887}" dt="2024-06-20T13:37:51.323" v="18" actId="478"/>
          <ac:spMkLst>
            <pc:docMk/>
            <pc:sldMk cId="1616086833" sldId="574"/>
            <ac:spMk id="5" creationId="{4E25C446-C8ED-ADC6-20C5-E21FA0FC9AA4}"/>
          </ac:spMkLst>
        </pc:spChg>
        <pc:spChg chg="mod">
          <ac:chgData name="Billo, Jeffrey" userId="c105959f-1c3a-49d3-b6c5-5ffb20d67f2e" providerId="ADAL" clId="{5FBDE0A0-9FD7-435C-AAA9-15E359682887}" dt="2024-06-20T13:37:54.816" v="19" actId="1076"/>
          <ac:spMkLst>
            <pc:docMk/>
            <pc:sldMk cId="1616086833" sldId="574"/>
            <ac:spMk id="7" creationId="{E3EBCF00-E8A9-D96F-3E40-5144E84D0A65}"/>
          </ac:spMkLst>
        </pc:spChg>
        <pc:spChg chg="mod ord">
          <ac:chgData name="Billo, Jeffrey" userId="c105959f-1c3a-49d3-b6c5-5ffb20d67f2e" providerId="ADAL" clId="{5FBDE0A0-9FD7-435C-AAA9-15E359682887}" dt="2024-06-20T13:38:05.005" v="21" actId="1076"/>
          <ac:spMkLst>
            <pc:docMk/>
            <pc:sldMk cId="1616086833" sldId="574"/>
            <ac:spMk id="9" creationId="{299E9041-A41B-D6E4-1B27-25A0016D23EB}"/>
          </ac:spMkLst>
        </pc:spChg>
      </pc:sldChg>
      <pc:sldChg chg="modSp add mod modClrScheme chgLayout">
        <pc:chgData name="Billo, Jeffrey" userId="c105959f-1c3a-49d3-b6c5-5ffb20d67f2e" providerId="ADAL" clId="{5FBDE0A0-9FD7-435C-AAA9-15E359682887}" dt="2024-06-20T13:39:06.583" v="46" actId="403"/>
        <pc:sldMkLst>
          <pc:docMk/>
          <pc:sldMk cId="1364889245" sldId="575"/>
        </pc:sldMkLst>
        <pc:spChg chg="mod">
          <ac:chgData name="Billo, Jeffrey" userId="c105959f-1c3a-49d3-b6c5-5ffb20d67f2e" providerId="ADAL" clId="{5FBDE0A0-9FD7-435C-AAA9-15E359682887}" dt="2024-06-20T13:39:06.583" v="46" actId="403"/>
          <ac:spMkLst>
            <pc:docMk/>
            <pc:sldMk cId="1364889245" sldId="575"/>
            <ac:spMk id="5" creationId="{96E199B9-7716-E487-4D21-44A8E4CF5EE3}"/>
          </ac:spMkLst>
        </pc:spChg>
        <pc:spChg chg="mod">
          <ac:chgData name="Billo, Jeffrey" userId="c105959f-1c3a-49d3-b6c5-5ffb20d67f2e" providerId="ADAL" clId="{5FBDE0A0-9FD7-435C-AAA9-15E359682887}" dt="2024-06-20T13:37:36.650" v="17" actId="1076"/>
          <ac:spMkLst>
            <pc:docMk/>
            <pc:sldMk cId="1364889245" sldId="575"/>
            <ac:spMk id="6" creationId="{ADC8E848-8602-6CE8-E8C8-253EE87BA7DA}"/>
          </ac:spMkLst>
        </pc:spChg>
        <pc:spChg chg="mod ord">
          <ac:chgData name="Billo, Jeffrey" userId="c105959f-1c3a-49d3-b6c5-5ffb20d67f2e" providerId="ADAL" clId="{5FBDE0A0-9FD7-435C-AAA9-15E359682887}" dt="2024-06-20T13:37:31.885" v="16" actId="1076"/>
          <ac:spMkLst>
            <pc:docMk/>
            <pc:sldMk cId="1364889245" sldId="575"/>
            <ac:spMk id="7" creationId="{3647868F-3485-CA34-EDAF-0BD2C4671301}"/>
          </ac:spMkLst>
        </pc:spChg>
      </pc:sldChg>
      <pc:sldChg chg="modSp mod">
        <pc:chgData name="Billo, Jeffrey" userId="c105959f-1c3a-49d3-b6c5-5ffb20d67f2e" providerId="ADAL" clId="{5FBDE0A0-9FD7-435C-AAA9-15E359682887}" dt="2024-06-18T22:13:10.888" v="0" actId="20577"/>
        <pc:sldMkLst>
          <pc:docMk/>
          <pc:sldMk cId="331002687" sldId="2680"/>
        </pc:sldMkLst>
        <pc:graphicFrameChg chg="modGraphic">
          <ac:chgData name="Billo, Jeffrey" userId="c105959f-1c3a-49d3-b6c5-5ffb20d67f2e" providerId="ADAL" clId="{5FBDE0A0-9FD7-435C-AAA9-15E359682887}" dt="2024-06-18T22:13:10.888" v="0" actId="20577"/>
          <ac:graphicFrameMkLst>
            <pc:docMk/>
            <pc:sldMk cId="331002687" sldId="2680"/>
            <ac:graphicFrameMk id="5" creationId="{3EE292AC-CEA8-CAF8-6463-778E171A66EA}"/>
          </ac:graphicFrameMkLst>
        </pc:graphicFrameChg>
      </pc:sldChg>
      <pc:sldChg chg="modSp mod">
        <pc:chgData name="Billo, Jeffrey" userId="c105959f-1c3a-49d3-b6c5-5ffb20d67f2e" providerId="ADAL" clId="{5FBDE0A0-9FD7-435C-AAA9-15E359682887}" dt="2024-06-19T21:10:04.520" v="1" actId="20577"/>
        <pc:sldMkLst>
          <pc:docMk/>
          <pc:sldMk cId="150503065" sldId="2686"/>
        </pc:sldMkLst>
        <pc:spChg chg="mod">
          <ac:chgData name="Billo, Jeffrey" userId="c105959f-1c3a-49d3-b6c5-5ffb20d67f2e" providerId="ADAL" clId="{5FBDE0A0-9FD7-435C-AAA9-15E359682887}" dt="2024-06-19T21:10:04.520" v="1" actId="20577"/>
          <ac:spMkLst>
            <pc:docMk/>
            <pc:sldMk cId="150503065" sldId="2686"/>
            <ac:spMk id="3" creationId="{A2227BCE-C0F5-75CE-BBF6-5814C398E07B}"/>
          </ac:spMkLst>
        </pc:spChg>
      </pc:sldChg>
      <pc:sldChg chg="addSp modSp new mod ord">
        <pc:chgData name="Billo, Jeffrey" userId="c105959f-1c3a-49d3-b6c5-5ffb20d67f2e" providerId="ADAL" clId="{5FBDE0A0-9FD7-435C-AAA9-15E359682887}" dt="2024-06-20T13:39:58.771" v="49" actId="6549"/>
        <pc:sldMkLst>
          <pc:docMk/>
          <pc:sldMk cId="2826598122" sldId="2687"/>
        </pc:sldMkLst>
        <pc:spChg chg="add mod">
          <ac:chgData name="Billo, Jeffrey" userId="c105959f-1c3a-49d3-b6c5-5ffb20d67f2e" providerId="ADAL" clId="{5FBDE0A0-9FD7-435C-AAA9-15E359682887}" dt="2024-06-20T13:39:58.771" v="49" actId="6549"/>
          <ac:spMkLst>
            <pc:docMk/>
            <pc:sldMk cId="2826598122" sldId="2687"/>
            <ac:spMk id="2" creationId="{CCEADA23-1DFF-26DB-3367-10D028AAA260}"/>
          </ac:spMkLst>
        </pc:spChg>
      </pc:sldChg>
      <pc:sldMasterChg chg="addSldLayout delSldLayout modSldLayout sldLayoutOrd">
        <pc:chgData name="Billo, Jeffrey" userId="c105959f-1c3a-49d3-b6c5-5ffb20d67f2e" providerId="ADAL" clId="{5FBDE0A0-9FD7-435C-AAA9-15E359682887}" dt="2024-06-20T13:36:45.823" v="7" actId="20578"/>
        <pc:sldMasterMkLst>
          <pc:docMk/>
          <pc:sldMasterMk cId="1500750949" sldId="2147483662"/>
        </pc:sldMasterMkLst>
        <pc:sldLayoutChg chg="new mod ord">
          <pc:chgData name="Billo, Jeffrey" userId="c105959f-1c3a-49d3-b6c5-5ffb20d67f2e" providerId="ADAL" clId="{5FBDE0A0-9FD7-435C-AAA9-15E359682887}" dt="2024-06-20T13:36:45.823" v="7" actId="20578"/>
          <pc:sldLayoutMkLst>
            <pc:docMk/>
            <pc:sldMasterMk cId="1500750949" sldId="2147483662"/>
            <pc:sldLayoutMk cId="604944528" sldId="2147483706"/>
          </pc:sldLayoutMkLst>
        </pc:sldLayoutChg>
        <pc:sldLayoutChg chg="new del mod">
          <pc:chgData name="Billo, Jeffrey" userId="c105959f-1c3a-49d3-b6c5-5ffb20d67f2e" providerId="ADAL" clId="{5FBDE0A0-9FD7-435C-AAA9-15E359682887}" dt="2024-06-20T13:36:25.943" v="4" actId="11236"/>
          <pc:sldLayoutMkLst>
            <pc:docMk/>
            <pc:sldMasterMk cId="1500750949" sldId="2147483662"/>
            <pc:sldLayoutMk cId="4022457461" sldId="2147483706"/>
          </pc:sldLayoutMkLst>
        </pc:sldLayoutChg>
      </pc:sldMasterChg>
      <pc:sldMasterChg chg="delSp new mod addSldLayout">
        <pc:chgData name="Billo, Jeffrey" userId="c105959f-1c3a-49d3-b6c5-5ffb20d67f2e" providerId="ADAL" clId="{5FBDE0A0-9FD7-435C-AAA9-15E359682887}" dt="2024-06-20T13:37:02.919" v="13" actId="478"/>
        <pc:sldMasterMkLst>
          <pc:docMk/>
          <pc:sldMasterMk cId="2688275112" sldId="2147483707"/>
        </pc:sldMasterMkLst>
        <pc:spChg chg="del">
          <ac:chgData name="Billo, Jeffrey" userId="c105959f-1c3a-49d3-b6c5-5ffb20d67f2e" providerId="ADAL" clId="{5FBDE0A0-9FD7-435C-AAA9-15E359682887}" dt="2024-06-20T13:37:02.919" v="13" actId="478"/>
          <ac:spMkLst>
            <pc:docMk/>
            <pc:sldMasterMk cId="2688275112" sldId="2147483707"/>
            <ac:spMk id="2" creationId="{7BF2E984-79C3-8F69-D2F2-0A68094B4C14}"/>
          </ac:spMkLst>
        </pc:spChg>
        <pc:spChg chg="del">
          <ac:chgData name="Billo, Jeffrey" userId="c105959f-1c3a-49d3-b6c5-5ffb20d67f2e" providerId="ADAL" clId="{5FBDE0A0-9FD7-435C-AAA9-15E359682887}" dt="2024-06-20T13:37:01.292" v="12" actId="478"/>
          <ac:spMkLst>
            <pc:docMk/>
            <pc:sldMasterMk cId="2688275112" sldId="2147483707"/>
            <ac:spMk id="3" creationId="{8BF69C90-7D21-2C18-C2D0-AD166AF66342}"/>
          </ac:spMkLst>
        </pc:spChg>
        <pc:spChg chg="del">
          <ac:chgData name="Billo, Jeffrey" userId="c105959f-1c3a-49d3-b6c5-5ffb20d67f2e" providerId="ADAL" clId="{5FBDE0A0-9FD7-435C-AAA9-15E359682887}" dt="2024-06-20T13:36:58.238" v="9" actId="478"/>
          <ac:spMkLst>
            <pc:docMk/>
            <pc:sldMasterMk cId="2688275112" sldId="2147483707"/>
            <ac:spMk id="4" creationId="{BB05F257-52CE-64E7-EA1B-01999B8A773A}"/>
          </ac:spMkLst>
        </pc:spChg>
        <pc:spChg chg="del">
          <ac:chgData name="Billo, Jeffrey" userId="c105959f-1c3a-49d3-b6c5-5ffb20d67f2e" providerId="ADAL" clId="{5FBDE0A0-9FD7-435C-AAA9-15E359682887}" dt="2024-06-20T13:36:59.399" v="10" actId="478"/>
          <ac:spMkLst>
            <pc:docMk/>
            <pc:sldMasterMk cId="2688275112" sldId="2147483707"/>
            <ac:spMk id="5" creationId="{6CF78B1E-3E3C-B11E-1899-3B657DFF969A}"/>
          </ac:spMkLst>
        </pc:spChg>
        <pc:spChg chg="del">
          <ac:chgData name="Billo, Jeffrey" userId="c105959f-1c3a-49d3-b6c5-5ffb20d67f2e" providerId="ADAL" clId="{5FBDE0A0-9FD7-435C-AAA9-15E359682887}" dt="2024-06-20T13:37:00.338" v="11" actId="478"/>
          <ac:spMkLst>
            <pc:docMk/>
            <pc:sldMasterMk cId="2688275112" sldId="2147483707"/>
            <ac:spMk id="6" creationId="{0B7C520E-78A0-F03A-7C17-8691D773DC71}"/>
          </ac:spMkLst>
        </pc:spChg>
        <pc:sldLayoutChg chg="new replId">
          <pc:chgData name="Billo, Jeffrey" userId="c105959f-1c3a-49d3-b6c5-5ffb20d67f2e" providerId="ADAL" clId="{5FBDE0A0-9FD7-435C-AAA9-15E359682887}" dt="2024-06-20T13:36:47.974" v="8" actId="6938"/>
          <pc:sldLayoutMkLst>
            <pc:docMk/>
            <pc:sldMasterMk cId="2688275112" sldId="2147483707"/>
            <pc:sldLayoutMk cId="3811814061" sldId="2147483708"/>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3219370747" sldId="2147483709"/>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759730197" sldId="2147483710"/>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1099965147" sldId="2147483711"/>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1908109362" sldId="2147483712"/>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2810602420" sldId="2147483713"/>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2138128083" sldId="2147483714"/>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699979286" sldId="2147483715"/>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1103789851" sldId="2147483716"/>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816136713" sldId="2147483717"/>
          </pc:sldLayoutMkLst>
        </pc:sldLayoutChg>
        <pc:sldLayoutChg chg="new replId">
          <pc:chgData name="Billo, Jeffrey" userId="c105959f-1c3a-49d3-b6c5-5ffb20d67f2e" providerId="ADAL" clId="{5FBDE0A0-9FD7-435C-AAA9-15E359682887}" dt="2024-06-20T13:36:47.974" v="8" actId="6938"/>
          <pc:sldLayoutMkLst>
            <pc:docMk/>
            <pc:sldMasterMk cId="2688275112" sldId="2147483707"/>
            <pc:sldLayoutMk cId="165035714" sldId="2147483718"/>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6/19/2024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6/19/2024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5F01BBD-FFA0-4F97-8591-FCA5983F1B43}" type="slidenum">
              <a:rPr lang="en-US" smtClean="0"/>
              <a:t>12</a:t>
            </a:fld>
            <a:endParaRPr lang="en-US"/>
          </a:p>
        </p:txBody>
      </p:sp>
    </p:spTree>
    <p:extLst>
      <p:ext uri="{BB962C8B-B14F-4D97-AF65-F5344CB8AC3E}">
        <p14:creationId xmlns:p14="http://schemas.microsoft.com/office/powerpoint/2010/main" val="2793472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3D689-DE13-C4BD-7FE9-EBB7C43BB345}"/>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E220FA56-42DC-8183-8087-17FD90BEB417}"/>
              </a:ext>
            </a:extLst>
          </p:cNvPr>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0937632-838A-0783-CAF3-6EE9A4A02730}"/>
              </a:ext>
            </a:extLst>
          </p:cNvPr>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7B8E67C-56FC-FB6B-1F66-3869C335AFC0}"/>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6" name="Footer Placeholder 5">
            <a:extLst>
              <a:ext uri="{FF2B5EF4-FFF2-40B4-BE49-F238E27FC236}">
                <a16:creationId xmlns:a16="http://schemas.microsoft.com/office/drawing/2014/main" id="{21D0ED1A-0E71-5B95-1C44-169E0EFCFD6B}"/>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D3C0B9A-98C2-5A42-743D-BE2CD32DC009}"/>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1099965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F23BE-60F2-B3C6-9391-CDA027627BDF}"/>
              </a:ext>
            </a:extLst>
          </p:cNvPr>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941680DF-8E9C-59CA-95F9-6FB2B98E51A0}"/>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5B05FD-C02B-749B-3C0D-2E0598A2ADFF}"/>
              </a:ext>
            </a:extLst>
          </p:cNvPr>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978201-87E4-4891-FB6B-5889B7F7C4C5}"/>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11F1AB-6F2A-A7AB-CDE6-0D1FE1514935}"/>
              </a:ext>
            </a:extLst>
          </p:cNvPr>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333B2A-3D87-6FBF-D0E4-33272EB573FA}"/>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8" name="Footer Placeholder 7">
            <a:extLst>
              <a:ext uri="{FF2B5EF4-FFF2-40B4-BE49-F238E27FC236}">
                <a16:creationId xmlns:a16="http://schemas.microsoft.com/office/drawing/2014/main" id="{06FBF4AB-72BE-349E-E116-EBE024ACAD5B}"/>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6D0D14A-3301-614C-12B0-BD0F996A6870}"/>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1908109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1E376-233E-DDE7-8E94-E40E6B381D0A}"/>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A3CA3629-5E2E-A062-B51E-2F132643A62B}"/>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4" name="Footer Placeholder 3">
            <a:extLst>
              <a:ext uri="{FF2B5EF4-FFF2-40B4-BE49-F238E27FC236}">
                <a16:creationId xmlns:a16="http://schemas.microsoft.com/office/drawing/2014/main" id="{0E67FC94-BECF-7C60-A114-2B5419188513}"/>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EAE0706-1DF4-0FAE-D714-0E122B6617B4}"/>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2810602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D61E08-25D0-F6C9-82CF-249B655B6018}"/>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3" name="Footer Placeholder 2">
            <a:extLst>
              <a:ext uri="{FF2B5EF4-FFF2-40B4-BE49-F238E27FC236}">
                <a16:creationId xmlns:a16="http://schemas.microsoft.com/office/drawing/2014/main" id="{A77AD2D3-92D0-B575-5941-D5DF806F9F60}"/>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2FF9F569-C5C6-02AE-EABB-BD990356BC5F}"/>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21381280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DF824-7A83-CE22-8B86-0230DB55E17C}"/>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41790C-9643-42D6-9105-3D5445E7980B}"/>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3A03005-FE5F-DC08-36B5-1BCB8AC2E96E}"/>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2E5C32-D8FF-53A8-427D-3E974A832921}"/>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6" name="Footer Placeholder 5">
            <a:extLst>
              <a:ext uri="{FF2B5EF4-FFF2-40B4-BE49-F238E27FC236}">
                <a16:creationId xmlns:a16="http://schemas.microsoft.com/office/drawing/2014/main" id="{553F0B16-3A18-F96E-845A-5CFDD614F7E9}"/>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8513FF8-01B8-E08F-1061-FAE54F7179B6}"/>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699979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8FAC1-80F7-487C-A849-FA4FBC3911A7}"/>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86ED36F-AFCA-FFFE-0F34-36466BC86F35}"/>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E5FD815-83DA-3524-B690-98FDF0E9F11A}"/>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26D309-3F2A-272F-3381-412B18B22337}"/>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6" name="Footer Placeholder 5">
            <a:extLst>
              <a:ext uri="{FF2B5EF4-FFF2-40B4-BE49-F238E27FC236}">
                <a16:creationId xmlns:a16="http://schemas.microsoft.com/office/drawing/2014/main" id="{B52D9E1C-FCB4-F516-F3DA-6256A8275177}"/>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3A6AAAB-4B08-F198-DC43-B4DC61CBCDFD}"/>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1103789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BEFCF-A94C-D1AC-B42C-63BAB2F3B738}"/>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110513F-A216-5F2F-6BA3-D3EA690A3C1E}"/>
              </a:ext>
            </a:extLst>
          </p:cNvPr>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191C34-98C4-2013-3B67-1963CB8C3B2D}"/>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5" name="Footer Placeholder 4">
            <a:extLst>
              <a:ext uri="{FF2B5EF4-FFF2-40B4-BE49-F238E27FC236}">
                <a16:creationId xmlns:a16="http://schemas.microsoft.com/office/drawing/2014/main" id="{D4F82C6C-CD27-E232-DFC1-0CCCB63C224C}"/>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38DD294-6EDC-4C26-26C4-8FE53D8CB7B3}"/>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816136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2C4DF4-03AF-1BF6-B8DE-2E7A4169B75F}"/>
              </a:ext>
            </a:extLst>
          </p:cNvPr>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8A7395-FF7A-8E4E-B490-7CD361009988}"/>
              </a:ext>
            </a:extLst>
          </p:cNvPr>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33A7F-7A0F-8C15-8EC2-7DEE476BE9D6}"/>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5" name="Footer Placeholder 4">
            <a:extLst>
              <a:ext uri="{FF2B5EF4-FFF2-40B4-BE49-F238E27FC236}">
                <a16:creationId xmlns:a16="http://schemas.microsoft.com/office/drawing/2014/main" id="{9A4B34D0-7769-1401-ABDF-C57741C53919}"/>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5667695-45CC-6438-2893-390B1AB04A04}"/>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165035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774F4-17FB-9BCB-1595-5A55BC50F099}"/>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AF6B601-E55C-C736-E5F4-BAC8EC80B9E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9F3909-3ADE-9E57-F80B-08BA20C547B4}"/>
              </a:ext>
            </a:extLst>
          </p:cNvPr>
          <p:cNvSpPr>
            <a:spLocks noGrp="1"/>
          </p:cNvSpPr>
          <p:nvPr>
            <p:ph type="dt" sz="half" idx="10"/>
          </p:nvPr>
        </p:nvSpPr>
        <p:spPr/>
        <p:txBody>
          <a:bodyPr/>
          <a:lstStyle/>
          <a:p>
            <a:fld id="{9964E4C7-4E46-4762-BF1C-A51D9EB82E7C}" type="datetimeFigureOut">
              <a:rPr lang="en-US" smtClean="0"/>
              <a:t>6/20/2024</a:t>
            </a:fld>
            <a:endParaRPr lang="en-US"/>
          </a:p>
        </p:txBody>
      </p:sp>
      <p:sp>
        <p:nvSpPr>
          <p:cNvPr id="5" name="Footer Placeholder 4">
            <a:extLst>
              <a:ext uri="{FF2B5EF4-FFF2-40B4-BE49-F238E27FC236}">
                <a16:creationId xmlns:a16="http://schemas.microsoft.com/office/drawing/2014/main" id="{4DA069A6-5D1C-7286-653C-D1005681B1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572E1F-F73B-29F5-055E-F8B7F1F14A19}"/>
              </a:ext>
            </a:extLst>
          </p:cNvPr>
          <p:cNvSpPr>
            <a:spLocks noGrp="1"/>
          </p:cNvSpPr>
          <p:nvPr>
            <p:ph type="sldNum" sz="quarter" idx="12"/>
          </p:nvPr>
        </p:nvSpPr>
        <p:spPr/>
        <p:txBody>
          <a:bodyPr/>
          <a:lstStyle/>
          <a:p>
            <a:fld id="{256F873F-19C3-4E7C-99A3-14ACA96A9895}" type="slidenum">
              <a:rPr lang="en-US" smtClean="0"/>
              <a:t>‹#›</a:t>
            </a:fld>
            <a:endParaRPr lang="en-US"/>
          </a:p>
        </p:txBody>
      </p:sp>
    </p:spTree>
    <p:extLst>
      <p:ext uri="{BB962C8B-B14F-4D97-AF65-F5344CB8AC3E}">
        <p14:creationId xmlns:p14="http://schemas.microsoft.com/office/powerpoint/2010/main" val="197647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60788-A98B-2E63-9488-8882B74450BD}"/>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Footer Placeholder 2">
            <a:extLst>
              <a:ext uri="{FF2B5EF4-FFF2-40B4-BE49-F238E27FC236}">
                <a16:creationId xmlns:a16="http://schemas.microsoft.com/office/drawing/2014/main" id="{AEC6B9FE-7D7B-C8BA-AFA9-2FFBCF261BBA}"/>
              </a:ext>
            </a:extLst>
          </p:cNvPr>
          <p:cNvSpPr>
            <a:spLocks noGrp="1"/>
          </p:cNvSpPr>
          <p:nvPr>
            <p:ph type="ftr" sz="quarter" idx="10"/>
          </p:nvPr>
        </p:nvSpPr>
        <p:spPr/>
        <p:txBody>
          <a:bodyPr/>
          <a:lstStyle/>
          <a:p>
            <a:r>
              <a:rPr lang="en-US">
                <a:solidFill>
                  <a:prstClr val="black">
                    <a:tint val="75000"/>
                  </a:prstClr>
                </a:solidFill>
              </a:rPr>
              <a:t>Footer text goes here.</a:t>
            </a:r>
            <a:endParaRPr lang="en-US" dirty="0">
              <a:solidFill>
                <a:prstClr val="black">
                  <a:tint val="75000"/>
                </a:prstClr>
              </a:solidFill>
            </a:endParaRPr>
          </a:p>
        </p:txBody>
      </p:sp>
      <p:sp>
        <p:nvSpPr>
          <p:cNvPr id="4" name="Slide Number Placeholder 3">
            <a:extLst>
              <a:ext uri="{FF2B5EF4-FFF2-40B4-BE49-F238E27FC236}">
                <a16:creationId xmlns:a16="http://schemas.microsoft.com/office/drawing/2014/main" id="{CA91CEAF-5509-FF6E-E58F-64A172E5F5CF}"/>
              </a:ext>
            </a:extLst>
          </p:cNvPr>
          <p:cNvSpPr>
            <a:spLocks noGrp="1"/>
          </p:cNvSpPr>
          <p:nvPr>
            <p:ph type="sldNum" sz="quarter" idx="11"/>
          </p:nvPr>
        </p:nvSpPr>
        <p:spPr/>
        <p:txBody>
          <a:body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494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D8B17-89C2-3863-49C6-F3CDAD13845D}"/>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F3AE43-820A-D45E-AB29-979D24A62F84}"/>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FB8565-805C-3A98-E05B-6958E270356D}"/>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5" name="Footer Placeholder 4">
            <a:extLst>
              <a:ext uri="{FF2B5EF4-FFF2-40B4-BE49-F238E27FC236}">
                <a16:creationId xmlns:a16="http://schemas.microsoft.com/office/drawing/2014/main" id="{FAF6D128-4815-84D1-A604-136A35556CD8}"/>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E729E97-E23A-1778-8C10-FBE6FD5EDCDF}"/>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3811814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A812D-7F5E-2C70-4217-424BC9E1C8AF}"/>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8FD00FFE-2692-4D89-C7B5-9D57496A5099}"/>
              </a:ext>
            </a:extLst>
          </p:cNvPr>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845307-6CD1-8F03-73FA-6D242886B97E}"/>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5" name="Footer Placeholder 4">
            <a:extLst>
              <a:ext uri="{FF2B5EF4-FFF2-40B4-BE49-F238E27FC236}">
                <a16:creationId xmlns:a16="http://schemas.microsoft.com/office/drawing/2014/main" id="{36710B08-814D-EDCE-844F-41C3F9E3B6ED}"/>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0D4ED79-ADFB-5880-94A4-BD32D0B8D2DA}"/>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3219370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741B4-289B-52D0-0FED-92C51656D5FC}"/>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E447CC1-5C57-26EF-960A-A0623817CC61}"/>
              </a:ext>
            </a:extLst>
          </p:cNvPr>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98E67E0-5723-CA78-0F50-83912A181F1C}"/>
              </a:ext>
            </a:extLst>
          </p:cNvPr>
          <p:cNvSpPr>
            <a:spLocks noGrp="1"/>
          </p:cNvSpPr>
          <p:nvPr>
            <p:ph type="dt" sz="half" idx="10"/>
          </p:nvPr>
        </p:nvSpPr>
        <p:spPr>
          <a:xfrm>
            <a:off x="628650" y="6356350"/>
            <a:ext cx="2057400" cy="365125"/>
          </a:xfrm>
          <a:prstGeom prst="rect">
            <a:avLst/>
          </a:prstGeom>
        </p:spPr>
        <p:txBody>
          <a:bodyPr/>
          <a:lstStyle/>
          <a:p>
            <a:fld id="{10E35905-1E19-4ECD-A08D-B3D5A1345400}" type="datetimeFigureOut">
              <a:rPr lang="en-US" smtClean="0"/>
              <a:t>6/20/2024</a:t>
            </a:fld>
            <a:endParaRPr lang="en-US"/>
          </a:p>
        </p:txBody>
      </p:sp>
      <p:sp>
        <p:nvSpPr>
          <p:cNvPr id="5" name="Footer Placeholder 4">
            <a:extLst>
              <a:ext uri="{FF2B5EF4-FFF2-40B4-BE49-F238E27FC236}">
                <a16:creationId xmlns:a16="http://schemas.microsoft.com/office/drawing/2014/main" id="{AAFE5A42-A835-835A-1695-89556E467789}"/>
              </a:ext>
            </a:extLst>
          </p:cNvPr>
          <p:cNvSpPr>
            <a:spLocks noGrp="1"/>
          </p:cNvSpPr>
          <p:nvPr>
            <p:ph type="ftr" sz="quarter" idx="11"/>
          </p:nvPr>
        </p:nvSpPr>
        <p:spPr>
          <a:xfrm>
            <a:off x="3028950" y="6356350"/>
            <a:ext cx="30861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112FF9E-6828-0E46-DE40-7131A20C4334}"/>
              </a:ext>
            </a:extLst>
          </p:cNvPr>
          <p:cNvSpPr>
            <a:spLocks noGrp="1"/>
          </p:cNvSpPr>
          <p:nvPr>
            <p:ph type="sldNum" sz="quarter" idx="12"/>
          </p:nvPr>
        </p:nvSpPr>
        <p:spPr>
          <a:xfrm>
            <a:off x="6457950" y="6356350"/>
            <a:ext cx="2057400" cy="365125"/>
          </a:xfrm>
          <a:prstGeom prst="rect">
            <a:avLst/>
          </a:prstGeom>
        </p:spPr>
        <p:txBody>
          <a:bodyPr/>
          <a:lstStyle/>
          <a:p>
            <a:fld id="{6E718F6F-F317-41AF-B776-991522356F9E}" type="slidenum">
              <a:rPr lang="en-US" smtClean="0"/>
              <a:t>‹#›</a:t>
            </a:fld>
            <a:endParaRPr lang="en-US"/>
          </a:p>
        </p:txBody>
      </p:sp>
    </p:spTree>
    <p:extLst>
      <p:ext uri="{BB962C8B-B14F-4D97-AF65-F5344CB8AC3E}">
        <p14:creationId xmlns:p14="http://schemas.microsoft.com/office/powerpoint/2010/main" val="75973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705" r:id="rId5"/>
    <p:sldLayoutId id="2147483706"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27511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hyperlink" Target="mailto:jeff.billo@ercot.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mailto:centralrecords@puc.texas.gov"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Ancillary Services Study for PUC</a:t>
            </a:r>
          </a:p>
          <a:p>
            <a:r>
              <a:rPr lang="en-US" sz="3200" dirty="0"/>
              <a:t>- TAC Update</a:t>
            </a:r>
          </a:p>
        </p:txBody>
      </p:sp>
      <p:sp>
        <p:nvSpPr>
          <p:cNvPr id="3" name="Text Placeholder 2"/>
          <p:cNvSpPr>
            <a:spLocks noGrp="1"/>
          </p:cNvSpPr>
          <p:nvPr>
            <p:ph type="body" sz="quarter" idx="3"/>
          </p:nvPr>
        </p:nvSpPr>
        <p:spPr>
          <a:xfrm>
            <a:off x="3597878" y="4027932"/>
            <a:ext cx="4465283" cy="649224"/>
          </a:xfrm>
        </p:spPr>
        <p:txBody>
          <a:bodyPr/>
          <a:lstStyle/>
          <a:p>
            <a:r>
              <a:rPr lang="en-US" dirty="0"/>
              <a:t>June 24, 2024</a:t>
            </a:r>
          </a:p>
          <a:p>
            <a:r>
              <a:rPr lang="en-US" dirty="0"/>
              <a:t>Jeff Billo</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7BEFF-21A9-372E-C321-83FF61BBBC72}"/>
              </a:ext>
            </a:extLst>
          </p:cNvPr>
          <p:cNvSpPr>
            <a:spLocks noGrp="1"/>
          </p:cNvSpPr>
          <p:nvPr>
            <p:ph type="title"/>
          </p:nvPr>
        </p:nvSpPr>
        <p:spPr/>
        <p:txBody>
          <a:bodyPr/>
          <a:lstStyle/>
          <a:p>
            <a:r>
              <a:rPr lang="en-US" dirty="0"/>
              <a:t>ERCOT’s Next Steps</a:t>
            </a:r>
          </a:p>
        </p:txBody>
      </p:sp>
      <p:sp>
        <p:nvSpPr>
          <p:cNvPr id="3" name="Content Placeholder 2">
            <a:extLst>
              <a:ext uri="{FF2B5EF4-FFF2-40B4-BE49-F238E27FC236}">
                <a16:creationId xmlns:a16="http://schemas.microsoft.com/office/drawing/2014/main" id="{A2227BCE-C0F5-75CE-BBF6-5814C398E07B}"/>
              </a:ext>
            </a:extLst>
          </p:cNvPr>
          <p:cNvSpPr>
            <a:spLocks noGrp="1"/>
          </p:cNvSpPr>
          <p:nvPr>
            <p:ph idx="1"/>
          </p:nvPr>
        </p:nvSpPr>
        <p:spPr/>
        <p:txBody>
          <a:bodyPr/>
          <a:lstStyle/>
          <a:p>
            <a:r>
              <a:rPr lang="en-US" sz="2000" dirty="0"/>
              <a:t>Send feedback to </a:t>
            </a:r>
            <a:r>
              <a:rPr lang="en-US" sz="2000" dirty="0">
                <a:hlinkClick r:id="rId2"/>
              </a:rPr>
              <a:t>jeff.billo@ercot.com</a:t>
            </a:r>
            <a:endParaRPr lang="en-US" sz="2000" dirty="0"/>
          </a:p>
          <a:p>
            <a:r>
              <a:rPr lang="en-US" sz="2000" dirty="0"/>
              <a:t>Board presentation in August</a:t>
            </a:r>
          </a:p>
          <a:p>
            <a:r>
              <a:rPr lang="en-US" sz="2000" dirty="0"/>
              <a:t>Workshop after TAC meeting on August 28</a:t>
            </a:r>
          </a:p>
          <a:p>
            <a:r>
              <a:rPr lang="en-US" sz="2000" dirty="0"/>
              <a:t>Final report posted to PUC by September 30</a:t>
            </a:r>
          </a:p>
          <a:p>
            <a:endParaRPr lang="en-US" sz="2000" dirty="0"/>
          </a:p>
          <a:p>
            <a:r>
              <a:rPr lang="en-US" sz="2000" dirty="0"/>
              <a:t>Implementation of changes is dependent on addressing open questions and software tool development</a:t>
            </a:r>
          </a:p>
          <a:p>
            <a:pPr lvl="1"/>
            <a:r>
              <a:rPr lang="en-US" sz="2000" dirty="0"/>
              <a:t>Any changes will not be incorporated in the 2025 AS Methodology due to timing</a:t>
            </a:r>
          </a:p>
        </p:txBody>
      </p:sp>
      <p:sp>
        <p:nvSpPr>
          <p:cNvPr id="4" name="Slide Number Placeholder 3">
            <a:extLst>
              <a:ext uri="{FF2B5EF4-FFF2-40B4-BE49-F238E27FC236}">
                <a16:creationId xmlns:a16="http://schemas.microsoft.com/office/drawing/2014/main" id="{DC0C36A2-4B62-2B5A-8773-D47DC63C8185}"/>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150503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EADA23-1DFF-26DB-3367-10D028AAA260}"/>
              </a:ext>
            </a:extLst>
          </p:cNvPr>
          <p:cNvSpPr txBox="1"/>
          <p:nvPr/>
        </p:nvSpPr>
        <p:spPr>
          <a:xfrm>
            <a:off x="1716833" y="2126007"/>
            <a:ext cx="4077478" cy="1015663"/>
          </a:xfrm>
          <a:prstGeom prst="rect">
            <a:avLst/>
          </a:prstGeom>
          <a:noFill/>
        </p:spPr>
        <p:txBody>
          <a:bodyPr wrap="square" rtlCol="0">
            <a:spAutoFit/>
          </a:bodyPr>
          <a:lstStyle/>
          <a:p>
            <a:r>
              <a:rPr lang="en-US" sz="6000" dirty="0"/>
              <a:t>PUC</a:t>
            </a:r>
          </a:p>
        </p:txBody>
      </p:sp>
    </p:spTree>
    <p:extLst>
      <p:ext uri="{BB962C8B-B14F-4D97-AF65-F5344CB8AC3E}">
        <p14:creationId xmlns:p14="http://schemas.microsoft.com/office/powerpoint/2010/main" val="2826598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6">
            <a:extLst>
              <a:ext uri="{FF2B5EF4-FFF2-40B4-BE49-F238E27FC236}">
                <a16:creationId xmlns:a16="http://schemas.microsoft.com/office/drawing/2014/main" id="{299E9041-A41B-D6E4-1B27-25A0016D23EB}"/>
              </a:ext>
            </a:extLst>
          </p:cNvPr>
          <p:cNvSpPr>
            <a:spLocks noGrp="1"/>
          </p:cNvSpPr>
          <p:nvPr>
            <p:ph type="ftr" sz="quarter" idx="11"/>
          </p:nvPr>
        </p:nvSpPr>
        <p:spPr>
          <a:xfrm>
            <a:off x="817595" y="5951121"/>
            <a:ext cx="3086100" cy="365125"/>
          </a:xfrm>
        </p:spPr>
        <p:txBody>
          <a:bodyPr/>
          <a:lstStyle/>
          <a:p>
            <a:r>
              <a:rPr lang="en-US" dirty="0"/>
              <a:t>Project 55845 AS Study TAC Update-June 2024</a:t>
            </a:r>
          </a:p>
        </p:txBody>
      </p:sp>
      <p:sp>
        <p:nvSpPr>
          <p:cNvPr id="3" name="Content Placeholder 2">
            <a:extLst>
              <a:ext uri="{FF2B5EF4-FFF2-40B4-BE49-F238E27FC236}">
                <a16:creationId xmlns:a16="http://schemas.microsoft.com/office/drawing/2014/main" id="{D456B84D-4312-C93D-C0F7-C64A1B167BFF}"/>
              </a:ext>
            </a:extLst>
          </p:cNvPr>
          <p:cNvSpPr>
            <a:spLocks noGrp="1"/>
          </p:cNvSpPr>
          <p:nvPr>
            <p:ph type="body" idx="4294967295"/>
          </p:nvPr>
        </p:nvSpPr>
        <p:spPr>
          <a:xfrm>
            <a:off x="744570" y="1882645"/>
            <a:ext cx="8016875" cy="2874963"/>
          </a:xfrm>
        </p:spPr>
        <p:txBody>
          <a:bodyPr vert="horz" lIns="68580" tIns="34290" rIns="68580" bIns="34290" rtlCol="0" anchor="t">
            <a:noAutofit/>
          </a:bodyPr>
          <a:lstStyle/>
          <a:p>
            <a:pPr marL="0" indent="0">
              <a:buNone/>
            </a:pPr>
            <a:r>
              <a:rPr lang="en-US" sz="1800" dirty="0">
                <a:solidFill>
                  <a:schemeClr val="tx1"/>
                </a:solidFill>
              </a:rPr>
              <a:t>Senate Bill 3 from the 87th regular Texas legislative session</a:t>
            </a:r>
          </a:p>
          <a:p>
            <a:pPr marL="0" indent="0">
              <a:buNone/>
            </a:pPr>
            <a:r>
              <a:rPr lang="en-US" sz="1800" dirty="0">
                <a:solidFill>
                  <a:schemeClr val="tx1"/>
                </a:solidFill>
              </a:rPr>
              <a:t>Sec. 35.004.  PROVISION OF TRANSMISSION SERVICE. </a:t>
            </a:r>
          </a:p>
          <a:p>
            <a:pPr marL="0" indent="0">
              <a:buNone/>
            </a:pPr>
            <a:endParaRPr lang="en-US" sz="1800" dirty="0">
              <a:solidFill>
                <a:schemeClr val="tx1"/>
              </a:solidFill>
            </a:endParaRPr>
          </a:p>
          <a:p>
            <a:pPr marL="0" indent="0">
              <a:buNone/>
            </a:pPr>
            <a:r>
              <a:rPr lang="en-US" sz="1800" dirty="0">
                <a:solidFill>
                  <a:schemeClr val="tx1"/>
                </a:solidFill>
              </a:rPr>
              <a:t> (g) The commission shall: (1) review the type, volume, and cost of ancillary services to determine whether those services will continue to meet the needs of the electricity market in the ERCOT power region; and (2) evaluate whether additional services are needed for reliability in the ERCOT power region while providing adequate incentives for dispatchable generation</a:t>
            </a:r>
          </a:p>
          <a:p>
            <a:pPr marL="0" indent="0">
              <a:buNone/>
            </a:pPr>
            <a:endParaRPr lang="en-US" sz="1800" dirty="0">
              <a:solidFill>
                <a:schemeClr val="tx1"/>
              </a:solidFill>
            </a:endParaRPr>
          </a:p>
          <a:p>
            <a:pPr marL="0" indent="0">
              <a:buNone/>
            </a:pPr>
            <a:endParaRPr lang="en-US" sz="1800" dirty="0">
              <a:solidFill>
                <a:schemeClr val="tx1"/>
              </a:solidFill>
            </a:endParaRPr>
          </a:p>
          <a:p>
            <a:pPr marL="0" indent="0">
              <a:buNone/>
            </a:pPr>
            <a:endParaRPr lang="en-US" sz="4000" dirty="0">
              <a:solidFill>
                <a:schemeClr val="tx1"/>
              </a:solidFill>
              <a:latin typeface="Arial" panose="020B0604020202020204" pitchFamily="34" charset="0"/>
              <a:ea typeface="Calibri" panose="020F0502020204030204" pitchFamily="34" charset="0"/>
              <a:cs typeface="Arial" panose="020B0604020202020204" pitchFamily="34" charset="0"/>
              <a:hlinkClick r:id="rId3"/>
            </a:endParaRPr>
          </a:p>
        </p:txBody>
      </p:sp>
      <p:sp>
        <p:nvSpPr>
          <p:cNvPr id="7" name="TextBox 6">
            <a:extLst>
              <a:ext uri="{FF2B5EF4-FFF2-40B4-BE49-F238E27FC236}">
                <a16:creationId xmlns:a16="http://schemas.microsoft.com/office/drawing/2014/main" id="{E3EBCF00-E8A9-D96F-3E40-5144E84D0A65}"/>
              </a:ext>
            </a:extLst>
          </p:cNvPr>
          <p:cNvSpPr txBox="1"/>
          <p:nvPr/>
        </p:nvSpPr>
        <p:spPr>
          <a:xfrm>
            <a:off x="1127125" y="532134"/>
            <a:ext cx="5033395" cy="507831"/>
          </a:xfrm>
          <a:prstGeom prst="rect">
            <a:avLst/>
          </a:prstGeom>
          <a:noFill/>
        </p:spPr>
        <p:txBody>
          <a:bodyPr wrap="square" rtlCol="0">
            <a:spAutoFit/>
          </a:bodyPr>
          <a:lstStyle/>
          <a:p>
            <a:pPr algn="ctr"/>
            <a:r>
              <a:rPr lang="en-US" sz="2700" b="1" dirty="0"/>
              <a:t>How did we get here?</a:t>
            </a:r>
          </a:p>
        </p:txBody>
      </p:sp>
    </p:spTree>
    <p:extLst>
      <p:ext uri="{BB962C8B-B14F-4D97-AF65-F5344CB8AC3E}">
        <p14:creationId xmlns:p14="http://schemas.microsoft.com/office/powerpoint/2010/main" val="1616086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6E199B9-7716-E487-4D21-44A8E4CF5EE3}"/>
              </a:ext>
            </a:extLst>
          </p:cNvPr>
          <p:cNvSpPr txBox="1">
            <a:spLocks noGrp="1" noRot="1" noMove="1" noResize="1" noEditPoints="1" noAdjustHandles="1" noChangeArrowheads="1" noChangeShapeType="1"/>
          </p:cNvSpPr>
          <p:nvPr/>
        </p:nvSpPr>
        <p:spPr>
          <a:xfrm>
            <a:off x="578841" y="2061368"/>
            <a:ext cx="7663343" cy="4255011"/>
          </a:xfrm>
          <a:prstGeom prst="rect">
            <a:avLst/>
          </a:prstGeom>
          <a:noFill/>
        </p:spPr>
        <p:txBody>
          <a:bodyPr wrap="square" lIns="68580" tIns="34290" rIns="68580" bIns="34290" anchor="t">
            <a:spAutoFit/>
          </a:bodyPr>
          <a:lstStyle/>
          <a:p>
            <a:r>
              <a:rPr lang="en-US" sz="1600" dirty="0"/>
              <a:t>June 13 Open Meeting: Commissioners extended deadlines by 1 month</a:t>
            </a:r>
            <a:endParaRPr lang="en-US" sz="1600" strike="sngStrike" dirty="0">
              <a:ea typeface="Calibri"/>
              <a:cs typeface="Calibri"/>
            </a:endParaRPr>
          </a:p>
          <a:p>
            <a:r>
              <a:rPr lang="en-US" sz="1600" dirty="0"/>
              <a:t>June 24:  TAC update-study direction</a:t>
            </a:r>
          </a:p>
          <a:p>
            <a:r>
              <a:rPr lang="en-US" sz="1600" dirty="0"/>
              <a:t>July-August-September: IMM-ERCOT-Staff continue collaboration </a:t>
            </a:r>
          </a:p>
          <a:p>
            <a:r>
              <a:rPr lang="en-US" sz="1600" dirty="0"/>
              <a:t>August 28: TAC workshop</a:t>
            </a:r>
          </a:p>
          <a:p>
            <a:r>
              <a:rPr lang="en-US" sz="1600" dirty="0"/>
              <a:t>September 30: Study filed at PUCT with Staff memo including stakeholder questions </a:t>
            </a:r>
          </a:p>
          <a:p>
            <a:r>
              <a:rPr lang="en-US" sz="1600" dirty="0"/>
              <a:t>Mid to late October: Stakeholder comments due</a:t>
            </a:r>
          </a:p>
          <a:p>
            <a:r>
              <a:rPr lang="en-US" sz="1600" dirty="0"/>
              <a:t>Second half of October: PUCT held workshop</a:t>
            </a:r>
          </a:p>
          <a:p>
            <a:r>
              <a:rPr lang="en-US" sz="1600" dirty="0"/>
              <a:t>November-December:  PUCT evaluates and approves final study and recommendations </a:t>
            </a:r>
          </a:p>
          <a:p>
            <a:r>
              <a:rPr lang="en-US" sz="1600" dirty="0"/>
              <a:t>January 2025: Study including PUCT recommendations submitted to the 88</a:t>
            </a:r>
            <a:r>
              <a:rPr lang="en-US" sz="1600" baseline="30000" dirty="0"/>
              <a:t>th</a:t>
            </a:r>
            <a:r>
              <a:rPr lang="en-US" sz="1600" dirty="0"/>
              <a:t> Legislature  as part of the </a:t>
            </a:r>
            <a:r>
              <a:rPr lang="en-US" sz="1600" i="1" dirty="0"/>
              <a:t>Biennial Agency Report</a:t>
            </a:r>
          </a:p>
          <a:p>
            <a:endParaRPr lang="en-US" sz="1600" b="1" dirty="0"/>
          </a:p>
          <a:p>
            <a:r>
              <a:rPr lang="en-US" sz="1600" b="1" dirty="0"/>
              <a:t>Staff is asking for TAC feedback on</a:t>
            </a:r>
            <a:r>
              <a:rPr lang="en-US" sz="1600" i="1" dirty="0"/>
              <a:t>: </a:t>
            </a:r>
          </a:p>
          <a:p>
            <a:pPr marL="214313" indent="-214313">
              <a:buFont typeface="Arial" panose="020B0604020202020204" pitchFamily="34" charset="0"/>
              <a:buChar char="•"/>
            </a:pPr>
            <a:r>
              <a:rPr lang="en-US" sz="1600" dirty="0"/>
              <a:t>What should IMM and ERCOT present at the August 28 TAC workshop that would be most helpful for stakeholders to file comments at the PUCT?</a:t>
            </a:r>
            <a:endParaRPr lang="en-US" sz="1600" i="1" dirty="0"/>
          </a:p>
          <a:p>
            <a:endParaRPr lang="en-US" sz="1600" i="1" dirty="0"/>
          </a:p>
          <a:p>
            <a:endParaRPr lang="en-US" sz="1600" i="1" dirty="0"/>
          </a:p>
          <a:p>
            <a:endParaRPr lang="en-US" sz="1600" i="1" dirty="0"/>
          </a:p>
        </p:txBody>
      </p:sp>
      <p:sp>
        <p:nvSpPr>
          <p:cNvPr id="6" name="TextBox 5">
            <a:extLst>
              <a:ext uri="{FF2B5EF4-FFF2-40B4-BE49-F238E27FC236}">
                <a16:creationId xmlns:a16="http://schemas.microsoft.com/office/drawing/2014/main" id="{ADC8E848-8602-6CE8-E8C8-253EE87BA7DA}"/>
              </a:ext>
            </a:extLst>
          </p:cNvPr>
          <p:cNvSpPr txBox="1"/>
          <p:nvPr/>
        </p:nvSpPr>
        <p:spPr>
          <a:xfrm>
            <a:off x="1148243" y="687815"/>
            <a:ext cx="5033395" cy="507831"/>
          </a:xfrm>
          <a:prstGeom prst="rect">
            <a:avLst/>
          </a:prstGeom>
          <a:noFill/>
        </p:spPr>
        <p:txBody>
          <a:bodyPr wrap="square" rtlCol="0">
            <a:spAutoFit/>
          </a:bodyPr>
          <a:lstStyle/>
          <a:p>
            <a:pPr algn="ctr"/>
            <a:r>
              <a:rPr lang="en-US" sz="2700" b="1" dirty="0"/>
              <a:t>Where are we going?</a:t>
            </a:r>
          </a:p>
        </p:txBody>
      </p:sp>
      <p:sp>
        <p:nvSpPr>
          <p:cNvPr id="7" name="Footer Placeholder 6">
            <a:extLst>
              <a:ext uri="{FF2B5EF4-FFF2-40B4-BE49-F238E27FC236}">
                <a16:creationId xmlns:a16="http://schemas.microsoft.com/office/drawing/2014/main" id="{3647868F-3485-CA34-EDAF-0BD2C4671301}"/>
              </a:ext>
            </a:extLst>
          </p:cNvPr>
          <p:cNvSpPr>
            <a:spLocks noGrp="1"/>
          </p:cNvSpPr>
          <p:nvPr>
            <p:ph type="ftr" sz="quarter" idx="11"/>
          </p:nvPr>
        </p:nvSpPr>
        <p:spPr>
          <a:xfrm>
            <a:off x="578841" y="5955969"/>
            <a:ext cx="3086100" cy="365125"/>
          </a:xfrm>
        </p:spPr>
        <p:txBody>
          <a:bodyPr/>
          <a:lstStyle/>
          <a:p>
            <a:r>
              <a:rPr lang="en-US" dirty="0"/>
              <a:t>Project 55845 AS Study TAC Update-June 2024</a:t>
            </a:r>
          </a:p>
        </p:txBody>
      </p:sp>
    </p:spTree>
    <p:extLst>
      <p:ext uri="{BB962C8B-B14F-4D97-AF65-F5344CB8AC3E}">
        <p14:creationId xmlns:p14="http://schemas.microsoft.com/office/powerpoint/2010/main" val="136488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4DA7B-6072-4CB2-395D-C7D1581BBF22}"/>
              </a:ext>
            </a:extLst>
          </p:cNvPr>
          <p:cNvSpPr>
            <a:spLocks noGrp="1"/>
          </p:cNvSpPr>
          <p:nvPr>
            <p:ph type="title"/>
          </p:nvPr>
        </p:nvSpPr>
        <p:spPr/>
        <p:txBody>
          <a:bodyPr/>
          <a:lstStyle/>
          <a:p>
            <a:r>
              <a:rPr lang="en-US" dirty="0"/>
              <a:t>Ongoing Ancillary Services Initiatives</a:t>
            </a:r>
          </a:p>
        </p:txBody>
      </p:sp>
      <p:sp>
        <p:nvSpPr>
          <p:cNvPr id="4" name="Slide Number Placeholder 3">
            <a:extLst>
              <a:ext uri="{FF2B5EF4-FFF2-40B4-BE49-F238E27FC236}">
                <a16:creationId xmlns:a16="http://schemas.microsoft.com/office/drawing/2014/main" id="{1D892F30-39E1-D0CC-4057-F34ACA2C65F9}"/>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22" name="Rectangle 21">
            <a:extLst>
              <a:ext uri="{FF2B5EF4-FFF2-40B4-BE49-F238E27FC236}">
                <a16:creationId xmlns:a16="http://schemas.microsoft.com/office/drawing/2014/main" id="{428CAAE3-25F0-97CE-5978-3667040A362D}"/>
              </a:ext>
            </a:extLst>
          </p:cNvPr>
          <p:cNvSpPr/>
          <p:nvPr/>
        </p:nvSpPr>
        <p:spPr>
          <a:xfrm>
            <a:off x="580765" y="1430536"/>
            <a:ext cx="2038865" cy="82790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Consider changes to ECRS before summer 2024 (TAC request)</a:t>
            </a:r>
          </a:p>
        </p:txBody>
      </p:sp>
      <p:sp>
        <p:nvSpPr>
          <p:cNvPr id="23" name="Rectangle 22">
            <a:extLst>
              <a:ext uri="{FF2B5EF4-FFF2-40B4-BE49-F238E27FC236}">
                <a16:creationId xmlns:a16="http://schemas.microsoft.com/office/drawing/2014/main" id="{39A1BB98-0441-3813-48E2-AB3186FF6337}"/>
              </a:ext>
            </a:extLst>
          </p:cNvPr>
          <p:cNvSpPr/>
          <p:nvPr/>
        </p:nvSpPr>
        <p:spPr>
          <a:xfrm>
            <a:off x="580765" y="2517024"/>
            <a:ext cx="2038865" cy="128716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Consider changes to AS for 2025, including PUC to approve AS Methodology</a:t>
            </a:r>
          </a:p>
        </p:txBody>
      </p:sp>
      <p:sp>
        <p:nvSpPr>
          <p:cNvPr id="24" name="Rectangle 23">
            <a:extLst>
              <a:ext uri="{FF2B5EF4-FFF2-40B4-BE49-F238E27FC236}">
                <a16:creationId xmlns:a16="http://schemas.microsoft.com/office/drawing/2014/main" id="{4F94B5ED-C77D-5868-CA9A-03CE88EFD1C4}"/>
              </a:ext>
            </a:extLst>
          </p:cNvPr>
          <p:cNvSpPr/>
          <p:nvPr/>
        </p:nvSpPr>
        <p:spPr>
          <a:xfrm>
            <a:off x="580765" y="4062771"/>
            <a:ext cx="2038865" cy="907492"/>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AS Study for the Legislature</a:t>
            </a:r>
          </a:p>
          <a:p>
            <a:pPr algn="ctr"/>
            <a:r>
              <a:rPr lang="en-US" sz="1400" b="1" dirty="0">
                <a:solidFill>
                  <a:schemeClr val="tx2"/>
                </a:solidFill>
              </a:rPr>
              <a:t>(PUC/IMM/ERCOT)</a:t>
            </a:r>
          </a:p>
        </p:txBody>
      </p:sp>
      <p:sp>
        <p:nvSpPr>
          <p:cNvPr id="25" name="Rectangle 24">
            <a:extLst>
              <a:ext uri="{FF2B5EF4-FFF2-40B4-BE49-F238E27FC236}">
                <a16:creationId xmlns:a16="http://schemas.microsoft.com/office/drawing/2014/main" id="{9920A7F9-3098-45BD-0C8B-FFEB57D427D9}"/>
              </a:ext>
            </a:extLst>
          </p:cNvPr>
          <p:cNvSpPr/>
          <p:nvPr/>
        </p:nvSpPr>
        <p:spPr>
          <a:xfrm>
            <a:off x="580765" y="5228849"/>
            <a:ext cx="2038865" cy="660721"/>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Implement DRRS</a:t>
            </a:r>
          </a:p>
        </p:txBody>
      </p:sp>
      <p:sp>
        <p:nvSpPr>
          <p:cNvPr id="26" name="Arrow: Right 25">
            <a:extLst>
              <a:ext uri="{FF2B5EF4-FFF2-40B4-BE49-F238E27FC236}">
                <a16:creationId xmlns:a16="http://schemas.microsoft.com/office/drawing/2014/main" id="{636EDD42-DFB5-1BFC-3E29-DBAD21C1DB69}"/>
              </a:ext>
            </a:extLst>
          </p:cNvPr>
          <p:cNvSpPr/>
          <p:nvPr/>
        </p:nvSpPr>
        <p:spPr>
          <a:xfrm>
            <a:off x="2619629" y="1585328"/>
            <a:ext cx="4646143"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Decision 26">
            <a:extLst>
              <a:ext uri="{FF2B5EF4-FFF2-40B4-BE49-F238E27FC236}">
                <a16:creationId xmlns:a16="http://schemas.microsoft.com/office/drawing/2014/main" id="{11D28657-5D93-F1A4-3B1A-C36DD73A5A29}"/>
              </a:ext>
            </a:extLst>
          </p:cNvPr>
          <p:cNvSpPr/>
          <p:nvPr/>
        </p:nvSpPr>
        <p:spPr>
          <a:xfrm>
            <a:off x="2971799" y="1390741"/>
            <a:ext cx="1668162" cy="907492"/>
          </a:xfrm>
          <a:prstGeom prst="flowChartDecision">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NPRR1224</a:t>
            </a:r>
            <a:endParaRPr lang="en-US" sz="1000" dirty="0"/>
          </a:p>
        </p:txBody>
      </p:sp>
      <p:sp>
        <p:nvSpPr>
          <p:cNvPr id="28" name="Flowchart: Decision 27">
            <a:extLst>
              <a:ext uri="{FF2B5EF4-FFF2-40B4-BE49-F238E27FC236}">
                <a16:creationId xmlns:a16="http://schemas.microsoft.com/office/drawing/2014/main" id="{3B74291B-A601-FE91-ABC9-DCC353FF030B}"/>
              </a:ext>
            </a:extLst>
          </p:cNvPr>
          <p:cNvSpPr/>
          <p:nvPr/>
        </p:nvSpPr>
        <p:spPr>
          <a:xfrm>
            <a:off x="4816045" y="1390741"/>
            <a:ext cx="1668162" cy="907492"/>
          </a:xfrm>
          <a:prstGeom prst="flowChartDecision">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NPRR1232</a:t>
            </a:r>
            <a:endParaRPr lang="en-US" sz="1000" dirty="0"/>
          </a:p>
        </p:txBody>
      </p:sp>
      <p:sp>
        <p:nvSpPr>
          <p:cNvPr id="29" name="Arrow: Right 28">
            <a:extLst>
              <a:ext uri="{FF2B5EF4-FFF2-40B4-BE49-F238E27FC236}">
                <a16:creationId xmlns:a16="http://schemas.microsoft.com/office/drawing/2014/main" id="{4AD9D3DA-B082-7335-ACA2-0F4CBD9AC35C}"/>
              </a:ext>
            </a:extLst>
          </p:cNvPr>
          <p:cNvSpPr/>
          <p:nvPr/>
        </p:nvSpPr>
        <p:spPr>
          <a:xfrm>
            <a:off x="2619629" y="2822607"/>
            <a:ext cx="59436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Decision 29">
            <a:extLst>
              <a:ext uri="{FF2B5EF4-FFF2-40B4-BE49-F238E27FC236}">
                <a16:creationId xmlns:a16="http://schemas.microsoft.com/office/drawing/2014/main" id="{5ACE8EF4-1714-B5FE-3378-91B5540ABF89}"/>
              </a:ext>
            </a:extLst>
          </p:cNvPr>
          <p:cNvSpPr/>
          <p:nvPr/>
        </p:nvSpPr>
        <p:spPr>
          <a:xfrm>
            <a:off x="2659794" y="2628020"/>
            <a:ext cx="1668162" cy="907492"/>
          </a:xfrm>
          <a:prstGeom prst="flowChartDecision">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NPRR1222</a:t>
            </a:r>
            <a:endParaRPr lang="en-US" sz="1000" dirty="0"/>
          </a:p>
        </p:txBody>
      </p:sp>
      <p:sp>
        <p:nvSpPr>
          <p:cNvPr id="31" name="Flowchart: Decision 30">
            <a:extLst>
              <a:ext uri="{FF2B5EF4-FFF2-40B4-BE49-F238E27FC236}">
                <a16:creationId xmlns:a16="http://schemas.microsoft.com/office/drawing/2014/main" id="{A82C76B0-27C2-B967-E026-5A6AC25BBB33}"/>
              </a:ext>
            </a:extLst>
          </p:cNvPr>
          <p:cNvSpPr/>
          <p:nvPr/>
        </p:nvSpPr>
        <p:spPr>
          <a:xfrm>
            <a:off x="4816045" y="2628020"/>
            <a:ext cx="1668162" cy="907492"/>
          </a:xfrm>
          <a:prstGeom prst="flowChartDecision">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2025 AS </a:t>
            </a:r>
            <a:r>
              <a:rPr lang="en-US" sz="800" dirty="0"/>
              <a:t>Methodology</a:t>
            </a:r>
            <a:r>
              <a:rPr lang="en-US" sz="1000" dirty="0"/>
              <a:t> (July WG meetings)</a:t>
            </a:r>
          </a:p>
        </p:txBody>
      </p:sp>
      <p:sp>
        <p:nvSpPr>
          <p:cNvPr id="32" name="Arrow: Right 31">
            <a:extLst>
              <a:ext uri="{FF2B5EF4-FFF2-40B4-BE49-F238E27FC236}">
                <a16:creationId xmlns:a16="http://schemas.microsoft.com/office/drawing/2014/main" id="{24593DAD-909D-3D28-F86E-1E3EC5EFE014}"/>
              </a:ext>
            </a:extLst>
          </p:cNvPr>
          <p:cNvSpPr/>
          <p:nvPr/>
        </p:nvSpPr>
        <p:spPr>
          <a:xfrm>
            <a:off x="2619629" y="4202472"/>
            <a:ext cx="63143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Decision 32">
            <a:extLst>
              <a:ext uri="{FF2B5EF4-FFF2-40B4-BE49-F238E27FC236}">
                <a16:creationId xmlns:a16="http://schemas.microsoft.com/office/drawing/2014/main" id="{88D8B67D-21FE-806B-49B9-1E2CF49519F0}"/>
              </a:ext>
            </a:extLst>
          </p:cNvPr>
          <p:cNvSpPr/>
          <p:nvPr/>
        </p:nvSpPr>
        <p:spPr>
          <a:xfrm>
            <a:off x="5158956" y="4007885"/>
            <a:ext cx="1668162" cy="907492"/>
          </a:xfrm>
          <a:prstGeom prst="flowChartDecision">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Due Sept.</a:t>
            </a:r>
            <a:endParaRPr lang="en-US" sz="1000" dirty="0"/>
          </a:p>
        </p:txBody>
      </p:sp>
      <p:sp>
        <p:nvSpPr>
          <p:cNvPr id="34" name="Flowchart: Decision 33">
            <a:extLst>
              <a:ext uri="{FF2B5EF4-FFF2-40B4-BE49-F238E27FC236}">
                <a16:creationId xmlns:a16="http://schemas.microsoft.com/office/drawing/2014/main" id="{65B51E5C-8DBA-CDA3-BBF2-36CB61C4F744}"/>
              </a:ext>
            </a:extLst>
          </p:cNvPr>
          <p:cNvSpPr/>
          <p:nvPr/>
        </p:nvSpPr>
        <p:spPr>
          <a:xfrm>
            <a:off x="7008806" y="4007885"/>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a:t>
            </a:r>
            <a:endParaRPr lang="en-US" sz="800" dirty="0"/>
          </a:p>
        </p:txBody>
      </p:sp>
      <p:sp>
        <p:nvSpPr>
          <p:cNvPr id="35" name="Arrow: Right 34">
            <a:extLst>
              <a:ext uri="{FF2B5EF4-FFF2-40B4-BE49-F238E27FC236}">
                <a16:creationId xmlns:a16="http://schemas.microsoft.com/office/drawing/2014/main" id="{AB69FCCE-F9E3-D726-880D-F10EE3F0C045}"/>
              </a:ext>
            </a:extLst>
          </p:cNvPr>
          <p:cNvSpPr/>
          <p:nvPr/>
        </p:nvSpPr>
        <p:spPr>
          <a:xfrm>
            <a:off x="2659794" y="5251145"/>
            <a:ext cx="6179406" cy="518318"/>
          </a:xfrm>
          <a:prstGeom prst="rightArrow">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Decision 35">
            <a:extLst>
              <a:ext uri="{FF2B5EF4-FFF2-40B4-BE49-F238E27FC236}">
                <a16:creationId xmlns:a16="http://schemas.microsoft.com/office/drawing/2014/main" id="{71B74104-6839-ECF1-3416-5CCEDD2BCB85}"/>
              </a:ext>
            </a:extLst>
          </p:cNvPr>
          <p:cNvSpPr/>
          <p:nvPr/>
        </p:nvSpPr>
        <p:spPr>
          <a:xfrm>
            <a:off x="3737919" y="5105463"/>
            <a:ext cx="1668162" cy="907492"/>
          </a:xfrm>
          <a:prstGeom prst="flowChartDecision">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NPRR1235</a:t>
            </a:r>
            <a:endParaRPr lang="en-US" sz="1000" dirty="0"/>
          </a:p>
        </p:txBody>
      </p:sp>
      <p:sp>
        <p:nvSpPr>
          <p:cNvPr id="37" name="Flowchart: Decision 36">
            <a:extLst>
              <a:ext uri="{FF2B5EF4-FFF2-40B4-BE49-F238E27FC236}">
                <a16:creationId xmlns:a16="http://schemas.microsoft.com/office/drawing/2014/main" id="{DDF644BB-D5AB-D3DA-E18E-6B98ABE3F87C}"/>
              </a:ext>
            </a:extLst>
          </p:cNvPr>
          <p:cNvSpPr/>
          <p:nvPr/>
        </p:nvSpPr>
        <p:spPr>
          <a:xfrm>
            <a:off x="7023688" y="5100252"/>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a:t>
            </a:r>
            <a:endParaRPr lang="en-US" sz="800" dirty="0"/>
          </a:p>
        </p:txBody>
      </p:sp>
      <p:sp>
        <p:nvSpPr>
          <p:cNvPr id="38" name="Flowchart: Decision 37">
            <a:extLst>
              <a:ext uri="{FF2B5EF4-FFF2-40B4-BE49-F238E27FC236}">
                <a16:creationId xmlns:a16="http://schemas.microsoft.com/office/drawing/2014/main" id="{8F7C1A4D-1B8C-2EDF-2E23-FD15CD225FF4}"/>
              </a:ext>
            </a:extLst>
          </p:cNvPr>
          <p:cNvSpPr/>
          <p:nvPr/>
        </p:nvSpPr>
        <p:spPr>
          <a:xfrm>
            <a:off x="6562698" y="2642091"/>
            <a:ext cx="1668162" cy="907492"/>
          </a:xfrm>
          <a:prstGeom prst="flowChartDecision">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Effective Jan 2025</a:t>
            </a:r>
            <a:endParaRPr lang="en-US" sz="800" dirty="0"/>
          </a:p>
        </p:txBody>
      </p:sp>
    </p:spTree>
    <p:extLst>
      <p:ext uri="{BB962C8B-B14F-4D97-AF65-F5344CB8AC3E}">
        <p14:creationId xmlns:p14="http://schemas.microsoft.com/office/powerpoint/2010/main" val="2068390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77B99-3F50-4784-1778-61F4D2A2DCD8}"/>
              </a:ext>
            </a:extLst>
          </p:cNvPr>
          <p:cNvSpPr>
            <a:spLocks noGrp="1"/>
          </p:cNvSpPr>
          <p:nvPr>
            <p:ph type="title"/>
          </p:nvPr>
        </p:nvSpPr>
        <p:spPr/>
        <p:txBody>
          <a:bodyPr/>
          <a:lstStyle/>
          <a:p>
            <a:r>
              <a:rPr lang="en-US" dirty="0"/>
              <a:t>Recent Ancillary Service Quantity Changes</a:t>
            </a:r>
          </a:p>
        </p:txBody>
      </p:sp>
      <p:sp>
        <p:nvSpPr>
          <p:cNvPr id="3" name="Content Placeholder 2">
            <a:extLst>
              <a:ext uri="{FF2B5EF4-FFF2-40B4-BE49-F238E27FC236}">
                <a16:creationId xmlns:a16="http://schemas.microsoft.com/office/drawing/2014/main" id="{1CE83247-ED21-4D2A-BC85-629F1AEA309A}"/>
              </a:ext>
            </a:extLst>
          </p:cNvPr>
          <p:cNvSpPr>
            <a:spLocks noGrp="1"/>
          </p:cNvSpPr>
          <p:nvPr>
            <p:ph idx="1"/>
          </p:nvPr>
        </p:nvSpPr>
        <p:spPr>
          <a:xfrm>
            <a:off x="304800" y="1445741"/>
            <a:ext cx="8534400" cy="4474292"/>
          </a:xfrm>
        </p:spPr>
        <p:txBody>
          <a:bodyPr/>
          <a:lstStyle/>
          <a:p>
            <a:r>
              <a:rPr lang="en-US" sz="2400" dirty="0"/>
              <a:t>In general, Ancillary Services quantities have increased in recent years due to:</a:t>
            </a:r>
          </a:p>
          <a:p>
            <a:pPr lvl="1"/>
            <a:r>
              <a:rPr lang="en-US" sz="2000" dirty="0"/>
              <a:t>Increases in variable renewable resources</a:t>
            </a:r>
          </a:p>
          <a:p>
            <a:pPr lvl="1"/>
            <a:r>
              <a:rPr lang="en-US" sz="2000" dirty="0"/>
              <a:t>Increases in load variability</a:t>
            </a:r>
          </a:p>
          <a:p>
            <a:pPr lvl="1"/>
            <a:r>
              <a:rPr lang="en-US" sz="2000" dirty="0"/>
              <a:t>Change in summer 2021 to conservative operations; i.e. lower risk level = higher operating reserves</a:t>
            </a:r>
          </a:p>
          <a:p>
            <a:pPr lvl="1"/>
            <a:r>
              <a:rPr lang="en-US" sz="2000" dirty="0"/>
              <a:t>Addition of ERCOT Contingency Reserve Service (ECRS) in 2023</a:t>
            </a:r>
          </a:p>
          <a:p>
            <a:pPr lvl="2"/>
            <a:r>
              <a:rPr lang="en-US" sz="1800" dirty="0"/>
              <a:t>Needed to address:</a:t>
            </a:r>
          </a:p>
          <a:p>
            <a:pPr lvl="3"/>
            <a:r>
              <a:rPr lang="en-US" sz="1800" dirty="0"/>
              <a:t>Increasing net load ramps causing greater intra-hour risk</a:t>
            </a:r>
          </a:p>
          <a:p>
            <a:pPr lvl="3"/>
            <a:r>
              <a:rPr lang="en-US" sz="1800" dirty="0"/>
              <a:t>Decreasing online reserves available to recover frequency following large unit trip</a:t>
            </a:r>
          </a:p>
        </p:txBody>
      </p:sp>
      <p:sp>
        <p:nvSpPr>
          <p:cNvPr id="4" name="Slide Number Placeholder 3">
            <a:extLst>
              <a:ext uri="{FF2B5EF4-FFF2-40B4-BE49-F238E27FC236}">
                <a16:creationId xmlns:a16="http://schemas.microsoft.com/office/drawing/2014/main" id="{B92F64CB-750D-F224-15FE-FD41AD27A034}"/>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043894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8568F-8B40-3A7D-93BA-B14275334CCF}"/>
              </a:ext>
            </a:extLst>
          </p:cNvPr>
          <p:cNvSpPr>
            <a:spLocks noGrp="1"/>
          </p:cNvSpPr>
          <p:nvPr>
            <p:ph type="title"/>
          </p:nvPr>
        </p:nvSpPr>
        <p:spPr/>
        <p:txBody>
          <a:bodyPr/>
          <a:lstStyle/>
          <a:p>
            <a:r>
              <a:rPr lang="en-US" dirty="0"/>
              <a:t>Changing System Needs</a:t>
            </a:r>
          </a:p>
        </p:txBody>
      </p:sp>
      <p:sp>
        <p:nvSpPr>
          <p:cNvPr id="4" name="Slide Number Placeholder 3">
            <a:extLst>
              <a:ext uri="{FF2B5EF4-FFF2-40B4-BE49-F238E27FC236}">
                <a16:creationId xmlns:a16="http://schemas.microsoft.com/office/drawing/2014/main" id="{183EB05C-0F23-47D1-9779-015CA0129A15}"/>
              </a:ext>
            </a:extLst>
          </p:cNvPr>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a:extLst>
              <a:ext uri="{FF2B5EF4-FFF2-40B4-BE49-F238E27FC236}">
                <a16:creationId xmlns:a16="http://schemas.microsoft.com/office/drawing/2014/main" id="{9B76C1EE-AB99-AC5A-7E13-EB9EFCC28E4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764" y="1121696"/>
            <a:ext cx="7552037" cy="2325839"/>
          </a:xfrm>
          <a:prstGeom prst="rect">
            <a:avLst/>
          </a:prstGeom>
          <a:noFill/>
          <a:ln>
            <a:solidFill>
              <a:schemeClr val="tx1"/>
            </a:solidFill>
          </a:ln>
        </p:spPr>
      </p:pic>
      <p:pic>
        <p:nvPicPr>
          <p:cNvPr id="6" name="Picture 5">
            <a:extLst>
              <a:ext uri="{FF2B5EF4-FFF2-40B4-BE49-F238E27FC236}">
                <a16:creationId xmlns:a16="http://schemas.microsoft.com/office/drawing/2014/main" id="{E77F7A21-CC6F-FEEA-335C-D7B6EC56B3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764" y="3495826"/>
            <a:ext cx="7552037" cy="2769870"/>
          </a:xfrm>
          <a:prstGeom prst="rect">
            <a:avLst/>
          </a:prstGeom>
          <a:ln>
            <a:solidFill>
              <a:schemeClr val="tx1"/>
            </a:solidFill>
          </a:ln>
        </p:spPr>
      </p:pic>
    </p:spTree>
    <p:extLst>
      <p:ext uri="{BB962C8B-B14F-4D97-AF65-F5344CB8AC3E}">
        <p14:creationId xmlns:p14="http://schemas.microsoft.com/office/powerpoint/2010/main" val="2685784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C8320-E664-656F-AFD4-B2438840B13A}"/>
              </a:ext>
            </a:extLst>
          </p:cNvPr>
          <p:cNvSpPr>
            <a:spLocks noGrp="1"/>
          </p:cNvSpPr>
          <p:nvPr>
            <p:ph type="title"/>
          </p:nvPr>
        </p:nvSpPr>
        <p:spPr/>
        <p:txBody>
          <a:bodyPr/>
          <a:lstStyle/>
          <a:p>
            <a:r>
              <a:rPr lang="en-US" dirty="0"/>
              <a:t>Ancillary Services Background</a:t>
            </a:r>
          </a:p>
        </p:txBody>
      </p:sp>
      <p:sp>
        <p:nvSpPr>
          <p:cNvPr id="3" name="Content Placeholder 2">
            <a:extLst>
              <a:ext uri="{FF2B5EF4-FFF2-40B4-BE49-F238E27FC236}">
                <a16:creationId xmlns:a16="http://schemas.microsoft.com/office/drawing/2014/main" id="{A746358D-7369-B99E-6929-94764306195C}"/>
              </a:ext>
            </a:extLst>
          </p:cNvPr>
          <p:cNvSpPr>
            <a:spLocks noGrp="1"/>
          </p:cNvSpPr>
          <p:nvPr>
            <p:ph idx="1"/>
          </p:nvPr>
        </p:nvSpPr>
        <p:spPr/>
        <p:txBody>
          <a:bodyPr/>
          <a:lstStyle/>
          <a:p>
            <a:r>
              <a:rPr lang="en-US" sz="2400" dirty="0"/>
              <a:t>Ancillary Services in the ERCOT market serve two primary purposes</a:t>
            </a:r>
          </a:p>
        </p:txBody>
      </p:sp>
      <p:sp>
        <p:nvSpPr>
          <p:cNvPr id="4" name="Slide Number Placeholder 3">
            <a:extLst>
              <a:ext uri="{FF2B5EF4-FFF2-40B4-BE49-F238E27FC236}">
                <a16:creationId xmlns:a16="http://schemas.microsoft.com/office/drawing/2014/main" id="{960C165C-DF68-DF53-8B4E-A709B3E162C2}"/>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5" name="Table 5">
            <a:extLst>
              <a:ext uri="{FF2B5EF4-FFF2-40B4-BE49-F238E27FC236}">
                <a16:creationId xmlns:a16="http://schemas.microsoft.com/office/drawing/2014/main" id="{3EE292AC-CEA8-CAF8-6463-778E171A66EA}"/>
              </a:ext>
            </a:extLst>
          </p:cNvPr>
          <p:cNvGraphicFramePr>
            <a:graphicFrameLocks noGrp="1"/>
          </p:cNvGraphicFramePr>
          <p:nvPr>
            <p:extLst>
              <p:ext uri="{D42A27DB-BD31-4B8C-83A1-F6EECF244321}">
                <p14:modId xmlns:p14="http://schemas.microsoft.com/office/powerpoint/2010/main" val="4278184039"/>
              </p:ext>
            </p:extLst>
          </p:nvPr>
        </p:nvGraphicFramePr>
        <p:xfrm>
          <a:off x="467033" y="2089768"/>
          <a:ext cx="4104968" cy="2747044"/>
        </p:xfrm>
        <a:graphic>
          <a:graphicData uri="http://schemas.openxmlformats.org/drawingml/2006/table">
            <a:tbl>
              <a:tblPr firstRow="1" bandRow="1">
                <a:tableStyleId>{5C22544A-7EE6-4342-B048-85BDC9FD1C3A}</a:tableStyleId>
              </a:tblPr>
              <a:tblGrid>
                <a:gridCol w="4104968">
                  <a:extLst>
                    <a:ext uri="{9D8B030D-6E8A-4147-A177-3AD203B41FA5}">
                      <a16:colId xmlns:a16="http://schemas.microsoft.com/office/drawing/2014/main" val="2709320896"/>
                    </a:ext>
                  </a:extLst>
                </a:gridCol>
              </a:tblGrid>
              <a:tr h="643924">
                <a:tc>
                  <a:txBody>
                    <a:bodyPr/>
                    <a:lstStyle/>
                    <a:p>
                      <a:r>
                        <a:rPr lang="en-US" sz="1800" dirty="0"/>
                        <a:t>Frequency Control</a:t>
                      </a:r>
                    </a:p>
                  </a:txBody>
                  <a:tcPr/>
                </a:tc>
                <a:extLst>
                  <a:ext uri="{0D108BD9-81ED-4DB2-BD59-A6C34878D82A}">
                    <a16:rowId xmlns:a16="http://schemas.microsoft.com/office/drawing/2014/main" val="1167829095"/>
                  </a:ext>
                </a:extLst>
              </a:tr>
              <a:tr h="643924">
                <a:tc>
                  <a:txBody>
                    <a:bodyPr/>
                    <a:lstStyle/>
                    <a:p>
                      <a:r>
                        <a:rPr lang="en-US" sz="1400" dirty="0"/>
                        <a:t>Regulation (Reg-Up and Reg-Down)</a:t>
                      </a:r>
                    </a:p>
                    <a:p>
                      <a:r>
                        <a:rPr lang="en-US" sz="1400" dirty="0"/>
                        <a:t>Responsive Reserve Service (RRS)</a:t>
                      </a:r>
                    </a:p>
                    <a:p>
                      <a:r>
                        <a:rPr lang="en-US" sz="1400" dirty="0"/>
                        <a:t>ERCOT Contingency Reserve Service (ECRS)</a:t>
                      </a:r>
                    </a:p>
                    <a:p>
                      <a:endParaRPr lang="en-US" sz="1400" dirty="0"/>
                    </a:p>
                  </a:txBody>
                  <a:tcPr/>
                </a:tc>
                <a:extLst>
                  <a:ext uri="{0D108BD9-81ED-4DB2-BD59-A6C34878D82A}">
                    <a16:rowId xmlns:a16="http://schemas.microsoft.com/office/drawing/2014/main" val="530685545"/>
                  </a:ext>
                </a:extLst>
              </a:tr>
              <a:tr h="643924">
                <a:tc>
                  <a:txBody>
                    <a:bodyPr/>
                    <a:lstStyle/>
                    <a:p>
                      <a:r>
                        <a:rPr lang="en-US" sz="1400" dirty="0"/>
                        <a:t>Requirements based on NERC Reliability Standards:</a:t>
                      </a:r>
                    </a:p>
                    <a:p>
                      <a:r>
                        <a:rPr lang="en-US" sz="1400" dirty="0"/>
                        <a:t>BAL-001-2</a:t>
                      </a:r>
                    </a:p>
                    <a:p>
                      <a:r>
                        <a:rPr lang="en-US" sz="1400" dirty="0"/>
                        <a:t>BAL-002-3</a:t>
                      </a:r>
                    </a:p>
                    <a:p>
                      <a:r>
                        <a:rPr lang="en-US" sz="1400" dirty="0"/>
                        <a:t>BAL-003-2</a:t>
                      </a:r>
                    </a:p>
                  </a:txBody>
                  <a:tcPr/>
                </a:tc>
                <a:extLst>
                  <a:ext uri="{0D108BD9-81ED-4DB2-BD59-A6C34878D82A}">
                    <a16:rowId xmlns:a16="http://schemas.microsoft.com/office/drawing/2014/main" val="1993954468"/>
                  </a:ext>
                </a:extLst>
              </a:tr>
            </a:tbl>
          </a:graphicData>
        </a:graphic>
      </p:graphicFrame>
      <p:graphicFrame>
        <p:nvGraphicFramePr>
          <p:cNvPr id="6" name="Table 5">
            <a:extLst>
              <a:ext uri="{FF2B5EF4-FFF2-40B4-BE49-F238E27FC236}">
                <a16:creationId xmlns:a16="http://schemas.microsoft.com/office/drawing/2014/main" id="{AC539F81-50D7-018E-7C81-6DD95F81F764}"/>
              </a:ext>
            </a:extLst>
          </p:cNvPr>
          <p:cNvGraphicFramePr>
            <a:graphicFrameLocks noGrp="1"/>
          </p:cNvGraphicFramePr>
          <p:nvPr>
            <p:extLst>
              <p:ext uri="{D42A27DB-BD31-4B8C-83A1-F6EECF244321}">
                <p14:modId xmlns:p14="http://schemas.microsoft.com/office/powerpoint/2010/main" val="903541458"/>
              </p:ext>
            </p:extLst>
          </p:nvPr>
        </p:nvGraphicFramePr>
        <p:xfrm>
          <a:off x="4734234" y="2089768"/>
          <a:ext cx="4104965" cy="3078480"/>
        </p:xfrm>
        <a:graphic>
          <a:graphicData uri="http://schemas.openxmlformats.org/drawingml/2006/table">
            <a:tbl>
              <a:tblPr firstRow="1" bandRow="1">
                <a:tableStyleId>{5C22544A-7EE6-4342-B048-85BDC9FD1C3A}</a:tableStyleId>
              </a:tblPr>
              <a:tblGrid>
                <a:gridCol w="4104965">
                  <a:extLst>
                    <a:ext uri="{9D8B030D-6E8A-4147-A177-3AD203B41FA5}">
                      <a16:colId xmlns:a16="http://schemas.microsoft.com/office/drawing/2014/main" val="2709320896"/>
                    </a:ext>
                  </a:extLst>
                </a:gridCol>
              </a:tblGrid>
              <a:tr h="643924">
                <a:tc>
                  <a:txBody>
                    <a:bodyPr/>
                    <a:lstStyle/>
                    <a:p>
                      <a:r>
                        <a:rPr lang="en-US" sz="1800" dirty="0"/>
                        <a:t>Operational Risk of Under Commitment of Resources to Meet Demand plus Unexpected Variations</a:t>
                      </a:r>
                    </a:p>
                  </a:txBody>
                  <a:tcPr/>
                </a:tc>
                <a:extLst>
                  <a:ext uri="{0D108BD9-81ED-4DB2-BD59-A6C34878D82A}">
                    <a16:rowId xmlns:a16="http://schemas.microsoft.com/office/drawing/2014/main" val="1167829095"/>
                  </a:ext>
                </a:extLst>
              </a:tr>
              <a:tr h="643924">
                <a:tc>
                  <a:txBody>
                    <a:bodyPr/>
                    <a:lstStyle/>
                    <a:p>
                      <a:r>
                        <a:rPr lang="en-US" sz="1400" dirty="0"/>
                        <a:t>ERCOT Contingency Reserve Service (ECRS)</a:t>
                      </a:r>
                    </a:p>
                    <a:p>
                      <a:r>
                        <a:rPr lang="en-US" sz="1400" dirty="0"/>
                        <a:t>Non-Spinning Reserve Service (Non-Spin)</a:t>
                      </a:r>
                    </a:p>
                    <a:p>
                      <a:r>
                        <a:rPr lang="en-US" sz="1400" dirty="0"/>
                        <a:t>Future: Dispatchable Reliability Reserve Service (DRRS)</a:t>
                      </a:r>
                    </a:p>
                    <a:p>
                      <a:endParaRPr lang="en-US" sz="1400" dirty="0"/>
                    </a:p>
                  </a:txBody>
                  <a:tcPr/>
                </a:tc>
                <a:extLst>
                  <a:ext uri="{0D108BD9-81ED-4DB2-BD59-A6C34878D82A}">
                    <a16:rowId xmlns:a16="http://schemas.microsoft.com/office/drawing/2014/main" val="530685545"/>
                  </a:ext>
                </a:extLst>
              </a:tr>
              <a:tr h="643924">
                <a:tc>
                  <a:txBody>
                    <a:bodyPr/>
                    <a:lstStyle/>
                    <a:p>
                      <a:r>
                        <a:rPr lang="en-US" sz="1400" dirty="0"/>
                        <a:t>Requirements based on risk analysis as described in the annual Ancillary Services Methodology</a:t>
                      </a:r>
                    </a:p>
                  </a:txBody>
                  <a:tcPr/>
                </a:tc>
                <a:extLst>
                  <a:ext uri="{0D108BD9-81ED-4DB2-BD59-A6C34878D82A}">
                    <a16:rowId xmlns:a16="http://schemas.microsoft.com/office/drawing/2014/main" val="1993954468"/>
                  </a:ext>
                </a:extLst>
              </a:tr>
            </a:tbl>
          </a:graphicData>
        </a:graphic>
      </p:graphicFrame>
    </p:spTree>
    <p:extLst>
      <p:ext uri="{BB962C8B-B14F-4D97-AF65-F5344CB8AC3E}">
        <p14:creationId xmlns:p14="http://schemas.microsoft.com/office/powerpoint/2010/main" val="331002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A489-CADE-4113-E879-9CFCD818ACE5}"/>
              </a:ext>
            </a:extLst>
          </p:cNvPr>
          <p:cNvSpPr>
            <a:spLocks noGrp="1"/>
          </p:cNvSpPr>
          <p:nvPr>
            <p:ph type="title"/>
          </p:nvPr>
        </p:nvSpPr>
        <p:spPr/>
        <p:txBody>
          <a:bodyPr/>
          <a:lstStyle/>
          <a:p>
            <a:r>
              <a:rPr lang="en-US" dirty="0"/>
              <a:t>ERCOT Preliminary Recommendation 1</a:t>
            </a:r>
          </a:p>
        </p:txBody>
      </p:sp>
      <p:sp>
        <p:nvSpPr>
          <p:cNvPr id="3" name="Content Placeholder 2">
            <a:extLst>
              <a:ext uri="{FF2B5EF4-FFF2-40B4-BE49-F238E27FC236}">
                <a16:creationId xmlns:a16="http://schemas.microsoft.com/office/drawing/2014/main" id="{1A45E348-EC6F-1F24-C0E4-5692E277FF9F}"/>
              </a:ext>
            </a:extLst>
          </p:cNvPr>
          <p:cNvSpPr>
            <a:spLocks noGrp="1"/>
          </p:cNvSpPr>
          <p:nvPr>
            <p:ph idx="1"/>
          </p:nvPr>
        </p:nvSpPr>
        <p:spPr/>
        <p:txBody>
          <a:bodyPr/>
          <a:lstStyle/>
          <a:p>
            <a:pPr marL="457200" indent="-457200">
              <a:buFont typeface="+mj-lt"/>
              <a:buAutoNum type="alphaLcPeriod"/>
            </a:pPr>
            <a:r>
              <a:rPr lang="en-US" sz="2400" dirty="0"/>
              <a:t>Continue to use current mechanisms that best quantify the risks and meet applicable NERC reliability standard requirements for </a:t>
            </a:r>
            <a:r>
              <a:rPr lang="en-US" sz="2400" b="1" dirty="0"/>
              <a:t>Regulation</a:t>
            </a:r>
            <a:r>
              <a:rPr lang="en-US" sz="2400" dirty="0"/>
              <a:t>, </a:t>
            </a:r>
            <a:r>
              <a:rPr lang="en-US" sz="2400" b="1" dirty="0"/>
              <a:t>RRS</a:t>
            </a:r>
            <a:r>
              <a:rPr lang="en-US" sz="2400" dirty="0"/>
              <a:t>, and the frequency-response portion of </a:t>
            </a:r>
            <a:r>
              <a:rPr lang="en-US" sz="2400" b="1" dirty="0"/>
              <a:t>ECRS</a:t>
            </a:r>
          </a:p>
          <a:p>
            <a:pPr marL="457200" indent="-457200">
              <a:buFont typeface="+mj-lt"/>
              <a:buAutoNum type="alphaLcPeriod"/>
            </a:pPr>
            <a:r>
              <a:rPr lang="en-US" sz="2400" i="1" dirty="0"/>
              <a:t>Change</a:t>
            </a:r>
            <a:r>
              <a:rPr lang="en-US" sz="2400" dirty="0"/>
              <a:t> the methodology to calculate non-frequency-restoration portion of </a:t>
            </a:r>
            <a:r>
              <a:rPr lang="en-US" sz="2400" b="1" dirty="0"/>
              <a:t>ECRS</a:t>
            </a:r>
            <a:r>
              <a:rPr lang="en-US" sz="2400" dirty="0"/>
              <a:t> quantities and </a:t>
            </a:r>
            <a:r>
              <a:rPr lang="en-US" sz="2400" b="1" dirty="0"/>
              <a:t>Non-Spin</a:t>
            </a:r>
            <a:r>
              <a:rPr lang="en-US" sz="2400" dirty="0"/>
              <a:t> quantities to use a full statistical analysis of risks</a:t>
            </a:r>
          </a:p>
          <a:p>
            <a:pPr marL="757238" lvl="1" indent="-457200"/>
            <a:r>
              <a:rPr lang="en-US" sz="2000" dirty="0"/>
              <a:t>Current methodology uses a quasi-statistical approach based on combined risk percentiles but does not compute a single risk probability for each AS</a:t>
            </a:r>
          </a:p>
        </p:txBody>
      </p:sp>
      <p:sp>
        <p:nvSpPr>
          <p:cNvPr id="4" name="Slide Number Placeholder 3">
            <a:extLst>
              <a:ext uri="{FF2B5EF4-FFF2-40B4-BE49-F238E27FC236}">
                <a16:creationId xmlns:a16="http://schemas.microsoft.com/office/drawing/2014/main" id="{F2450869-18E7-77FE-768B-6D069788CBF9}"/>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518912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D4314-F986-A663-9658-2E716F5D13C4}"/>
              </a:ext>
            </a:extLst>
          </p:cNvPr>
          <p:cNvSpPr>
            <a:spLocks noGrp="1"/>
          </p:cNvSpPr>
          <p:nvPr>
            <p:ph type="title"/>
          </p:nvPr>
        </p:nvSpPr>
        <p:spPr/>
        <p:txBody>
          <a:bodyPr/>
          <a:lstStyle/>
          <a:p>
            <a:r>
              <a:rPr lang="en-US" dirty="0"/>
              <a:t>Monte Carlo Analysis of Reserve Need</a:t>
            </a:r>
          </a:p>
        </p:txBody>
      </p:sp>
      <p:sp>
        <p:nvSpPr>
          <p:cNvPr id="4" name="Slide Number Placeholder 3">
            <a:extLst>
              <a:ext uri="{FF2B5EF4-FFF2-40B4-BE49-F238E27FC236}">
                <a16:creationId xmlns:a16="http://schemas.microsoft.com/office/drawing/2014/main" id="{D3E9C092-B09A-2B50-9DDB-9D0F14CA6261}"/>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Oval 5">
            <a:extLst>
              <a:ext uri="{FF2B5EF4-FFF2-40B4-BE49-F238E27FC236}">
                <a16:creationId xmlns:a16="http://schemas.microsoft.com/office/drawing/2014/main" id="{3C7E49D1-D11C-CDAD-64D7-842B343BB9B5}"/>
              </a:ext>
            </a:extLst>
          </p:cNvPr>
          <p:cNvSpPr/>
          <p:nvPr/>
        </p:nvSpPr>
        <p:spPr>
          <a:xfrm>
            <a:off x="629042" y="1442301"/>
            <a:ext cx="1936422"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Load Forecast Error</a:t>
            </a:r>
          </a:p>
          <a:p>
            <a:pPr algn="ctr"/>
            <a:r>
              <a:rPr lang="en-US" sz="1200" i="1" dirty="0"/>
              <a:t>(</a:t>
            </a:r>
            <a:r>
              <a:rPr lang="en-US" sz="1200" i="1" dirty="0" err="1"/>
              <a:t>Month:x</a:t>
            </a:r>
            <a:r>
              <a:rPr lang="en-US" sz="1200" i="1" dirty="0"/>
              <a:t>, </a:t>
            </a:r>
            <a:r>
              <a:rPr lang="en-US" sz="1200" i="1" dirty="0" err="1"/>
              <a:t>HE:y</a:t>
            </a:r>
            <a:r>
              <a:rPr lang="en-US" sz="1200" i="1" dirty="0"/>
              <a:t>)</a:t>
            </a:r>
          </a:p>
        </p:txBody>
      </p:sp>
      <p:sp>
        <p:nvSpPr>
          <p:cNvPr id="10" name="Oval 9">
            <a:extLst>
              <a:ext uri="{FF2B5EF4-FFF2-40B4-BE49-F238E27FC236}">
                <a16:creationId xmlns:a16="http://schemas.microsoft.com/office/drawing/2014/main" id="{B5257C6E-6050-E947-CD78-6D9A8F144AAD}"/>
              </a:ext>
            </a:extLst>
          </p:cNvPr>
          <p:cNvSpPr/>
          <p:nvPr/>
        </p:nvSpPr>
        <p:spPr>
          <a:xfrm>
            <a:off x="694243" y="4722829"/>
            <a:ext cx="1956062"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Solar Forecast Error</a:t>
            </a:r>
          </a:p>
          <a:p>
            <a:pPr algn="ctr"/>
            <a:r>
              <a:rPr lang="en-US" sz="1200" i="1" dirty="0"/>
              <a:t>(</a:t>
            </a:r>
            <a:r>
              <a:rPr lang="en-US" sz="1200" i="1" dirty="0" err="1"/>
              <a:t>Month:x</a:t>
            </a:r>
            <a:r>
              <a:rPr lang="en-US" sz="1200" i="1" dirty="0"/>
              <a:t>, </a:t>
            </a:r>
            <a:r>
              <a:rPr lang="en-US" sz="1200" i="1" dirty="0" err="1"/>
              <a:t>HE:y</a:t>
            </a:r>
            <a:r>
              <a:rPr lang="en-US" sz="1200" i="1" dirty="0"/>
              <a:t>)</a:t>
            </a:r>
          </a:p>
        </p:txBody>
      </p:sp>
      <p:sp>
        <p:nvSpPr>
          <p:cNvPr id="11" name="Oval 10">
            <a:extLst>
              <a:ext uri="{FF2B5EF4-FFF2-40B4-BE49-F238E27FC236}">
                <a16:creationId xmlns:a16="http://schemas.microsoft.com/office/drawing/2014/main" id="{B4C2F0BB-8119-A5D4-0FB6-5099427DB75E}"/>
              </a:ext>
            </a:extLst>
          </p:cNvPr>
          <p:cNvSpPr/>
          <p:nvPr/>
        </p:nvSpPr>
        <p:spPr>
          <a:xfrm>
            <a:off x="684423" y="3082565"/>
            <a:ext cx="1825660"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Wind Forecast Error</a:t>
            </a:r>
          </a:p>
          <a:p>
            <a:pPr algn="ctr"/>
            <a:r>
              <a:rPr lang="en-US" sz="1200" i="1" dirty="0"/>
              <a:t>(</a:t>
            </a:r>
            <a:r>
              <a:rPr lang="en-US" sz="1200" i="1" dirty="0" err="1"/>
              <a:t>Month:x</a:t>
            </a:r>
            <a:r>
              <a:rPr lang="en-US" sz="1200" i="1" dirty="0"/>
              <a:t>, </a:t>
            </a:r>
            <a:r>
              <a:rPr lang="en-US" sz="1200" i="1" dirty="0" err="1"/>
              <a:t>HE:y</a:t>
            </a:r>
            <a:r>
              <a:rPr lang="en-US" sz="1200" i="1" dirty="0"/>
              <a:t>)</a:t>
            </a:r>
          </a:p>
        </p:txBody>
      </p:sp>
      <p:cxnSp>
        <p:nvCxnSpPr>
          <p:cNvPr id="26" name="Straight Arrow Connector 25">
            <a:extLst>
              <a:ext uri="{FF2B5EF4-FFF2-40B4-BE49-F238E27FC236}">
                <a16:creationId xmlns:a16="http://schemas.microsoft.com/office/drawing/2014/main" id="{3C0BA95B-072E-B70F-E8E1-E54A79B870EA}"/>
              </a:ext>
            </a:extLst>
          </p:cNvPr>
          <p:cNvCxnSpPr>
            <a:cxnSpLocks/>
          </p:cNvCxnSpPr>
          <p:nvPr/>
        </p:nvCxnSpPr>
        <p:spPr>
          <a:xfrm>
            <a:off x="2650305" y="2191778"/>
            <a:ext cx="686586" cy="4516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4C1E922-61DC-5850-7A4A-A4F4E667F21D}"/>
              </a:ext>
            </a:extLst>
          </p:cNvPr>
          <p:cNvCxnSpPr>
            <a:cxnSpLocks/>
          </p:cNvCxnSpPr>
          <p:nvPr/>
        </p:nvCxnSpPr>
        <p:spPr>
          <a:xfrm>
            <a:off x="2673089" y="3704734"/>
            <a:ext cx="66380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44FFCF3-6157-31E6-45E6-CED8AEECE7A8}"/>
              </a:ext>
            </a:extLst>
          </p:cNvPr>
          <p:cNvCxnSpPr>
            <a:cxnSpLocks/>
          </p:cNvCxnSpPr>
          <p:nvPr/>
        </p:nvCxnSpPr>
        <p:spPr>
          <a:xfrm flipV="1">
            <a:off x="2771674" y="4982442"/>
            <a:ext cx="565217" cy="46264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5B320C65-9A51-6AD2-C0F7-C86FE0A449D3}"/>
              </a:ext>
            </a:extLst>
          </p:cNvPr>
          <p:cNvPicPr preferRelativeResize="0">
            <a:picLocks/>
          </p:cNvPicPr>
          <p:nvPr/>
        </p:nvPicPr>
        <p:blipFill>
          <a:blip r:embed="rId2"/>
          <a:stretch>
            <a:fillRect/>
          </a:stretch>
        </p:blipFill>
        <p:spPr>
          <a:xfrm>
            <a:off x="6415723" y="2941549"/>
            <a:ext cx="2309177" cy="1432101"/>
          </a:xfrm>
          <a:prstGeom prst="rect">
            <a:avLst/>
          </a:prstGeom>
        </p:spPr>
      </p:pic>
      <p:sp>
        <p:nvSpPr>
          <p:cNvPr id="36" name="TextBox 35">
            <a:extLst>
              <a:ext uri="{FF2B5EF4-FFF2-40B4-BE49-F238E27FC236}">
                <a16:creationId xmlns:a16="http://schemas.microsoft.com/office/drawing/2014/main" id="{23105448-7427-DA49-C41F-049EC0353FD4}"/>
              </a:ext>
            </a:extLst>
          </p:cNvPr>
          <p:cNvSpPr txBox="1"/>
          <p:nvPr/>
        </p:nvSpPr>
        <p:spPr>
          <a:xfrm>
            <a:off x="6592854" y="2528118"/>
            <a:ext cx="2084114" cy="400110"/>
          </a:xfrm>
          <a:prstGeom prst="rect">
            <a:avLst/>
          </a:prstGeom>
          <a:noFill/>
        </p:spPr>
        <p:txBody>
          <a:bodyPr wrap="square" rtlCol="0">
            <a:spAutoFit/>
          </a:bodyPr>
          <a:lstStyle/>
          <a:p>
            <a:pPr algn="ctr"/>
            <a:r>
              <a:rPr lang="en-US" sz="1100" dirty="0"/>
              <a:t>Distribution of Reserve Need </a:t>
            </a:r>
            <a:r>
              <a:rPr lang="en-US" sz="900" i="1" dirty="0"/>
              <a:t>(</a:t>
            </a:r>
            <a:r>
              <a:rPr lang="en-US" sz="900" i="1" dirty="0" err="1"/>
              <a:t>Month:x</a:t>
            </a:r>
            <a:r>
              <a:rPr lang="en-US" sz="900" i="1" dirty="0"/>
              <a:t>, </a:t>
            </a:r>
            <a:r>
              <a:rPr lang="en-US" sz="900" i="1" dirty="0" err="1"/>
              <a:t>HE:y</a:t>
            </a:r>
            <a:r>
              <a:rPr lang="en-US" sz="900" i="1" dirty="0"/>
              <a:t>)</a:t>
            </a:r>
            <a:endParaRPr lang="en-US" sz="1100" i="1" dirty="0"/>
          </a:p>
        </p:txBody>
      </p:sp>
      <p:sp>
        <p:nvSpPr>
          <p:cNvPr id="37" name="Oval 36">
            <a:extLst>
              <a:ext uri="{FF2B5EF4-FFF2-40B4-BE49-F238E27FC236}">
                <a16:creationId xmlns:a16="http://schemas.microsoft.com/office/drawing/2014/main" id="{89C9C267-9C58-9474-8EE8-E72EB4106EA5}"/>
              </a:ext>
            </a:extLst>
          </p:cNvPr>
          <p:cNvSpPr/>
          <p:nvPr/>
        </p:nvSpPr>
        <p:spPr>
          <a:xfrm>
            <a:off x="3463761" y="3035431"/>
            <a:ext cx="1936422"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Net-Load Forecast Error</a:t>
            </a:r>
          </a:p>
          <a:p>
            <a:pPr algn="ctr"/>
            <a:r>
              <a:rPr lang="en-US" sz="1200" i="1" dirty="0"/>
              <a:t>(</a:t>
            </a:r>
            <a:r>
              <a:rPr lang="en-US" sz="1200" i="1" dirty="0" err="1"/>
              <a:t>Month:x</a:t>
            </a:r>
            <a:r>
              <a:rPr lang="en-US" sz="1200" i="1" dirty="0"/>
              <a:t>, </a:t>
            </a:r>
            <a:r>
              <a:rPr lang="en-US" sz="1200" i="1" dirty="0" err="1"/>
              <a:t>HE:y</a:t>
            </a:r>
            <a:r>
              <a:rPr lang="en-US" sz="1200" i="1" dirty="0"/>
              <a:t>)</a:t>
            </a:r>
          </a:p>
        </p:txBody>
      </p:sp>
      <p:cxnSp>
        <p:nvCxnSpPr>
          <p:cNvPr id="38" name="Straight Arrow Connector 37">
            <a:extLst>
              <a:ext uri="{FF2B5EF4-FFF2-40B4-BE49-F238E27FC236}">
                <a16:creationId xmlns:a16="http://schemas.microsoft.com/office/drawing/2014/main" id="{5ED33B9D-78D0-D91F-6485-9C967EA7794A}"/>
              </a:ext>
            </a:extLst>
          </p:cNvPr>
          <p:cNvCxnSpPr>
            <a:cxnSpLocks/>
          </p:cNvCxnSpPr>
          <p:nvPr/>
        </p:nvCxnSpPr>
        <p:spPr>
          <a:xfrm>
            <a:off x="5588915" y="3657600"/>
            <a:ext cx="66380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360A2BFB-A8CA-0920-0BB5-84E797CB03C3}"/>
              </a:ext>
            </a:extLst>
          </p:cNvPr>
          <p:cNvSpPr txBox="1"/>
          <p:nvPr/>
        </p:nvSpPr>
        <p:spPr>
          <a:xfrm>
            <a:off x="5481686" y="3298195"/>
            <a:ext cx="1451727" cy="261610"/>
          </a:xfrm>
          <a:prstGeom prst="rect">
            <a:avLst/>
          </a:prstGeom>
          <a:noFill/>
        </p:spPr>
        <p:txBody>
          <a:bodyPr wrap="square" rtlCol="0">
            <a:spAutoFit/>
          </a:bodyPr>
          <a:lstStyle/>
          <a:p>
            <a:r>
              <a:rPr lang="en-US" sz="1100" dirty="0"/>
              <a:t>MC Draws</a:t>
            </a:r>
          </a:p>
        </p:txBody>
      </p:sp>
      <p:sp>
        <p:nvSpPr>
          <p:cNvPr id="3" name="Oval 2">
            <a:extLst>
              <a:ext uri="{FF2B5EF4-FFF2-40B4-BE49-F238E27FC236}">
                <a16:creationId xmlns:a16="http://schemas.microsoft.com/office/drawing/2014/main" id="{93D508E6-A6F3-45BC-979D-9B2C95CA5318}"/>
              </a:ext>
            </a:extLst>
          </p:cNvPr>
          <p:cNvSpPr/>
          <p:nvPr/>
        </p:nvSpPr>
        <p:spPr>
          <a:xfrm>
            <a:off x="3984394" y="1441663"/>
            <a:ext cx="1936422"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Forced Outages/ Derates</a:t>
            </a:r>
          </a:p>
          <a:p>
            <a:pPr algn="ctr"/>
            <a:r>
              <a:rPr lang="en-US" sz="1200" i="1" dirty="0"/>
              <a:t>(</a:t>
            </a:r>
            <a:r>
              <a:rPr lang="en-US" sz="1200" i="1" dirty="0" err="1"/>
              <a:t>Month:x</a:t>
            </a:r>
            <a:r>
              <a:rPr lang="en-US" sz="1200" i="1" dirty="0"/>
              <a:t>, </a:t>
            </a:r>
            <a:r>
              <a:rPr lang="en-US" sz="1200" i="1" dirty="0" err="1"/>
              <a:t>HE:y</a:t>
            </a:r>
            <a:r>
              <a:rPr lang="en-US" sz="1200" i="1" dirty="0"/>
              <a:t>)</a:t>
            </a:r>
          </a:p>
        </p:txBody>
      </p:sp>
      <p:sp>
        <p:nvSpPr>
          <p:cNvPr id="5" name="Oval 4">
            <a:extLst>
              <a:ext uri="{FF2B5EF4-FFF2-40B4-BE49-F238E27FC236}">
                <a16:creationId xmlns:a16="http://schemas.microsoft.com/office/drawing/2014/main" id="{5F7C3D42-B08E-69DC-98BD-543438AAD19F}"/>
              </a:ext>
            </a:extLst>
          </p:cNvPr>
          <p:cNvSpPr/>
          <p:nvPr/>
        </p:nvSpPr>
        <p:spPr>
          <a:xfrm>
            <a:off x="3984394" y="4653207"/>
            <a:ext cx="1936422" cy="124433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Available Non-AS Headroom</a:t>
            </a:r>
          </a:p>
          <a:p>
            <a:pPr algn="ctr"/>
            <a:r>
              <a:rPr lang="en-US" sz="1200" i="1" dirty="0"/>
              <a:t>(</a:t>
            </a:r>
            <a:r>
              <a:rPr lang="en-US" sz="1200" i="1" dirty="0" err="1"/>
              <a:t>Month:x</a:t>
            </a:r>
            <a:r>
              <a:rPr lang="en-US" sz="1200" i="1" dirty="0"/>
              <a:t>, </a:t>
            </a:r>
            <a:r>
              <a:rPr lang="en-US" sz="1200" i="1" dirty="0" err="1"/>
              <a:t>HE:y</a:t>
            </a:r>
            <a:r>
              <a:rPr lang="en-US" sz="1200" i="1" dirty="0"/>
              <a:t>)</a:t>
            </a:r>
          </a:p>
        </p:txBody>
      </p:sp>
      <p:cxnSp>
        <p:nvCxnSpPr>
          <p:cNvPr id="7" name="Straight Arrow Connector 6">
            <a:extLst>
              <a:ext uri="{FF2B5EF4-FFF2-40B4-BE49-F238E27FC236}">
                <a16:creationId xmlns:a16="http://schemas.microsoft.com/office/drawing/2014/main" id="{159316C2-AEA1-5F35-ABA4-17F2BA934CE0}"/>
              </a:ext>
            </a:extLst>
          </p:cNvPr>
          <p:cNvCxnSpPr>
            <a:cxnSpLocks/>
          </p:cNvCxnSpPr>
          <p:nvPr/>
        </p:nvCxnSpPr>
        <p:spPr>
          <a:xfrm>
            <a:off x="5751921" y="2503404"/>
            <a:ext cx="663802" cy="43814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9F104BB-988A-F3DF-C5AA-2D3A745AA470}"/>
              </a:ext>
            </a:extLst>
          </p:cNvPr>
          <p:cNvCxnSpPr>
            <a:cxnSpLocks/>
          </p:cNvCxnSpPr>
          <p:nvPr/>
        </p:nvCxnSpPr>
        <p:spPr>
          <a:xfrm flipV="1">
            <a:off x="6050432" y="4497859"/>
            <a:ext cx="542422" cy="48458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C963FEE-8301-B72A-EE92-9BDB4D574E91}"/>
              </a:ext>
            </a:extLst>
          </p:cNvPr>
          <p:cNvSpPr txBox="1"/>
          <p:nvPr/>
        </p:nvSpPr>
        <p:spPr>
          <a:xfrm>
            <a:off x="5526853" y="4388157"/>
            <a:ext cx="1451727" cy="261610"/>
          </a:xfrm>
          <a:prstGeom prst="rect">
            <a:avLst/>
          </a:prstGeom>
          <a:noFill/>
        </p:spPr>
        <p:txBody>
          <a:bodyPr wrap="square" rtlCol="0">
            <a:spAutoFit/>
          </a:bodyPr>
          <a:lstStyle/>
          <a:p>
            <a:r>
              <a:rPr lang="en-US" sz="1100" dirty="0"/>
              <a:t>MC Draws</a:t>
            </a:r>
          </a:p>
        </p:txBody>
      </p:sp>
      <p:sp>
        <p:nvSpPr>
          <p:cNvPr id="14" name="TextBox 13">
            <a:extLst>
              <a:ext uri="{FF2B5EF4-FFF2-40B4-BE49-F238E27FC236}">
                <a16:creationId xmlns:a16="http://schemas.microsoft.com/office/drawing/2014/main" id="{D22B0EA3-346C-1E1A-39F9-08E8083F58EA}"/>
              </a:ext>
            </a:extLst>
          </p:cNvPr>
          <p:cNvSpPr txBox="1"/>
          <p:nvPr/>
        </p:nvSpPr>
        <p:spPr>
          <a:xfrm>
            <a:off x="5920816" y="2314661"/>
            <a:ext cx="1451727" cy="261610"/>
          </a:xfrm>
          <a:prstGeom prst="rect">
            <a:avLst/>
          </a:prstGeom>
          <a:noFill/>
        </p:spPr>
        <p:txBody>
          <a:bodyPr wrap="square" rtlCol="0">
            <a:spAutoFit/>
          </a:bodyPr>
          <a:lstStyle/>
          <a:p>
            <a:r>
              <a:rPr lang="en-US" sz="1100" dirty="0"/>
              <a:t>MC Draws</a:t>
            </a:r>
          </a:p>
        </p:txBody>
      </p:sp>
    </p:spTree>
    <p:extLst>
      <p:ext uri="{BB962C8B-B14F-4D97-AF65-F5344CB8AC3E}">
        <p14:creationId xmlns:p14="http://schemas.microsoft.com/office/powerpoint/2010/main" val="3931901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654BF-02EA-7C6C-4879-47D907B09068}"/>
              </a:ext>
            </a:extLst>
          </p:cNvPr>
          <p:cNvSpPr>
            <a:spLocks noGrp="1"/>
          </p:cNvSpPr>
          <p:nvPr>
            <p:ph type="title"/>
          </p:nvPr>
        </p:nvSpPr>
        <p:spPr/>
        <p:txBody>
          <a:bodyPr/>
          <a:lstStyle/>
          <a:p>
            <a:r>
              <a:rPr lang="en-US" dirty="0"/>
              <a:t>Full Statistical Analysis Open Questions</a:t>
            </a:r>
          </a:p>
        </p:txBody>
      </p:sp>
      <p:sp>
        <p:nvSpPr>
          <p:cNvPr id="4" name="Slide Number Placeholder 3">
            <a:extLst>
              <a:ext uri="{FF2B5EF4-FFF2-40B4-BE49-F238E27FC236}">
                <a16:creationId xmlns:a16="http://schemas.microsoft.com/office/drawing/2014/main" id="{EBE8B3B6-4616-4D68-7AAA-BC9318D14ACC}"/>
              </a:ext>
            </a:extLst>
          </p:cNvPr>
          <p:cNvSpPr>
            <a:spLocks noGrp="1"/>
          </p:cNvSpPr>
          <p:nvPr>
            <p:ph type="sldNum" sz="quarter" idx="4"/>
          </p:nvPr>
        </p:nvSpPr>
        <p:spPr/>
        <p:txBody>
          <a:bodyPr/>
          <a:lstStyle/>
          <a:p>
            <a:fld id="{1D93BD3E-1E9A-4970-A6F7-E7AC52762E0C}" type="slidenum">
              <a:rPr lang="en-US" smtClean="0"/>
              <a:pPr/>
              <a:t>8</a:t>
            </a:fld>
            <a:endParaRPr lang="en-US" dirty="0"/>
          </a:p>
        </p:txBody>
      </p:sp>
      <p:graphicFrame>
        <p:nvGraphicFramePr>
          <p:cNvPr id="5" name="Table 5">
            <a:extLst>
              <a:ext uri="{FF2B5EF4-FFF2-40B4-BE49-F238E27FC236}">
                <a16:creationId xmlns:a16="http://schemas.microsoft.com/office/drawing/2014/main" id="{2EED7C3D-280E-5E4D-CCE3-4A521D9E318F}"/>
              </a:ext>
            </a:extLst>
          </p:cNvPr>
          <p:cNvGraphicFramePr>
            <a:graphicFrameLocks noGrp="1"/>
          </p:cNvGraphicFramePr>
          <p:nvPr>
            <p:extLst>
              <p:ext uri="{D42A27DB-BD31-4B8C-83A1-F6EECF244321}">
                <p14:modId xmlns:p14="http://schemas.microsoft.com/office/powerpoint/2010/main" val="2688716344"/>
              </p:ext>
            </p:extLst>
          </p:nvPr>
        </p:nvGraphicFramePr>
        <p:xfrm>
          <a:off x="381000" y="1051006"/>
          <a:ext cx="8458200" cy="5177161"/>
        </p:xfrm>
        <a:graphic>
          <a:graphicData uri="http://schemas.openxmlformats.org/drawingml/2006/table">
            <a:tbl>
              <a:tblPr bandRow="1">
                <a:tableStyleId>{5C22544A-7EE6-4342-B048-85BDC9FD1C3A}</a:tableStyleId>
              </a:tblPr>
              <a:tblGrid>
                <a:gridCol w="8458200">
                  <a:extLst>
                    <a:ext uri="{9D8B030D-6E8A-4147-A177-3AD203B41FA5}">
                      <a16:colId xmlns:a16="http://schemas.microsoft.com/office/drawing/2014/main" val="4034910984"/>
                    </a:ext>
                  </a:extLst>
                </a:gridCol>
              </a:tblGrid>
              <a:tr h="399421">
                <a:tc>
                  <a:txBody>
                    <a:bodyPr/>
                    <a:lstStyle/>
                    <a:p>
                      <a:r>
                        <a:rPr lang="en-US" sz="1350" kern="1200" dirty="0">
                          <a:solidFill>
                            <a:schemeClr val="dk1"/>
                          </a:solidFill>
                          <a:effectLst/>
                          <a:latin typeface="+mn-lt"/>
                          <a:ea typeface="+mn-ea"/>
                          <a:cs typeface="+mn-cs"/>
                        </a:rPr>
                        <a:t>How to determine the correlation of risk factors? For example, weather forecast errors typically cause corresponding errors in load, wind, and solar forecasts, but are generator trips correlated to forecast errors, also? Further, is the headroom capacity of the online generation fleet correlated to other factors? What data set and how much history should be used? More years of data are generally better, but improvements in forecasting methodologies are better reflected in more recent data.</a:t>
                      </a:r>
                      <a:endParaRPr lang="en-US" dirty="0"/>
                    </a:p>
                  </a:txBody>
                  <a:tcPr/>
                </a:tc>
                <a:extLst>
                  <a:ext uri="{0D108BD9-81ED-4DB2-BD59-A6C34878D82A}">
                    <a16:rowId xmlns:a16="http://schemas.microsoft.com/office/drawing/2014/main" val="1716414623"/>
                  </a:ext>
                </a:extLst>
              </a:tr>
              <a:tr h="399421">
                <a:tc>
                  <a:txBody>
                    <a:bodyPr/>
                    <a:lstStyle/>
                    <a:p>
                      <a:r>
                        <a:rPr lang="en-US" sz="1350" kern="1200" dirty="0">
                          <a:solidFill>
                            <a:schemeClr val="dk1"/>
                          </a:solidFill>
                          <a:effectLst/>
                          <a:latin typeface="+mn-lt"/>
                          <a:ea typeface="+mn-ea"/>
                          <a:cs typeface="+mn-cs"/>
                        </a:rPr>
                        <a:t>Should only historic risks be a measure for determining the AS quantities or should increases in risk due to growth in installed capacities also be taken into account? If so, how should increase in variability and uncertainty due to growth be accounted for in the methodology? Historically, as the IRR fleet’s installed capacity has increased, both variability and uncertainty in net load have increased.</a:t>
                      </a:r>
                      <a:endParaRPr lang="en-US" dirty="0"/>
                    </a:p>
                  </a:txBody>
                  <a:tcPr/>
                </a:tc>
                <a:extLst>
                  <a:ext uri="{0D108BD9-81ED-4DB2-BD59-A6C34878D82A}">
                    <a16:rowId xmlns:a16="http://schemas.microsoft.com/office/drawing/2014/main" val="1825921964"/>
                  </a:ext>
                </a:extLst>
              </a:tr>
              <a:tr h="399421">
                <a:tc>
                  <a:txBody>
                    <a:bodyPr/>
                    <a:lstStyle/>
                    <a:p>
                      <a:r>
                        <a:rPr lang="en-US" sz="1350" kern="1200" dirty="0">
                          <a:solidFill>
                            <a:schemeClr val="dk1"/>
                          </a:solidFill>
                          <a:effectLst/>
                          <a:latin typeface="+mn-lt"/>
                          <a:ea typeface="+mn-ea"/>
                          <a:cs typeface="+mn-cs"/>
                        </a:rPr>
                        <a:t>What is the appropriate criteria to use for each AS type? Is the criteria simply a matter of avoiding loss of load, or should there be criteria related to avoiding entering into an EEA or a Watch due to insufficient reserves? How should avoiding the need for manual operator actions be included in the criteria?</a:t>
                      </a:r>
                      <a:endParaRPr lang="en-US" dirty="0"/>
                    </a:p>
                  </a:txBody>
                  <a:tcPr/>
                </a:tc>
                <a:extLst>
                  <a:ext uri="{0D108BD9-81ED-4DB2-BD59-A6C34878D82A}">
                    <a16:rowId xmlns:a16="http://schemas.microsoft.com/office/drawing/2014/main" val="2918268861"/>
                  </a:ext>
                </a:extLst>
              </a:tr>
              <a:tr h="399421">
                <a:tc>
                  <a:txBody>
                    <a:bodyPr/>
                    <a:lstStyle/>
                    <a:p>
                      <a:r>
                        <a:rPr lang="en-US" sz="1350" kern="1200" dirty="0">
                          <a:solidFill>
                            <a:schemeClr val="dk1"/>
                          </a:solidFill>
                          <a:effectLst/>
                          <a:latin typeface="+mn-lt"/>
                          <a:ea typeface="+mn-ea"/>
                          <a:cs typeface="+mn-cs"/>
                        </a:rPr>
                        <a:t>How should temporal constraints and cumulative factors be accounted? The possibility of multiple generator trips across multiple hours (as occurred on May 13, 2022, for example) presents a risk that needs to be covered by AS. Increasingly, AS is being provided by duration-limited resources (battery energy storage). There is some risk that battery energy storage resources providing AS deplete their storage during a multi-hour forecast error event, even if they are meeting all applicable requirements. Also, AS is needed until other generators can be started or until the conditions causing the need for the reserves from AS change. All these factors present challenges when calculating the probabilistic need for AS.</a:t>
                      </a:r>
                      <a:endParaRPr lang="en-US" dirty="0"/>
                    </a:p>
                  </a:txBody>
                  <a:tcPr/>
                </a:tc>
                <a:extLst>
                  <a:ext uri="{0D108BD9-81ED-4DB2-BD59-A6C34878D82A}">
                    <a16:rowId xmlns:a16="http://schemas.microsoft.com/office/drawing/2014/main" val="4160516380"/>
                  </a:ext>
                </a:extLst>
              </a:tr>
              <a:tr h="39942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chemeClr val="dk1"/>
                          </a:solidFill>
                          <a:effectLst/>
                          <a:latin typeface="+mn-lt"/>
                          <a:ea typeface="+mn-ea"/>
                          <a:cs typeface="+mn-cs"/>
                        </a:rPr>
                        <a:t>How much can other types of AS reserves be counted on to address risks for a given AS product? For example, should some or all of ECRS be counted towards meeting the reserve needs covered by NSRS?</a:t>
                      </a:r>
                    </a:p>
                  </a:txBody>
                  <a:tcPr/>
                </a:tc>
                <a:extLst>
                  <a:ext uri="{0D108BD9-81ED-4DB2-BD59-A6C34878D82A}">
                    <a16:rowId xmlns:a16="http://schemas.microsoft.com/office/drawing/2014/main" val="4218922487"/>
                  </a:ext>
                </a:extLst>
              </a:tr>
              <a:tr h="39942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chemeClr val="dk1"/>
                          </a:solidFill>
                          <a:effectLst/>
                          <a:latin typeface="+mn-lt"/>
                          <a:ea typeface="+mn-ea"/>
                          <a:cs typeface="+mn-cs"/>
                        </a:rPr>
                        <a:t>What hardware and software capabilities are needed to perform a full statistical analysis of risks?</a:t>
                      </a:r>
                    </a:p>
                  </a:txBody>
                  <a:tcPr/>
                </a:tc>
                <a:extLst>
                  <a:ext uri="{0D108BD9-81ED-4DB2-BD59-A6C34878D82A}">
                    <a16:rowId xmlns:a16="http://schemas.microsoft.com/office/drawing/2014/main" val="4109112432"/>
                  </a:ext>
                </a:extLst>
              </a:tr>
            </a:tbl>
          </a:graphicData>
        </a:graphic>
      </p:graphicFrame>
    </p:spTree>
    <p:extLst>
      <p:ext uri="{BB962C8B-B14F-4D97-AF65-F5344CB8AC3E}">
        <p14:creationId xmlns:p14="http://schemas.microsoft.com/office/powerpoint/2010/main" val="3473660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A489-CADE-4113-E879-9CFCD818ACE5}"/>
              </a:ext>
            </a:extLst>
          </p:cNvPr>
          <p:cNvSpPr>
            <a:spLocks noGrp="1"/>
          </p:cNvSpPr>
          <p:nvPr>
            <p:ph type="title"/>
          </p:nvPr>
        </p:nvSpPr>
        <p:spPr/>
        <p:txBody>
          <a:bodyPr/>
          <a:lstStyle/>
          <a:p>
            <a:r>
              <a:rPr lang="en-US" dirty="0"/>
              <a:t>ERCOT Preliminary Recommendation 2</a:t>
            </a:r>
          </a:p>
        </p:txBody>
      </p:sp>
      <p:sp>
        <p:nvSpPr>
          <p:cNvPr id="3" name="Content Placeholder 2">
            <a:extLst>
              <a:ext uri="{FF2B5EF4-FFF2-40B4-BE49-F238E27FC236}">
                <a16:creationId xmlns:a16="http://schemas.microsoft.com/office/drawing/2014/main" id="{1A45E348-EC6F-1F24-C0E4-5692E277FF9F}"/>
              </a:ext>
            </a:extLst>
          </p:cNvPr>
          <p:cNvSpPr>
            <a:spLocks noGrp="1"/>
          </p:cNvSpPr>
          <p:nvPr>
            <p:ph idx="1"/>
          </p:nvPr>
        </p:nvSpPr>
        <p:spPr/>
        <p:txBody>
          <a:bodyPr/>
          <a:lstStyle/>
          <a:p>
            <a:pPr marL="457200" indent="-457200">
              <a:buFont typeface="+mj-lt"/>
              <a:buAutoNum type="alphaLcPeriod"/>
            </a:pPr>
            <a:r>
              <a:rPr lang="en-US" sz="2400" dirty="0"/>
              <a:t>Examine the benefits of determining some portion of AS quantities closer to the operating day based on days-ahead forecast conditions rather than strictly through an annual calculation</a:t>
            </a:r>
          </a:p>
          <a:p>
            <a:pPr marL="457200" indent="-457200">
              <a:buFont typeface="+mj-lt"/>
              <a:buAutoNum type="alphaLcPeriod"/>
            </a:pPr>
            <a:endParaRPr lang="en-US" sz="2400" dirty="0"/>
          </a:p>
          <a:p>
            <a:r>
              <a:rPr lang="en-US" dirty="0"/>
              <a:t>Net load variability is expected to increase substantially in the future and can also differ significantly on different days and hours</a:t>
            </a:r>
          </a:p>
          <a:p>
            <a:r>
              <a:rPr lang="en-US" dirty="0"/>
              <a:t>The difference between true minimum quantities or typical quantities of some AS products and the quantity needed to meet reliability risk objectives for worst-case or near worst-case conditions will be greater in the future</a:t>
            </a:r>
          </a:p>
          <a:p>
            <a:r>
              <a:rPr lang="en-US" dirty="0"/>
              <a:t>ERCOT should work with stakeholders to reexamine the tradeoffs between the certainty of calculating AS quantities on an annual basis and the efficiency of calculating at least some portion of AS quantities closer to the operating day</a:t>
            </a:r>
          </a:p>
        </p:txBody>
      </p:sp>
      <p:sp>
        <p:nvSpPr>
          <p:cNvPr id="4" name="Slide Number Placeholder 3">
            <a:extLst>
              <a:ext uri="{FF2B5EF4-FFF2-40B4-BE49-F238E27FC236}">
                <a16:creationId xmlns:a16="http://schemas.microsoft.com/office/drawing/2014/main" id="{F2450869-18E7-77FE-768B-6D069788CBF9}"/>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167019807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61835</TotalTime>
  <Words>1252</Words>
  <Application>Microsoft Office PowerPoint</Application>
  <PresentationFormat>On-screen Show (4:3)</PresentationFormat>
  <Paragraphs>120</Paragraphs>
  <Slides>13</Slides>
  <Notes>2</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13</vt:i4>
      </vt:variant>
    </vt:vector>
  </HeadingPairs>
  <TitlesOfParts>
    <vt:vector size="20" baseType="lpstr">
      <vt:lpstr>Arial</vt:lpstr>
      <vt:lpstr>Calibri</vt:lpstr>
      <vt:lpstr>Calibri Light</vt:lpstr>
      <vt:lpstr>1_Office Theme</vt:lpstr>
      <vt:lpstr>Custom Design</vt:lpstr>
      <vt:lpstr>2_Custom Design</vt:lpstr>
      <vt:lpstr>3_Custom Design</vt:lpstr>
      <vt:lpstr>PowerPoint Presentation</vt:lpstr>
      <vt:lpstr>Ongoing Ancillary Services Initiatives</vt:lpstr>
      <vt:lpstr>Recent Ancillary Service Quantity Changes</vt:lpstr>
      <vt:lpstr>Changing System Needs</vt:lpstr>
      <vt:lpstr>Ancillary Services Background</vt:lpstr>
      <vt:lpstr>ERCOT Preliminary Recommendation 1</vt:lpstr>
      <vt:lpstr>Monte Carlo Analysis of Reserve Need</vt:lpstr>
      <vt:lpstr>Full Statistical Analysis Open Questions</vt:lpstr>
      <vt:lpstr>ERCOT Preliminary Recommendation 2</vt:lpstr>
      <vt:lpstr>ERCOT’s Next Steps</vt:lpstr>
      <vt:lpstr>PowerPoint Presentation</vt:lpstr>
      <vt:lpstr>PowerPoint Presentation</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Billo, Jeffrey</cp:lastModifiedBy>
  <cp:revision>892</cp:revision>
  <dcterms:created xsi:type="dcterms:W3CDTF">2016-04-16T13:25:21Z</dcterms:created>
  <dcterms:modified xsi:type="dcterms:W3CDTF">2024-06-20T13:40:01Z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2023-07-13T14:59:07Z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fa107c1a-d783-4e0a-a093-2d49d1fd4b08</vt:lpwstr>
  </property>
  <property fmtid="{D5CDD505-2E9C-101B-9397-08002B2CF9AE}" pid="8" name="MSIP_Label_7084cbda-52b8-46fb-a7b7-cb5bd465ed85_ContentBits">
    <vt:lpwstr>0</vt:lpwstr>
  </property>
</Properties>
</file>