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8" r:id="rId8"/>
    <p:sldId id="311" r:id="rId9"/>
    <p:sldId id="305" r:id="rId10"/>
    <p:sldId id="301" r:id="rId11"/>
    <p:sldId id="307" r:id="rId12"/>
    <p:sldId id="30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B45AD8-AC84-4D01-5E51-56A1C343DE61}" name="Gonzalez, Ino" initials="GI" userId="S::Ino.Gonzalez@ercot.com::68e8894e-33eb-490e-a370-faca322a65d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0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3" autoAdjust="0"/>
  </p:normalViewPr>
  <p:slideViewPr>
    <p:cSldViewPr showGuides="1">
      <p:cViewPr varScale="1">
        <p:scale>
          <a:sx n="120" d="100"/>
          <a:sy n="120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Existing Process to Include Emissions Costs in VC</a:t>
            </a:r>
          </a:p>
          <a:p>
            <a:endParaRPr lang="en-US" sz="2800" b="1" dirty="0"/>
          </a:p>
          <a:p>
            <a:endParaRPr lang="en-US" sz="2800" dirty="0"/>
          </a:p>
          <a:p>
            <a:r>
              <a:rPr lang="en-US" dirty="0"/>
              <a:t>RCWG</a:t>
            </a:r>
          </a:p>
          <a:p>
            <a:r>
              <a:rPr lang="en-US" dirty="0"/>
              <a:t>ERCOT Staff</a:t>
            </a:r>
          </a:p>
          <a:p>
            <a:r>
              <a:rPr lang="en-US" dirty="0"/>
              <a:t>June 25,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Current Emissions Index Prices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8E95E2-BA3D-E5B0-A3F4-9E08F5021779}"/>
              </a:ext>
            </a:extLst>
          </p:cNvPr>
          <p:cNvSpPr txBox="1"/>
          <p:nvPr/>
        </p:nvSpPr>
        <p:spPr>
          <a:xfrm>
            <a:off x="76200" y="1066800"/>
            <a:ext cx="815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Originally determined while EPA’s Clean Air Interstate Rule (CAIR) was effective (March 2011).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Index prices selected based on </a:t>
            </a:r>
            <a:r>
              <a:rPr lang="en-US" sz="2000" b="1" u="sng" dirty="0"/>
              <a:t>annual</a:t>
            </a:r>
            <a:r>
              <a:rPr lang="en-US" sz="2000" b="1" dirty="0"/>
              <a:t> </a:t>
            </a:r>
            <a:r>
              <a:rPr lang="en-US" sz="2000" b="1" u="sng" dirty="0"/>
              <a:t>trading</a:t>
            </a:r>
            <a:r>
              <a:rPr lang="en-US" sz="2000" dirty="0"/>
              <a:t> programs rather than seasonal programs.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goal in 2011 was to calculate costs of NO</a:t>
            </a:r>
            <a:r>
              <a:rPr lang="en-US" sz="2000" baseline="-25000" dirty="0"/>
              <a:t>x </a:t>
            </a:r>
            <a:r>
              <a:rPr lang="en-US" sz="2000" dirty="0"/>
              <a:t>and SO</a:t>
            </a:r>
            <a:r>
              <a:rPr lang="en-US" sz="2000" baseline="-25000" dirty="0"/>
              <a:t>2</a:t>
            </a:r>
            <a:r>
              <a:rPr lang="en-US" sz="2000" dirty="0"/>
              <a:t> that were applicable throughout the year.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Cross-State Air Pollution Rule (CSAPR) replaced EPA’s 2005 CAIR on January 1, 2015, but prices used by ERCOT remain as Cross-State annual indices through today.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Seasonal emissions cost calculations may require a new VCMRR as more changes are needed for the VC Manual.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56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Current Emissions Index Prices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BB0865-3729-3CC4-A864-481A94CB9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66800"/>
            <a:ext cx="7953375" cy="3467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14031F-B6B8-81AA-71F7-93F95637FC8D}"/>
              </a:ext>
            </a:extLst>
          </p:cNvPr>
          <p:cNvSpPr txBox="1"/>
          <p:nvPr/>
        </p:nvSpPr>
        <p:spPr>
          <a:xfrm>
            <a:off x="404854" y="4800600"/>
            <a:ext cx="767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 the last several years, </a:t>
            </a:r>
            <a:r>
              <a:rPr lang="en-US" dirty="0"/>
              <a:t>few trades are taking place due to ongoing uncertainty over EPA’s Good Neighbor Plan implementation.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181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Appendix:  Emissions Costs Calculations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6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Emissions Cost in Startup O&amp;M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2B3BE2-A502-4C9B-251E-BF96E86BA941}"/>
              </a:ext>
            </a:extLst>
          </p:cNvPr>
          <p:cNvSpPr txBox="1"/>
          <p:nvPr/>
        </p:nvSpPr>
        <p:spPr>
          <a:xfrm>
            <a:off x="381000" y="5867400"/>
            <a:ext cx="7924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aseline="30000" dirty="0"/>
              <a:t>1 </a:t>
            </a:r>
            <a:r>
              <a:rPr lang="en-US" sz="1400" dirty="0"/>
              <a:t>Appendix 5:  Specification of Relevant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6EDE68-11E8-710A-6C3F-D92FF7C676FB}"/>
              </a:ext>
            </a:extLst>
          </p:cNvPr>
          <p:cNvSpPr txBox="1"/>
          <p:nvPr/>
        </p:nvSpPr>
        <p:spPr>
          <a:xfrm>
            <a:off x="419100" y="2861547"/>
            <a:ext cx="7077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Inputs: 	NO</a:t>
            </a:r>
            <a:r>
              <a:rPr lang="en-US" baseline="-25000" dirty="0"/>
              <a:t>X</a:t>
            </a:r>
            <a:r>
              <a:rPr lang="en-US" dirty="0"/>
              <a:t> Annual Index Price:  </a:t>
            </a:r>
            <a:r>
              <a:rPr lang="en-US" dirty="0">
                <a:solidFill>
                  <a:srgbClr val="0070C0"/>
                </a:solidFill>
              </a:rPr>
              <a:t>$3/short ton</a:t>
            </a:r>
          </a:p>
          <a:p>
            <a:r>
              <a:rPr lang="en-US" dirty="0"/>
              <a:t>	SO</a:t>
            </a:r>
            <a:r>
              <a:rPr lang="en-US" baseline="-25000" dirty="0"/>
              <a:t>2</a:t>
            </a:r>
            <a:r>
              <a:rPr lang="en-US" dirty="0"/>
              <a:t> Annual Index Price:  </a:t>
            </a:r>
            <a:r>
              <a:rPr lang="en-US" dirty="0">
                <a:solidFill>
                  <a:srgbClr val="00B050"/>
                </a:solidFill>
              </a:rPr>
              <a:t>$2/short ton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Sample Startup Fuel Consumption (RAFCRS): 3,000 MMBtu/Start</a:t>
            </a:r>
          </a:p>
          <a:p>
            <a:r>
              <a:rPr lang="en-US" dirty="0"/>
              <a:t>Sample Startup NO</a:t>
            </a:r>
            <a:r>
              <a:rPr lang="en-US" baseline="-25000" dirty="0"/>
              <a:t>X</a:t>
            </a:r>
            <a:r>
              <a:rPr lang="en-US" dirty="0"/>
              <a:t> produced: 0.15 </a:t>
            </a:r>
            <a:r>
              <a:rPr lang="en-US" dirty="0" err="1"/>
              <a:t>lb</a:t>
            </a:r>
            <a:r>
              <a:rPr lang="en-US" dirty="0"/>
              <a:t>/MMBtu</a:t>
            </a:r>
          </a:p>
          <a:p>
            <a:r>
              <a:rPr lang="en-US" dirty="0"/>
              <a:t>Sample Startup SO</a:t>
            </a:r>
            <a:r>
              <a:rPr lang="en-US" baseline="-25000" dirty="0"/>
              <a:t>2</a:t>
            </a:r>
            <a:r>
              <a:rPr lang="en-US" dirty="0"/>
              <a:t> produced: 0.0006 </a:t>
            </a:r>
            <a:r>
              <a:rPr lang="en-US" dirty="0" err="1"/>
              <a:t>lb</a:t>
            </a:r>
            <a:r>
              <a:rPr lang="en-US" dirty="0"/>
              <a:t>/MMBtu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EAC859-EB78-D1DD-5390-24BA07222B09}"/>
              </a:ext>
            </a:extLst>
          </p:cNvPr>
          <p:cNvSpPr txBox="1"/>
          <p:nvPr/>
        </p:nvSpPr>
        <p:spPr>
          <a:xfrm>
            <a:off x="381000" y="882848"/>
            <a:ext cx="64008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Equation 4:  Equation for Calculation of Verifiable Startup Emission Costs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1200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Verifiable Startup Emission Cost ($/Start) = RAFCRS * ∑Emission Rate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* Emission Cost Index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857250" marR="0" indent="-85725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           RAFCRS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Quantity of approved startup fuel consumed by Resource (including fuel used to shutdown Resource (MMBtu/Start)</a:t>
            </a:r>
          </a:p>
          <a:p>
            <a:pPr marL="857250" marR="0" indent="-85725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Emission Rate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Quantity of emission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emitted by resource 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lbs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/MMBtu)</a:t>
            </a:r>
          </a:p>
          <a:p>
            <a:pPr marL="85725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Emission Cost Index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Published cost index of emission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($/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lb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857250" marR="0"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Index for each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emittent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approved for inclusion in Startup Cost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574E1-AEF5-E7B0-24C3-D070380EF73D}"/>
              </a:ext>
            </a:extLst>
          </p:cNvPr>
          <p:cNvSpPr txBox="1"/>
          <p:nvPr/>
        </p:nvSpPr>
        <p:spPr>
          <a:xfrm>
            <a:off x="419100" y="4916381"/>
            <a:ext cx="6853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Emissions Cost = $3,000 * [(0.15 * </a:t>
            </a:r>
            <a:r>
              <a:rPr lang="en-US" dirty="0">
                <a:solidFill>
                  <a:srgbClr val="0070C0"/>
                </a:solidFill>
              </a:rPr>
              <a:t>$3</a:t>
            </a:r>
            <a:r>
              <a:rPr lang="en-US" dirty="0"/>
              <a:t>)/2000 + (0.0006 * </a:t>
            </a:r>
            <a:r>
              <a:rPr lang="en-US" dirty="0">
                <a:solidFill>
                  <a:srgbClr val="00B050"/>
                </a:solidFill>
              </a:rPr>
              <a:t>$2</a:t>
            </a:r>
            <a:r>
              <a:rPr lang="en-US" dirty="0"/>
              <a:t>)/2000]</a:t>
            </a:r>
          </a:p>
          <a:p>
            <a:r>
              <a:rPr lang="en-US" dirty="0"/>
              <a:t>Emissions Cost = $3,000 * [0.000225 + 0.0000006]</a:t>
            </a:r>
          </a:p>
          <a:p>
            <a:r>
              <a:rPr lang="en-US" dirty="0"/>
              <a:t>Emissions Cost = $0.6768 per start</a:t>
            </a:r>
          </a:p>
        </p:txBody>
      </p:sp>
    </p:spTree>
    <p:extLst>
      <p:ext uri="{BB962C8B-B14F-4D97-AF65-F5344CB8AC3E}">
        <p14:creationId xmlns:p14="http://schemas.microsoft.com/office/powerpoint/2010/main" val="336872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Emissions Cost in O&amp;M at LSL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2B3BE2-A502-4C9B-251E-BF96E86BA941}"/>
              </a:ext>
            </a:extLst>
          </p:cNvPr>
          <p:cNvSpPr txBox="1"/>
          <p:nvPr/>
        </p:nvSpPr>
        <p:spPr>
          <a:xfrm>
            <a:off x="381000" y="5867400"/>
            <a:ext cx="7924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aseline="30000" dirty="0"/>
              <a:t>1 </a:t>
            </a:r>
            <a:r>
              <a:rPr lang="en-US" sz="1400" dirty="0"/>
              <a:t>Appendix 5:  Specification of Relevant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6EDE68-11E8-710A-6C3F-D92FF7C676FB}"/>
              </a:ext>
            </a:extLst>
          </p:cNvPr>
          <p:cNvSpPr txBox="1"/>
          <p:nvPr/>
        </p:nvSpPr>
        <p:spPr>
          <a:xfrm>
            <a:off x="406179" y="2681944"/>
            <a:ext cx="7077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Inputs: 	NO</a:t>
            </a:r>
            <a:r>
              <a:rPr lang="en-US" baseline="-25000" dirty="0"/>
              <a:t>X</a:t>
            </a:r>
            <a:r>
              <a:rPr lang="en-US" dirty="0"/>
              <a:t> Annual Index Price:  </a:t>
            </a:r>
            <a:r>
              <a:rPr lang="en-US" dirty="0">
                <a:solidFill>
                  <a:srgbClr val="0070C0"/>
                </a:solidFill>
              </a:rPr>
              <a:t>$3/short ton</a:t>
            </a:r>
          </a:p>
          <a:p>
            <a:r>
              <a:rPr lang="en-US" dirty="0"/>
              <a:t>	SO</a:t>
            </a:r>
            <a:r>
              <a:rPr lang="en-US" baseline="-25000" dirty="0"/>
              <a:t>2</a:t>
            </a:r>
            <a:r>
              <a:rPr lang="en-US" dirty="0"/>
              <a:t> Annual Index Price:  </a:t>
            </a:r>
            <a:r>
              <a:rPr lang="en-US" dirty="0">
                <a:solidFill>
                  <a:srgbClr val="00B050"/>
                </a:solidFill>
              </a:rPr>
              <a:t>$2/short ton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Sample Avg Heat Rate at LSL:  10 MMBtu/MWh</a:t>
            </a:r>
          </a:p>
          <a:p>
            <a:r>
              <a:rPr lang="en-US" dirty="0"/>
              <a:t>Sample NO</a:t>
            </a:r>
            <a:r>
              <a:rPr lang="en-US" baseline="-25000" dirty="0"/>
              <a:t>X</a:t>
            </a:r>
            <a:r>
              <a:rPr lang="en-US" dirty="0"/>
              <a:t> produced at LSL: 0.12 </a:t>
            </a:r>
            <a:r>
              <a:rPr lang="en-US" dirty="0" err="1"/>
              <a:t>lb</a:t>
            </a:r>
            <a:r>
              <a:rPr lang="en-US" dirty="0"/>
              <a:t>/MMBtu</a:t>
            </a:r>
          </a:p>
          <a:p>
            <a:r>
              <a:rPr lang="en-US" dirty="0"/>
              <a:t>Sample Startup SO</a:t>
            </a:r>
            <a:r>
              <a:rPr lang="en-US" baseline="-25000" dirty="0"/>
              <a:t>2</a:t>
            </a:r>
            <a:r>
              <a:rPr lang="en-US" dirty="0"/>
              <a:t> produced: 0.0006 </a:t>
            </a:r>
            <a:r>
              <a:rPr lang="en-US" dirty="0" err="1"/>
              <a:t>lb</a:t>
            </a:r>
            <a:r>
              <a:rPr lang="en-US" dirty="0"/>
              <a:t>/MMBtu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EAC859-EB78-D1DD-5390-24BA07222B09}"/>
              </a:ext>
            </a:extLst>
          </p:cNvPr>
          <p:cNvSpPr txBox="1"/>
          <p:nvPr/>
        </p:nvSpPr>
        <p:spPr>
          <a:xfrm>
            <a:off x="381000" y="882848"/>
            <a:ext cx="69342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Equation 5:  Equation for Calculation of Verifiable Minimum-Energy Emission Costs</a:t>
            </a:r>
            <a:r>
              <a:rPr lang="en-US" sz="1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1200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Verifiable Minimum-Energy Emission Costs ($/MWh) = [AHR] * ∑Emission Rate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* Emission Cost Index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	AHR = Average heat rate at Minimum Energy (MMBtu/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Emission Rate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Quantity of emission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emitted by resource 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lbs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/MMBtu)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Emission Cost Index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Published cost index of emission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Index of each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emittent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approved for inclusion in Minimum-Energy Cost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574E1-AEF5-E7B0-24C3-D070380EF73D}"/>
              </a:ext>
            </a:extLst>
          </p:cNvPr>
          <p:cNvSpPr txBox="1"/>
          <p:nvPr/>
        </p:nvSpPr>
        <p:spPr>
          <a:xfrm>
            <a:off x="406179" y="4779971"/>
            <a:ext cx="64684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Emissions Cost = 10 * [(0.12 * </a:t>
            </a:r>
            <a:r>
              <a:rPr lang="en-US" dirty="0">
                <a:solidFill>
                  <a:srgbClr val="0070C0"/>
                </a:solidFill>
              </a:rPr>
              <a:t>$3</a:t>
            </a:r>
            <a:r>
              <a:rPr lang="en-US" dirty="0"/>
              <a:t>)/2000 + (0.0006 * </a:t>
            </a:r>
            <a:r>
              <a:rPr lang="en-US" dirty="0">
                <a:solidFill>
                  <a:srgbClr val="00B050"/>
                </a:solidFill>
              </a:rPr>
              <a:t>$2</a:t>
            </a:r>
            <a:r>
              <a:rPr lang="en-US" dirty="0"/>
              <a:t>)/2000]</a:t>
            </a:r>
          </a:p>
          <a:p>
            <a:r>
              <a:rPr lang="en-US" dirty="0"/>
              <a:t>Emissions Cost = 10 * [0.00018 + 0.0000006]</a:t>
            </a:r>
          </a:p>
          <a:p>
            <a:r>
              <a:rPr lang="en-US" dirty="0"/>
              <a:t>Emissions Cost = $0.001806 per MWh</a:t>
            </a:r>
          </a:p>
        </p:txBody>
      </p:sp>
    </p:spTree>
    <p:extLst>
      <p:ext uri="{BB962C8B-B14F-4D97-AF65-F5344CB8AC3E}">
        <p14:creationId xmlns:p14="http://schemas.microsoft.com/office/powerpoint/2010/main" val="114058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885" y="2286000"/>
            <a:ext cx="8305800" cy="155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8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898070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10112</TotalTime>
  <Words>562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Current Emissions Index Prices</vt:lpstr>
      <vt:lpstr>Current Emissions Index Prices</vt:lpstr>
      <vt:lpstr>Appendix:  Emissions Costs Calculations</vt:lpstr>
      <vt:lpstr>Emissions Cost in Startup O&amp;M</vt:lpstr>
      <vt:lpstr>Emissions Cost in O&amp;M at LSL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447</cp:revision>
  <cp:lastPrinted>2016-07-18T19:58:10Z</cp:lastPrinted>
  <dcterms:created xsi:type="dcterms:W3CDTF">2016-01-21T15:20:31Z</dcterms:created>
  <dcterms:modified xsi:type="dcterms:W3CDTF">2024-06-20T18:09:12Z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2024-01-12T17:36:58Z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f37133ec-0d39-4f69-8f95-3555ea5ae15a</vt:lpwstr>
  </property>
  <property fmtid="{D5CDD505-2E9C-101B-9397-08002B2CF9AE}" pid="9" name="MSIP_Label_7084cbda-52b8-46fb-a7b7-cb5bd465ed85_ContentBits">
    <vt:lpwstr>0</vt:lpwstr>
  </property>
</Properties>
</file>