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BB49F2-D1EF-46C0-8421-B43304A6D694}" v="74" dt="2024-06-20T15:17:39.4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racht, Brittney" userId="0e5c604e-40e7-4f9c-b193-e30c33a5227e" providerId="ADAL" clId="{25BB49F2-D1EF-46C0-8421-B43304A6D694}"/>
    <pc:docChg chg="undo custSel modSld">
      <pc:chgData name="Albracht, Brittney" userId="0e5c604e-40e7-4f9c-b193-e30c33a5227e" providerId="ADAL" clId="{25BB49F2-D1EF-46C0-8421-B43304A6D694}" dt="2024-06-20T15:18:06.540" v="467" actId="13926"/>
      <pc:docMkLst>
        <pc:docMk/>
      </pc:docMkLst>
      <pc:sldChg chg="modSp mod">
        <pc:chgData name="Albracht, Brittney" userId="0e5c604e-40e7-4f9c-b193-e30c33a5227e" providerId="ADAL" clId="{25BB49F2-D1EF-46C0-8421-B43304A6D694}" dt="2024-06-20T15:18:06.540" v="467" actId="13926"/>
        <pc:sldMkLst>
          <pc:docMk/>
          <pc:sldMk cId="3190927396" sldId="267"/>
        </pc:sldMkLst>
        <pc:spChg chg="mod">
          <ac:chgData name="Albracht, Brittney" userId="0e5c604e-40e7-4f9c-b193-e30c33a5227e" providerId="ADAL" clId="{25BB49F2-D1EF-46C0-8421-B43304A6D694}" dt="2024-06-18T22:40:45.979" v="3" actId="20577"/>
          <ac:spMkLst>
            <pc:docMk/>
            <pc:sldMk cId="3190927396" sldId="267"/>
            <ac:spMk id="2" creationId="{00000000-0000-0000-0000-000000000000}"/>
          </ac:spMkLst>
        </pc:spChg>
        <pc:graphicFrameChg chg="mod modGraphic">
          <ac:chgData name="Albracht, Brittney" userId="0e5c604e-40e7-4f9c-b193-e30c33a5227e" providerId="ADAL" clId="{25BB49F2-D1EF-46C0-8421-B43304A6D694}" dt="2024-06-20T15:18:06.540" v="467" actId="13926"/>
          <ac:graphicFrameMkLst>
            <pc:docMk/>
            <pc:sldMk cId="3190927396" sldId="267"/>
            <ac:graphicFrameMk id="7" creationId="{BFAEF96B-ECF8-9EF5-7E07-9859C60F1D03}"/>
          </ac:graphicFrameMkLst>
        </pc:graphicFrameChg>
      </pc:sldChg>
      <pc:sldChg chg="modSp mod">
        <pc:chgData name="Albracht, Brittney" userId="0e5c604e-40e7-4f9c-b193-e30c33a5227e" providerId="ADAL" clId="{25BB49F2-D1EF-46C0-8421-B43304A6D694}" dt="2024-06-20T15:17:59.873" v="466" actId="13926"/>
        <pc:sldMkLst>
          <pc:docMk/>
          <pc:sldMk cId="2443067700" sldId="268"/>
        </pc:sldMkLst>
        <pc:spChg chg="mod">
          <ac:chgData name="Albracht, Brittney" userId="0e5c604e-40e7-4f9c-b193-e30c33a5227e" providerId="ADAL" clId="{25BB49F2-D1EF-46C0-8421-B43304A6D694}" dt="2024-06-18T23:39:47.554" v="376" actId="20577"/>
          <ac:spMkLst>
            <pc:docMk/>
            <pc:sldMk cId="2443067700" sldId="268"/>
            <ac:spMk id="2" creationId="{00000000-0000-0000-0000-000000000000}"/>
          </ac:spMkLst>
        </pc:spChg>
        <pc:graphicFrameChg chg="mod modGraphic">
          <ac:chgData name="Albracht, Brittney" userId="0e5c604e-40e7-4f9c-b193-e30c33a5227e" providerId="ADAL" clId="{25BB49F2-D1EF-46C0-8421-B43304A6D694}" dt="2024-06-20T15:17:59.873" v="466" actId="13926"/>
          <ac:graphicFrameMkLst>
            <pc:docMk/>
            <pc:sldMk cId="2443067700" sldId="268"/>
            <ac:graphicFrameMk id="7" creationId="{BFAEF96B-ECF8-9EF5-7E07-9859C60F1D03}"/>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6/20/2024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69724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6/24/24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600430779"/>
              </p:ext>
            </p:extLst>
          </p:nvPr>
        </p:nvGraphicFramePr>
        <p:xfrm>
          <a:off x="152400" y="838200"/>
          <a:ext cx="8839201" cy="5361070"/>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786114">
                  <a:extLst>
                    <a:ext uri="{9D8B030D-6E8A-4147-A177-3AD203B41FA5}">
                      <a16:colId xmlns:a16="http://schemas.microsoft.com/office/drawing/2014/main" val="2242667561"/>
                    </a:ext>
                  </a:extLst>
                </a:gridCol>
                <a:gridCol w="685800">
                  <a:extLst>
                    <a:ext uri="{9D8B030D-6E8A-4147-A177-3AD203B41FA5}">
                      <a16:colId xmlns:a16="http://schemas.microsoft.com/office/drawing/2014/main" val="637760182"/>
                    </a:ext>
                  </a:extLst>
                </a:gridCol>
                <a:gridCol w="3679477">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39321">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ERCOT Opinion/ERCOT Market Impact Statement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NPRR1190, </a:t>
                      </a:r>
                      <a:r>
                        <a:rPr lang="en-US" sz="800" b="1" kern="1200" dirty="0">
                          <a:solidFill>
                            <a:schemeClr val="lt1"/>
                          </a:solidFill>
                          <a:effectLst/>
                          <a:latin typeface="Calibri" panose="020F0502020204030204" pitchFamily="34" charset="0"/>
                          <a:ea typeface="+mn-ea"/>
                          <a:cs typeface="Calibri" panose="020F0502020204030204" pitchFamily="34" charset="0"/>
                        </a:rPr>
                        <a:t>High Dispatch Limit Override Provision for Increased Load Serving Entity Costs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NPRR1190. ERCOT Staff has reviewed NPRR1190 and believes the market impact for this NPRR provides QSEs an additional opportunity to recover demonstrable financial losses stemming from an HDL override under certain conditions that previously were not allowed.</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CFSG have reviewed NPRR1190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NPRR1190.</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53981712"/>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NPRR1215, </a:t>
                      </a:r>
                      <a:r>
                        <a:rPr lang="en-US" sz="800" b="1" kern="1200" dirty="0">
                          <a:solidFill>
                            <a:schemeClr val="lt1"/>
                          </a:solidFill>
                          <a:effectLst/>
                          <a:latin typeface="Calibri" panose="020F0502020204030204" pitchFamily="34" charset="0"/>
                          <a:ea typeface="+mn-ea"/>
                          <a:cs typeface="Calibri" panose="020F0502020204030204" pitchFamily="34" charset="0"/>
                        </a:rPr>
                        <a:t>Clarifications to the Day-Ahead Market (DAM) Energy-Only Offer Calculation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NPRR1215. ERCOT Staff has reviewed NPRR1215 and believes the market impact for NPRR1215 is to clarify how ERCOT calculates credit exposure for bids and offers in the DAM.</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CFSG have reviewed NPRR1215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NPRR1215.</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1666525996"/>
                  </a:ext>
                </a:extLst>
              </a:tr>
              <a:tr h="958087">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NPRR1216, </a:t>
                      </a:r>
                      <a:r>
                        <a:rPr lang="en-US" sz="800" b="1" kern="1200" dirty="0">
                          <a:solidFill>
                            <a:schemeClr val="lt1"/>
                          </a:solidFill>
                          <a:effectLst/>
                          <a:latin typeface="Calibri" panose="020F0502020204030204" pitchFamily="34" charset="0"/>
                          <a:ea typeface="+mn-ea"/>
                          <a:cs typeface="Calibri" panose="020F0502020204030204" pitchFamily="34" charset="0"/>
                        </a:rPr>
                        <a:t>Implementation of Emergency Pricing Program</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Regulatory requirements</a:t>
                      </a:r>
                    </a:p>
                  </a:txBody>
                  <a:tcPr marL="13681" marR="13681" marT="0" marB="0"/>
                </a:tc>
                <a:tc>
                  <a:txBody>
                    <a:bodyPr/>
                    <a:lstStyle/>
                    <a:p>
                      <a:r>
                        <a:rPr lang="en-US" sz="800" u="sng" kern="1200" dirty="0">
                          <a:solidFill>
                            <a:schemeClr val="dk1"/>
                          </a:solidFill>
                          <a:effectLst/>
                          <a:latin typeface="Calibri" panose="020F0502020204030204" pitchFamily="34" charset="0"/>
                          <a:ea typeface="+mn-ea"/>
                          <a:cs typeface="Calibri" panose="020F0502020204030204" pitchFamily="34" charset="0"/>
                        </a:rPr>
                        <a:t>Phase 1</a:t>
                      </a:r>
                    </a:p>
                    <a:p>
                      <a:r>
                        <a:rPr lang="en-US" sz="800" u="sng" kern="1200" dirty="0">
                          <a:solidFill>
                            <a:schemeClr val="dk1"/>
                          </a:solidFill>
                          <a:effectLst/>
                          <a:latin typeface="Calibri" panose="020F0502020204030204" pitchFamily="34" charset="0"/>
                          <a:ea typeface="+mn-ea"/>
                          <a:cs typeface="Calibri" panose="020F0502020204030204" pitchFamily="34" charset="0"/>
                        </a:rPr>
                        <a:t>$</a:t>
                      </a:r>
                      <a:r>
                        <a:rPr lang="en-US" sz="800" kern="1200" dirty="0">
                          <a:solidFill>
                            <a:schemeClr val="dk1"/>
                          </a:solidFill>
                          <a:effectLst/>
                          <a:latin typeface="Calibri" panose="020F0502020204030204" pitchFamily="34" charset="0"/>
                          <a:ea typeface="+mn-ea"/>
                          <a:cs typeface="Calibri" panose="020F0502020204030204" pitchFamily="34" charset="0"/>
                        </a:rPr>
                        <a:t>150K -  $200K; 6 to 8 months</a:t>
                      </a:r>
                    </a:p>
                    <a:p>
                      <a:endParaRPr lang="en-US" sz="800" kern="1200" dirty="0">
                        <a:solidFill>
                          <a:schemeClr val="dk1"/>
                        </a:solidFill>
                        <a:effectLst/>
                        <a:latin typeface="Calibri" panose="020F0502020204030204" pitchFamily="34" charset="0"/>
                        <a:ea typeface="+mn-ea"/>
                        <a:cs typeface="Calibri" panose="020F0502020204030204" pitchFamily="34" charset="0"/>
                      </a:endParaRPr>
                    </a:p>
                    <a:p>
                      <a:r>
                        <a:rPr lang="en-US" sz="800" u="sng" kern="1200" dirty="0">
                          <a:solidFill>
                            <a:schemeClr val="dk1"/>
                          </a:solidFill>
                          <a:effectLst/>
                          <a:latin typeface="Calibri" panose="020F0502020204030204" pitchFamily="34" charset="0"/>
                          <a:ea typeface="+mn-ea"/>
                          <a:cs typeface="Calibri" panose="020F0502020204030204" pitchFamily="34" charset="0"/>
                        </a:rPr>
                        <a:t>Phase 2</a:t>
                      </a:r>
                      <a:endParaRPr lang="en-US" sz="800" kern="1200" dirty="0">
                        <a:solidFill>
                          <a:schemeClr val="dk1"/>
                        </a:solidFill>
                        <a:effectLst/>
                        <a:latin typeface="Calibri" panose="020F0502020204030204" pitchFamily="34" charset="0"/>
                        <a:ea typeface="+mn-ea"/>
                        <a:cs typeface="Calibri" panose="020F0502020204030204" pitchFamily="34" charset="0"/>
                      </a:endParaRPr>
                    </a:p>
                    <a:p>
                      <a:r>
                        <a:rPr lang="en-US" sz="800" kern="1200" dirty="0">
                          <a:solidFill>
                            <a:schemeClr val="dk1"/>
                          </a:solidFill>
                          <a:effectLst/>
                          <a:latin typeface="Calibri" panose="020F0502020204030204" pitchFamily="34" charset="0"/>
                          <a:ea typeface="+mn-ea"/>
                          <a:cs typeface="Calibri" panose="020F0502020204030204" pitchFamily="34" charset="0"/>
                        </a:rPr>
                        <a:t>$25K - $50K; </a:t>
                      </a:r>
                    </a:p>
                    <a:p>
                      <a:r>
                        <a:rPr lang="en-US" sz="800" kern="1200" dirty="0">
                          <a:solidFill>
                            <a:schemeClr val="dk1"/>
                          </a:solidFill>
                          <a:effectLst/>
                          <a:latin typeface="Calibri" panose="020F0502020204030204" pitchFamily="34" charset="0"/>
                          <a:ea typeface="+mn-ea"/>
                          <a:cs typeface="Calibri" panose="020F0502020204030204" pitchFamily="34" charset="0"/>
                        </a:rPr>
                        <a:t>3 to 5 months</a:t>
                      </a:r>
                    </a:p>
                    <a:p>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NPRR1216. ERCOT Staff has reviewed NPRR1216 and believes the market impact for NPRR1216, along with OBDRR051, implements the EPP as directed by the PUCT.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CFSG have reviewed NPRR1216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NPRR1216.</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184261371"/>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NPRR1225, </a:t>
                      </a:r>
                      <a:r>
                        <a:rPr lang="en-US" sz="800" b="1" kern="1200" dirty="0">
                          <a:solidFill>
                            <a:schemeClr val="lt1"/>
                          </a:solidFill>
                          <a:effectLst/>
                          <a:latin typeface="Calibri" panose="020F0502020204030204" pitchFamily="34" charset="0"/>
                          <a:ea typeface="+mn-ea"/>
                          <a:cs typeface="Calibri" panose="020F0502020204030204" pitchFamily="34" charset="0"/>
                        </a:rPr>
                        <a:t>Exclusion of Lubbock Load from Securitization Charges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Regulatory requirements</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NPRR1225. ERCOT Staff has reviewed NPRR1225 and believes the market impact for NPRR1225 properly aligns Protocol language with as-built Settlement system calculations to exclude LP&amp;L Load from Securitization uplift and default charges, as directed by the PUCT.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CFSG have reviewed NPRR1225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NPRR1225.</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4278070469"/>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NPRR1230, </a:t>
                      </a:r>
                      <a:r>
                        <a:rPr lang="en-US" sz="800" b="1" kern="1200" dirty="0">
                          <a:solidFill>
                            <a:schemeClr val="lt1"/>
                          </a:solidFill>
                          <a:effectLst/>
                          <a:latin typeface="Calibri" panose="020F0502020204030204" pitchFamily="34" charset="0"/>
                          <a:ea typeface="+mn-ea"/>
                          <a:cs typeface="Calibri" panose="020F0502020204030204" pitchFamily="34" charset="0"/>
                        </a:rPr>
                        <a:t>Methodology for Setting Transmission Shadow Price Caps for an IROL in SCED – URGENT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Strategic Plan Objective 1</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NPRR1230. ERCOT Staff has reviewed NPRR1230 and believes the market impact for NPRR1230 properly leverages existing market tools to provide additional ERCOT operator flexibility when managing IROLs.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the Credit Finance Sub Group (CFSG) have reviewed NPRR1230 and do not believe that it requires changes to credit monitoring activity or the calculation of liability.</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kern="1200" dirty="0">
                          <a:solidFill>
                            <a:schemeClr val="dk1"/>
                          </a:solidFill>
                          <a:effectLst/>
                          <a:latin typeface="Calibri" panose="020F0502020204030204" pitchFamily="34" charset="0"/>
                          <a:ea typeface="+mn-ea"/>
                          <a:cs typeface="Calibri" panose="020F0502020204030204" pitchFamily="34" charset="0"/>
                        </a:rPr>
                        <a:t>IMM supports approval of NPRR1230.</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947670953"/>
                  </a:ext>
                </a:extLst>
              </a:tr>
              <a:tr h="67358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OBDRR046, </a:t>
                      </a:r>
                      <a:r>
                        <a:rPr lang="en-US" sz="800" b="1" kern="1200" dirty="0">
                          <a:solidFill>
                            <a:schemeClr val="lt1"/>
                          </a:solidFill>
                          <a:effectLst/>
                          <a:latin typeface="Calibri" panose="020F0502020204030204" pitchFamily="34" charset="0"/>
                          <a:ea typeface="+mn-ea"/>
                          <a:cs typeface="Calibri" panose="020F0502020204030204" pitchFamily="34" charset="0"/>
                        </a:rPr>
                        <a:t>Related to NPRR1188, Implement Nodal Dispatch and Energy Settlement for Controllable Load Resources</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ERCOT Board and/or PUCT Directive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NPRR1188</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NPRR1188</a:t>
                      </a:r>
                    </a:p>
                  </a:txBody>
                  <a:tcPr marL="13681" marR="13681" marT="0" marB="0"/>
                </a:tc>
                <a:extLst>
                  <a:ext uri="{0D108BD9-81ED-4DB2-BD59-A6C34878D82A}">
                    <a16:rowId xmlns:a16="http://schemas.microsoft.com/office/drawing/2014/main" val="1781474850"/>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6/24/24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1868298322"/>
              </p:ext>
            </p:extLst>
          </p:nvPr>
        </p:nvGraphicFramePr>
        <p:xfrm>
          <a:off x="152399" y="914400"/>
          <a:ext cx="8839201" cy="2143633"/>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807991">
                  <a:extLst>
                    <a:ext uri="{9D8B030D-6E8A-4147-A177-3AD203B41FA5}">
                      <a16:colId xmlns:a16="http://schemas.microsoft.com/office/drawing/2014/main" val="2242667561"/>
                    </a:ext>
                  </a:extLst>
                </a:gridCol>
                <a:gridCol w="685800">
                  <a:extLst>
                    <a:ext uri="{9D8B030D-6E8A-4147-A177-3AD203B41FA5}">
                      <a16:colId xmlns:a16="http://schemas.microsoft.com/office/drawing/2014/main" val="637760182"/>
                    </a:ext>
                  </a:extLst>
                </a:gridCol>
                <a:gridCol w="36576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21152">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ERCOT Opinion/ERCOT Market Impact Statement</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371066">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OBDRR051, </a:t>
                      </a:r>
                      <a:r>
                        <a:rPr lang="en-US" sz="800" b="1" kern="1200" dirty="0">
                          <a:solidFill>
                            <a:schemeClr val="lt1"/>
                          </a:solidFill>
                          <a:effectLst/>
                          <a:latin typeface="Calibri" panose="020F0502020204030204" pitchFamily="34" charset="0"/>
                          <a:ea typeface="+mn-ea"/>
                          <a:cs typeface="Calibri" panose="020F0502020204030204" pitchFamily="34" charset="0"/>
                        </a:rPr>
                        <a:t>Related to NPRR1216, Implementation of Emergency Pricing Program</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Regulatory requirements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Impacts captured in Impact Analysis for NPRR1216</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OBDRR051. ERCOT Staff has reviewed OBDRR051 and believes the market impact for OBDRR051, along with NPRR1216, implements the Emergency Pricing Program (EPP) as directed by the PUCT. </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NPRR1216</a:t>
                      </a:r>
                    </a:p>
                  </a:txBody>
                  <a:tcPr marL="13681" marR="13681" marT="0" marB="0"/>
                </a:tc>
                <a:extLst>
                  <a:ext uri="{0D108BD9-81ED-4DB2-BD59-A6C34878D82A}">
                    <a16:rowId xmlns:a16="http://schemas.microsoft.com/office/drawing/2014/main" val="3000230818"/>
                  </a:ext>
                </a:extLst>
              </a:tr>
              <a:tr h="371066">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PGRR106, </a:t>
                      </a:r>
                      <a:r>
                        <a:rPr lang="en-US" sz="800" b="1" kern="1200" dirty="0">
                          <a:solidFill>
                            <a:schemeClr val="lt1"/>
                          </a:solidFill>
                          <a:effectLst/>
                          <a:latin typeface="Calibri" panose="020F0502020204030204" pitchFamily="34" charset="0"/>
                          <a:ea typeface="+mn-ea"/>
                          <a:cs typeface="Calibri" panose="020F0502020204030204" pitchFamily="34" charset="0"/>
                        </a:rPr>
                        <a:t>Clarify Projects Included in Transmission Project Information and Tracking (TPIT) Report</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PGRR106.  ERCOT Staff has reviewed PGRR106 and believes it provides a positive market impact by enhancing transparency which would improve Market Participants’ understanding of projects that would qualify for inclusion in the TPIT Report.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PGRR106.</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2629514238"/>
                  </a:ext>
                </a:extLst>
              </a:tr>
              <a:tr h="371066">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VCMRR039, </a:t>
                      </a:r>
                      <a:r>
                        <a:rPr lang="en-US" sz="800" b="1" kern="1200" dirty="0">
                          <a:solidFill>
                            <a:schemeClr val="lt1"/>
                          </a:solidFill>
                          <a:effectLst/>
                          <a:latin typeface="Calibri" panose="020F0502020204030204" pitchFamily="34" charset="0"/>
                          <a:ea typeface="+mn-ea"/>
                          <a:cs typeface="Calibri" panose="020F0502020204030204" pitchFamily="34" charset="0"/>
                        </a:rPr>
                        <a:t>Related to NPRR1216, Implementation of Emergency Pricing Program</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Strategic Plan Objective 2</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VCMRR039. ERCOT Staff has reviewed VCMRR039 and believes the market impact for VCMRR039, along with NPRR1216 and OBDRR051, implements the Emergency Pricing Program (EPP) as directed by the PUCT.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VCMRR039.</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2089499152"/>
                  </a:ext>
                </a:extLst>
              </a:tr>
            </a:tbl>
          </a:graphicData>
        </a:graphic>
      </p:graphicFrame>
    </p:spTree>
    <p:extLst>
      <p:ext uri="{BB962C8B-B14F-4D97-AF65-F5344CB8AC3E}">
        <p14:creationId xmlns:p14="http://schemas.microsoft.com/office/powerpoint/2010/main" val="244306770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elements/1.1/"/>
    <ds:schemaRef ds:uri="c34af464-7aa1-4edd-9be4-83dffc1cb926"/>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4658</TotalTime>
  <Words>761</Words>
  <Application>Microsoft Office PowerPoint</Application>
  <PresentationFormat>On-screen Show (4:3)</PresentationFormat>
  <Paragraphs>77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Revision Request Summary for 6/24/24 TAC</vt:lpstr>
      <vt:lpstr>Revision Request Summary for 6/24/24 TAC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Brittney Albracht</cp:lastModifiedBy>
  <cp:revision>67</cp:revision>
  <cp:lastPrinted>2016-01-21T20:53:15Z</cp:lastPrinted>
  <dcterms:created xsi:type="dcterms:W3CDTF">2016-01-21T15:20:31Z</dcterms:created>
  <dcterms:modified xsi:type="dcterms:W3CDTF">2024-06-20T15:18:09Z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2024-01-17T17:25:16Z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81f786fd-7dcb-4e5a-9052-c0e01a5e7181</vt:lpwstr>
  </property>
  <property fmtid="{D5CDD505-2E9C-101B-9397-08002B2CF9AE}" pid="9" name="MSIP_Label_7084cbda-52b8-46fb-a7b7-cb5bd465ed85_ContentBits">
    <vt:lpwstr>0</vt:lpwstr>
  </property>
</Properties>
</file>