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0"/>
  </p:notesMasterIdLst>
  <p:sldIdLst>
    <p:sldId id="262" r:id="rId3"/>
    <p:sldId id="263" r:id="rId4"/>
    <p:sldId id="267" r:id="rId5"/>
    <p:sldId id="257" r:id="rId6"/>
    <p:sldId id="266" r:id="rId7"/>
    <p:sldId id="268"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7E6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754" autoAdjust="0"/>
    <p:restoredTop sz="95256" autoAdjust="0"/>
  </p:normalViewPr>
  <p:slideViewPr>
    <p:cSldViewPr snapToGrid="0">
      <p:cViewPr varScale="1">
        <p:scale>
          <a:sx n="79" d="100"/>
          <a:sy n="79" d="100"/>
        </p:scale>
        <p:origin x="1243" y="67"/>
      </p:cViewPr>
      <p:guideLst/>
    </p:cSldViewPr>
  </p:slideViewPr>
  <p:outlineViewPr>
    <p:cViewPr>
      <p:scale>
        <a:sx n="33" d="100"/>
        <a:sy n="33" d="100"/>
      </p:scale>
      <p:origin x="0" y="-1843"/>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3" d="100"/>
          <a:sy n="63" d="100"/>
        </p:scale>
        <p:origin x="3134"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ftref\Documents\Steel%20Mills\NPRRs\NPRR%201191\Demand%20Response%20Monitor.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ftref\Documents\Steel%20Mills\NPRRs\NPRR%201191\Demand%20Response%20Monitor.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u="none" strike="noStrike" kern="1200" spc="0" baseline="0">
                <a:solidFill>
                  <a:sysClr val="windowText" lastClr="000000">
                    <a:lumMod val="65000"/>
                    <a:lumOff val="35000"/>
                  </a:sysClr>
                </a:solidFill>
              </a:rPr>
              <a:t>Demand Response Monitor</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tx>
            <c:v>Demand Response</c:v>
          </c:tx>
          <c:spPr>
            <a:ln w="28575" cap="rnd">
              <a:solidFill>
                <a:schemeClr val="accent1"/>
              </a:solidFill>
              <a:round/>
            </a:ln>
            <a:effectLst/>
          </c:spPr>
          <c:marker>
            <c:symbol val="none"/>
          </c:marker>
          <c:cat>
            <c:numRef>
              <c:f>Sheet1!$B$15:$B$38</c:f>
              <c:numCache>
                <c:formatCode>General</c:formatCode>
                <c:ptCount val="24"/>
                <c:pt idx="0">
                  <c:v>120</c:v>
                </c:pt>
                <c:pt idx="1">
                  <c:v>115</c:v>
                </c:pt>
                <c:pt idx="2">
                  <c:v>110</c:v>
                </c:pt>
                <c:pt idx="3">
                  <c:v>105</c:v>
                </c:pt>
                <c:pt idx="4">
                  <c:v>100</c:v>
                </c:pt>
                <c:pt idx="5">
                  <c:v>95</c:v>
                </c:pt>
                <c:pt idx="6">
                  <c:v>90</c:v>
                </c:pt>
                <c:pt idx="7">
                  <c:v>85</c:v>
                </c:pt>
                <c:pt idx="8">
                  <c:v>80</c:v>
                </c:pt>
                <c:pt idx="9">
                  <c:v>75</c:v>
                </c:pt>
                <c:pt idx="10">
                  <c:v>70</c:v>
                </c:pt>
                <c:pt idx="11">
                  <c:v>65</c:v>
                </c:pt>
                <c:pt idx="12">
                  <c:v>60</c:v>
                </c:pt>
                <c:pt idx="13">
                  <c:v>55</c:v>
                </c:pt>
                <c:pt idx="14">
                  <c:v>50</c:v>
                </c:pt>
                <c:pt idx="15">
                  <c:v>45</c:v>
                </c:pt>
                <c:pt idx="16">
                  <c:v>40</c:v>
                </c:pt>
                <c:pt idx="17">
                  <c:v>35</c:v>
                </c:pt>
                <c:pt idx="18">
                  <c:v>30</c:v>
                </c:pt>
                <c:pt idx="19">
                  <c:v>25</c:v>
                </c:pt>
                <c:pt idx="20">
                  <c:v>20</c:v>
                </c:pt>
                <c:pt idx="21">
                  <c:v>15</c:v>
                </c:pt>
                <c:pt idx="22">
                  <c:v>10</c:v>
                </c:pt>
                <c:pt idx="23">
                  <c:v>5</c:v>
                </c:pt>
              </c:numCache>
            </c:numRef>
          </c:cat>
          <c:val>
            <c:numRef>
              <c:f>Sheet1!$C$15:$C$38</c:f>
              <c:numCache>
                <c:formatCode>0</c:formatCode>
                <c:ptCount val="24"/>
                <c:pt idx="0">
                  <c:v>2</c:v>
                </c:pt>
                <c:pt idx="1">
                  <c:v>3.2199999999999989</c:v>
                </c:pt>
                <c:pt idx="2">
                  <c:v>0.87835371130559281</c:v>
                </c:pt>
                <c:pt idx="3">
                  <c:v>0</c:v>
                </c:pt>
                <c:pt idx="4">
                  <c:v>50</c:v>
                </c:pt>
                <c:pt idx="5">
                  <c:v>30</c:v>
                </c:pt>
                <c:pt idx="6">
                  <c:v>40</c:v>
                </c:pt>
                <c:pt idx="7">
                  <c:v>60</c:v>
                </c:pt>
                <c:pt idx="8">
                  <c:v>122.61460083286066</c:v>
                </c:pt>
                <c:pt idx="9">
                  <c:v>132.41549597622759</c:v>
                </c:pt>
                <c:pt idx="10">
                  <c:v>149.76999999999998</c:v>
                </c:pt>
                <c:pt idx="11">
                  <c:v>163.1</c:v>
                </c:pt>
                <c:pt idx="12">
                  <c:v>189.20999999999998</c:v>
                </c:pt>
                <c:pt idx="13">
                  <c:v>214.20999999999998</c:v>
                </c:pt>
                <c:pt idx="14">
                  <c:v>208.1</c:v>
                </c:pt>
                <c:pt idx="15">
                  <c:v>210.24</c:v>
                </c:pt>
                <c:pt idx="16">
                  <c:v>243.44</c:v>
                </c:pt>
                <c:pt idx="17">
                  <c:v>280.75</c:v>
                </c:pt>
                <c:pt idx="18">
                  <c:v>348</c:v>
                </c:pt>
                <c:pt idx="19">
                  <c:v>575</c:v>
                </c:pt>
                <c:pt idx="20">
                  <c:v>775</c:v>
                </c:pt>
                <c:pt idx="21">
                  <c:v>879</c:v>
                </c:pt>
                <c:pt idx="22">
                  <c:v>863.77</c:v>
                </c:pt>
                <c:pt idx="23">
                  <c:v>914</c:v>
                </c:pt>
              </c:numCache>
            </c:numRef>
          </c:val>
          <c:smooth val="0"/>
          <c:extLst>
            <c:ext xmlns:c16="http://schemas.microsoft.com/office/drawing/2014/chart" uri="{C3380CC4-5D6E-409C-BE32-E72D297353CC}">
              <c16:uniqueId val="{00000000-51B7-4B94-B30C-0B187C860E6A}"/>
            </c:ext>
          </c:extLst>
        </c:ser>
        <c:dLbls>
          <c:showLegendKey val="0"/>
          <c:showVal val="0"/>
          <c:showCatName val="0"/>
          <c:showSerName val="0"/>
          <c:showPercent val="0"/>
          <c:showBubbleSize val="0"/>
        </c:dLbls>
        <c:marker val="1"/>
        <c:smooth val="0"/>
        <c:axId val="513097784"/>
        <c:axId val="513098144"/>
      </c:lineChart>
      <c:lineChart>
        <c:grouping val="stacked"/>
        <c:varyColors val="0"/>
        <c:ser>
          <c:idx val="1"/>
          <c:order val="1"/>
          <c:tx>
            <c:v>System LMP</c:v>
          </c:tx>
          <c:spPr>
            <a:ln w="28575" cap="rnd">
              <a:solidFill>
                <a:schemeClr val="accent2"/>
              </a:solidFill>
              <a:round/>
            </a:ln>
            <a:effectLst/>
          </c:spPr>
          <c:marker>
            <c:symbol val="none"/>
          </c:marker>
          <c:val>
            <c:numRef>
              <c:f>Sheet1!$D$15:$D$38</c:f>
              <c:numCache>
                <c:formatCode>0.00</c:formatCode>
                <c:ptCount val="24"/>
                <c:pt idx="0">
                  <c:v>50</c:v>
                </c:pt>
                <c:pt idx="1">
                  <c:v>52</c:v>
                </c:pt>
                <c:pt idx="2">
                  <c:v>51.22</c:v>
                </c:pt>
                <c:pt idx="3">
                  <c:v>49.658353711305594</c:v>
                </c:pt>
                <c:pt idx="4">
                  <c:v>49.2</c:v>
                </c:pt>
                <c:pt idx="5">
                  <c:v>50.832843591859621</c:v>
                </c:pt>
                <c:pt idx="6">
                  <c:v>53.821613458139652</c:v>
                </c:pt>
                <c:pt idx="7">
                  <c:v>57.88</c:v>
                </c:pt>
                <c:pt idx="8">
                  <c:v>60.419104856633062</c:v>
                </c:pt>
                <c:pt idx="9">
                  <c:v>62.195495976227598</c:v>
                </c:pt>
                <c:pt idx="10">
                  <c:v>70.22</c:v>
                </c:pt>
                <c:pt idx="11">
                  <c:v>79.55</c:v>
                </c:pt>
                <c:pt idx="12">
                  <c:v>83.55</c:v>
                </c:pt>
                <c:pt idx="13">
                  <c:v>105.66</c:v>
                </c:pt>
                <c:pt idx="14">
                  <c:v>108.55</c:v>
                </c:pt>
                <c:pt idx="15">
                  <c:v>99.55</c:v>
                </c:pt>
                <c:pt idx="16">
                  <c:v>110.69</c:v>
                </c:pt>
                <c:pt idx="17">
                  <c:v>132.75</c:v>
                </c:pt>
                <c:pt idx="18">
                  <c:v>148</c:v>
                </c:pt>
                <c:pt idx="19">
                  <c:v>200</c:v>
                </c:pt>
                <c:pt idx="20">
                  <c:v>375</c:v>
                </c:pt>
                <c:pt idx="21">
                  <c:v>400</c:v>
                </c:pt>
                <c:pt idx="22">
                  <c:v>479</c:v>
                </c:pt>
                <c:pt idx="23">
                  <c:v>384.77</c:v>
                </c:pt>
              </c:numCache>
            </c:numRef>
          </c:val>
          <c:smooth val="0"/>
          <c:extLst>
            <c:ext xmlns:c16="http://schemas.microsoft.com/office/drawing/2014/chart" uri="{C3380CC4-5D6E-409C-BE32-E72D297353CC}">
              <c16:uniqueId val="{00000001-51B7-4B94-B30C-0B187C860E6A}"/>
            </c:ext>
          </c:extLst>
        </c:ser>
        <c:dLbls>
          <c:showLegendKey val="0"/>
          <c:showVal val="0"/>
          <c:showCatName val="0"/>
          <c:showSerName val="0"/>
          <c:showPercent val="0"/>
          <c:showBubbleSize val="0"/>
        </c:dLbls>
        <c:marker val="1"/>
        <c:smooth val="0"/>
        <c:axId val="523780872"/>
        <c:axId val="523788432"/>
      </c:lineChart>
      <c:catAx>
        <c:axId val="51309778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SCED Run</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3098144"/>
        <c:crosses val="autoZero"/>
        <c:auto val="1"/>
        <c:lblAlgn val="ctr"/>
        <c:lblOffset val="100"/>
        <c:noMultiLvlLbl val="0"/>
      </c:catAx>
      <c:valAx>
        <c:axId val="513098144"/>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3097784"/>
        <c:crosses val="autoZero"/>
        <c:crossBetween val="between"/>
      </c:valAx>
      <c:valAx>
        <c:axId val="523788432"/>
        <c:scaling>
          <c:orientation val="minMax"/>
        </c:scaling>
        <c:delete val="0"/>
        <c:axPos val="r"/>
        <c:numFmt formatCode="0.0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23780872"/>
        <c:crosses val="max"/>
        <c:crossBetween val="between"/>
      </c:valAx>
      <c:catAx>
        <c:axId val="523780872"/>
        <c:scaling>
          <c:orientation val="minMax"/>
        </c:scaling>
        <c:delete val="1"/>
        <c:axPos val="b"/>
        <c:majorTickMark val="out"/>
        <c:minorTickMark val="none"/>
        <c:tickLblPos val="nextTo"/>
        <c:crossAx val="523788432"/>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u="none" strike="noStrike" kern="1200" spc="0" baseline="0">
                <a:solidFill>
                  <a:sysClr val="windowText" lastClr="000000">
                    <a:lumMod val="65000"/>
                    <a:lumOff val="35000"/>
                  </a:sysClr>
                </a:solidFill>
              </a:rPr>
              <a:t>Demand Response Monitor</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tx>
            <c:v>Demand Response</c:v>
          </c:tx>
          <c:spPr>
            <a:ln w="28575" cap="rnd">
              <a:solidFill>
                <a:schemeClr val="accent1"/>
              </a:solidFill>
              <a:round/>
            </a:ln>
            <a:effectLst/>
          </c:spPr>
          <c:marker>
            <c:symbol val="none"/>
          </c:marker>
          <c:cat>
            <c:numRef>
              <c:f>Sheet1!$B$15:$B$38</c:f>
              <c:numCache>
                <c:formatCode>General</c:formatCode>
                <c:ptCount val="24"/>
                <c:pt idx="0">
                  <c:v>120</c:v>
                </c:pt>
                <c:pt idx="1">
                  <c:v>115</c:v>
                </c:pt>
                <c:pt idx="2">
                  <c:v>110</c:v>
                </c:pt>
                <c:pt idx="3">
                  <c:v>105</c:v>
                </c:pt>
                <c:pt idx="4">
                  <c:v>100</c:v>
                </c:pt>
                <c:pt idx="5">
                  <c:v>95</c:v>
                </c:pt>
                <c:pt idx="6">
                  <c:v>90</c:v>
                </c:pt>
                <c:pt idx="7">
                  <c:v>85</c:v>
                </c:pt>
                <c:pt idx="8">
                  <c:v>80</c:v>
                </c:pt>
                <c:pt idx="9">
                  <c:v>75</c:v>
                </c:pt>
                <c:pt idx="10">
                  <c:v>70</c:v>
                </c:pt>
                <c:pt idx="11">
                  <c:v>65</c:v>
                </c:pt>
                <c:pt idx="12">
                  <c:v>60</c:v>
                </c:pt>
                <c:pt idx="13">
                  <c:v>55</c:v>
                </c:pt>
                <c:pt idx="14">
                  <c:v>50</c:v>
                </c:pt>
                <c:pt idx="15">
                  <c:v>45</c:v>
                </c:pt>
                <c:pt idx="16">
                  <c:v>40</c:v>
                </c:pt>
                <c:pt idx="17">
                  <c:v>35</c:v>
                </c:pt>
                <c:pt idx="18">
                  <c:v>30</c:v>
                </c:pt>
                <c:pt idx="19">
                  <c:v>25</c:v>
                </c:pt>
                <c:pt idx="20">
                  <c:v>20</c:v>
                </c:pt>
                <c:pt idx="21">
                  <c:v>15</c:v>
                </c:pt>
                <c:pt idx="22">
                  <c:v>10</c:v>
                </c:pt>
                <c:pt idx="23">
                  <c:v>5</c:v>
                </c:pt>
              </c:numCache>
            </c:numRef>
          </c:cat>
          <c:val>
            <c:numRef>
              <c:f>Sheet1!$C$15:$C$38</c:f>
              <c:numCache>
                <c:formatCode>0</c:formatCode>
                <c:ptCount val="24"/>
                <c:pt idx="0">
                  <c:v>2</c:v>
                </c:pt>
                <c:pt idx="1">
                  <c:v>3.2199999999999989</c:v>
                </c:pt>
                <c:pt idx="2">
                  <c:v>0.87835371130559281</c:v>
                </c:pt>
                <c:pt idx="3">
                  <c:v>0</c:v>
                </c:pt>
                <c:pt idx="4">
                  <c:v>50</c:v>
                </c:pt>
                <c:pt idx="5">
                  <c:v>30</c:v>
                </c:pt>
                <c:pt idx="6">
                  <c:v>40</c:v>
                </c:pt>
                <c:pt idx="7">
                  <c:v>60</c:v>
                </c:pt>
                <c:pt idx="8">
                  <c:v>122.61460083286066</c:v>
                </c:pt>
                <c:pt idx="9">
                  <c:v>132.41549597622759</c:v>
                </c:pt>
                <c:pt idx="10">
                  <c:v>149.76999999999998</c:v>
                </c:pt>
                <c:pt idx="11">
                  <c:v>163.1</c:v>
                </c:pt>
                <c:pt idx="12">
                  <c:v>189.20999999999998</c:v>
                </c:pt>
                <c:pt idx="13">
                  <c:v>214.20999999999998</c:v>
                </c:pt>
                <c:pt idx="14">
                  <c:v>208.1</c:v>
                </c:pt>
                <c:pt idx="15">
                  <c:v>210.24</c:v>
                </c:pt>
                <c:pt idx="16">
                  <c:v>243.44</c:v>
                </c:pt>
                <c:pt idx="17">
                  <c:v>280.75</c:v>
                </c:pt>
                <c:pt idx="18">
                  <c:v>348</c:v>
                </c:pt>
                <c:pt idx="19">
                  <c:v>575</c:v>
                </c:pt>
                <c:pt idx="20">
                  <c:v>775</c:v>
                </c:pt>
                <c:pt idx="21">
                  <c:v>879</c:v>
                </c:pt>
                <c:pt idx="22">
                  <c:v>863.77</c:v>
                </c:pt>
                <c:pt idx="23">
                  <c:v>914</c:v>
                </c:pt>
              </c:numCache>
            </c:numRef>
          </c:val>
          <c:smooth val="0"/>
          <c:extLst>
            <c:ext xmlns:c16="http://schemas.microsoft.com/office/drawing/2014/chart" uri="{C3380CC4-5D6E-409C-BE32-E72D297353CC}">
              <c16:uniqueId val="{00000000-53FA-4EF6-8DFD-FFD3013BB8A4}"/>
            </c:ext>
          </c:extLst>
        </c:ser>
        <c:dLbls>
          <c:showLegendKey val="0"/>
          <c:showVal val="0"/>
          <c:showCatName val="0"/>
          <c:showSerName val="0"/>
          <c:showPercent val="0"/>
          <c:showBubbleSize val="0"/>
        </c:dLbls>
        <c:marker val="1"/>
        <c:smooth val="0"/>
        <c:axId val="513097784"/>
        <c:axId val="513098144"/>
      </c:lineChart>
      <c:lineChart>
        <c:grouping val="stacked"/>
        <c:varyColors val="0"/>
        <c:ser>
          <c:idx val="1"/>
          <c:order val="1"/>
          <c:tx>
            <c:v>System LMP</c:v>
          </c:tx>
          <c:spPr>
            <a:ln w="28575" cap="rnd">
              <a:solidFill>
                <a:schemeClr val="accent2"/>
              </a:solidFill>
              <a:round/>
            </a:ln>
            <a:effectLst/>
          </c:spPr>
          <c:marker>
            <c:symbol val="none"/>
          </c:marker>
          <c:val>
            <c:numRef>
              <c:f>Sheet1!$D$15:$D$38</c:f>
              <c:numCache>
                <c:formatCode>0.00</c:formatCode>
                <c:ptCount val="24"/>
                <c:pt idx="0">
                  <c:v>50</c:v>
                </c:pt>
                <c:pt idx="1">
                  <c:v>52</c:v>
                </c:pt>
                <c:pt idx="2">
                  <c:v>51.22</c:v>
                </c:pt>
                <c:pt idx="3">
                  <c:v>49.658353711305594</c:v>
                </c:pt>
                <c:pt idx="4">
                  <c:v>49.2</c:v>
                </c:pt>
                <c:pt idx="5">
                  <c:v>50.832843591859621</c:v>
                </c:pt>
                <c:pt idx="6">
                  <c:v>53.821613458139652</c:v>
                </c:pt>
                <c:pt idx="7">
                  <c:v>57.88</c:v>
                </c:pt>
                <c:pt idx="8">
                  <c:v>60.419104856633062</c:v>
                </c:pt>
                <c:pt idx="9">
                  <c:v>62.195495976227598</c:v>
                </c:pt>
                <c:pt idx="10">
                  <c:v>70.22</c:v>
                </c:pt>
                <c:pt idx="11">
                  <c:v>79.55</c:v>
                </c:pt>
                <c:pt idx="12">
                  <c:v>83.55</c:v>
                </c:pt>
                <c:pt idx="13">
                  <c:v>105.66</c:v>
                </c:pt>
                <c:pt idx="14">
                  <c:v>108.55</c:v>
                </c:pt>
                <c:pt idx="15">
                  <c:v>99.55</c:v>
                </c:pt>
                <c:pt idx="16">
                  <c:v>110.69</c:v>
                </c:pt>
                <c:pt idx="17">
                  <c:v>132.75</c:v>
                </c:pt>
                <c:pt idx="18">
                  <c:v>148</c:v>
                </c:pt>
                <c:pt idx="19">
                  <c:v>200</c:v>
                </c:pt>
                <c:pt idx="20">
                  <c:v>375</c:v>
                </c:pt>
                <c:pt idx="21">
                  <c:v>400</c:v>
                </c:pt>
                <c:pt idx="22">
                  <c:v>479</c:v>
                </c:pt>
                <c:pt idx="23">
                  <c:v>384.77</c:v>
                </c:pt>
              </c:numCache>
            </c:numRef>
          </c:val>
          <c:smooth val="0"/>
          <c:extLst>
            <c:ext xmlns:c16="http://schemas.microsoft.com/office/drawing/2014/chart" uri="{C3380CC4-5D6E-409C-BE32-E72D297353CC}">
              <c16:uniqueId val="{00000001-53FA-4EF6-8DFD-FFD3013BB8A4}"/>
            </c:ext>
          </c:extLst>
        </c:ser>
        <c:dLbls>
          <c:showLegendKey val="0"/>
          <c:showVal val="0"/>
          <c:showCatName val="0"/>
          <c:showSerName val="0"/>
          <c:showPercent val="0"/>
          <c:showBubbleSize val="0"/>
        </c:dLbls>
        <c:marker val="1"/>
        <c:smooth val="0"/>
        <c:axId val="523780872"/>
        <c:axId val="523788432"/>
      </c:lineChart>
      <c:catAx>
        <c:axId val="51309778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SCED Run</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3098144"/>
        <c:crosses val="autoZero"/>
        <c:auto val="1"/>
        <c:lblAlgn val="ctr"/>
        <c:lblOffset val="100"/>
        <c:noMultiLvlLbl val="0"/>
      </c:catAx>
      <c:valAx>
        <c:axId val="513098144"/>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3097784"/>
        <c:crosses val="autoZero"/>
        <c:crossBetween val="between"/>
      </c:valAx>
      <c:valAx>
        <c:axId val="523788432"/>
        <c:scaling>
          <c:orientation val="minMax"/>
        </c:scaling>
        <c:delete val="0"/>
        <c:axPos val="r"/>
        <c:numFmt formatCode="0.0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23780872"/>
        <c:crosses val="max"/>
        <c:crossBetween val="between"/>
      </c:valAx>
      <c:catAx>
        <c:axId val="523780872"/>
        <c:scaling>
          <c:orientation val="minMax"/>
        </c:scaling>
        <c:delete val="1"/>
        <c:axPos val="b"/>
        <c:majorTickMark val="out"/>
        <c:minorTickMark val="none"/>
        <c:tickLblPos val="nextTo"/>
        <c:crossAx val="523788432"/>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350841-6F90-4885-84E1-45392BD4064E}" type="datetimeFigureOut">
              <a:rPr lang="en-US" smtClean="0"/>
              <a:t>6/18/2024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4BC8DD-1014-4007-BB8C-4FC1DEC1CAC6}" type="slidenum">
              <a:rPr lang="en-US" smtClean="0"/>
              <a:t>‹#›</a:t>
            </a:fld>
            <a:endParaRPr lang="en-US"/>
          </a:p>
        </p:txBody>
      </p:sp>
    </p:spTree>
    <p:extLst>
      <p:ext uri="{BB962C8B-B14F-4D97-AF65-F5344CB8AC3E}">
        <p14:creationId xmlns:p14="http://schemas.microsoft.com/office/powerpoint/2010/main" val="2134389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94BC8DD-1014-4007-BB8C-4FC1DEC1CAC6}" type="slidenum">
              <a:rPr lang="en-US" smtClean="0"/>
              <a:t>1</a:t>
            </a:fld>
            <a:endParaRPr lang="en-US"/>
          </a:p>
        </p:txBody>
      </p:sp>
    </p:spTree>
    <p:extLst>
      <p:ext uri="{BB962C8B-B14F-4D97-AF65-F5344CB8AC3E}">
        <p14:creationId xmlns:p14="http://schemas.microsoft.com/office/powerpoint/2010/main" val="4282320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94BC8DD-1014-4007-BB8C-4FC1DEC1CAC6}" type="slidenum">
              <a:rPr lang="en-US" smtClean="0"/>
              <a:t>2</a:t>
            </a:fld>
            <a:endParaRPr lang="en-US"/>
          </a:p>
        </p:txBody>
      </p:sp>
    </p:spTree>
    <p:extLst>
      <p:ext uri="{BB962C8B-B14F-4D97-AF65-F5344CB8AC3E}">
        <p14:creationId xmlns:p14="http://schemas.microsoft.com/office/powerpoint/2010/main" val="694195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94BC8DD-1014-4007-BB8C-4FC1DEC1CAC6}" type="slidenum">
              <a:rPr lang="en-US" smtClean="0"/>
              <a:t>3</a:t>
            </a:fld>
            <a:endParaRPr lang="en-US"/>
          </a:p>
        </p:txBody>
      </p:sp>
    </p:spTree>
    <p:extLst>
      <p:ext uri="{BB962C8B-B14F-4D97-AF65-F5344CB8AC3E}">
        <p14:creationId xmlns:p14="http://schemas.microsoft.com/office/powerpoint/2010/main" val="650772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94BC8DD-1014-4007-BB8C-4FC1DEC1CAC6}" type="slidenum">
              <a:rPr lang="en-US" smtClean="0"/>
              <a:t>4</a:t>
            </a:fld>
            <a:endParaRPr lang="en-US"/>
          </a:p>
        </p:txBody>
      </p:sp>
    </p:spTree>
    <p:extLst>
      <p:ext uri="{BB962C8B-B14F-4D97-AF65-F5344CB8AC3E}">
        <p14:creationId xmlns:p14="http://schemas.microsoft.com/office/powerpoint/2010/main" val="8880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4BC8DD-1014-4007-BB8C-4FC1DEC1CAC6}" type="slidenum">
              <a:rPr lang="en-US" smtClean="0"/>
              <a:t>5</a:t>
            </a:fld>
            <a:endParaRPr lang="en-US"/>
          </a:p>
        </p:txBody>
      </p:sp>
    </p:spTree>
    <p:extLst>
      <p:ext uri="{BB962C8B-B14F-4D97-AF65-F5344CB8AC3E}">
        <p14:creationId xmlns:p14="http://schemas.microsoft.com/office/powerpoint/2010/main" val="5425043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94BC8DD-1014-4007-BB8C-4FC1DEC1CAC6}" type="slidenum">
              <a:rPr lang="en-US" smtClean="0"/>
              <a:t>7</a:t>
            </a:fld>
            <a:endParaRPr lang="en-US"/>
          </a:p>
        </p:txBody>
      </p:sp>
    </p:spTree>
    <p:extLst>
      <p:ext uri="{BB962C8B-B14F-4D97-AF65-F5344CB8AC3E}">
        <p14:creationId xmlns:p14="http://schemas.microsoft.com/office/powerpoint/2010/main" val="2633739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386D7-BBA1-893E-7409-06D9BA027FB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276FB59-4C3A-A9B6-0ECC-717A526FC2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5947D8A-2D34-B438-67DB-3B1F40F54510}"/>
              </a:ext>
            </a:extLst>
          </p:cNvPr>
          <p:cNvSpPr>
            <a:spLocks noGrp="1"/>
          </p:cNvSpPr>
          <p:nvPr>
            <p:ph type="dt" sz="half" idx="10"/>
          </p:nvPr>
        </p:nvSpPr>
        <p:spPr/>
        <p:txBody>
          <a:bodyPr/>
          <a:lstStyle/>
          <a:p>
            <a:fld id="{EFF3D608-4078-49CF-B685-6D830D98DDB8}" type="datetimeFigureOut">
              <a:rPr lang="en-US" smtClean="0"/>
              <a:t>6/18/2024</a:t>
            </a:fld>
            <a:endParaRPr lang="en-US"/>
          </a:p>
        </p:txBody>
      </p:sp>
      <p:sp>
        <p:nvSpPr>
          <p:cNvPr id="5" name="Footer Placeholder 4">
            <a:extLst>
              <a:ext uri="{FF2B5EF4-FFF2-40B4-BE49-F238E27FC236}">
                <a16:creationId xmlns:a16="http://schemas.microsoft.com/office/drawing/2014/main" id="{E4B73579-60D4-9063-61D1-2B989D37E5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8D521C-D676-3BF7-AE07-60F76956FE32}"/>
              </a:ext>
            </a:extLst>
          </p:cNvPr>
          <p:cNvSpPr>
            <a:spLocks noGrp="1"/>
          </p:cNvSpPr>
          <p:nvPr>
            <p:ph type="sldNum" sz="quarter" idx="12"/>
          </p:nvPr>
        </p:nvSpPr>
        <p:spPr/>
        <p:txBody>
          <a:bodyPr/>
          <a:lstStyle/>
          <a:p>
            <a:fld id="{491422A1-DB28-45A2-AF4A-665E7C5B6E24}" type="slidenum">
              <a:rPr lang="en-US" smtClean="0"/>
              <a:t>‹#›</a:t>
            </a:fld>
            <a:endParaRPr lang="en-US"/>
          </a:p>
        </p:txBody>
      </p:sp>
    </p:spTree>
    <p:extLst>
      <p:ext uri="{BB962C8B-B14F-4D97-AF65-F5344CB8AC3E}">
        <p14:creationId xmlns:p14="http://schemas.microsoft.com/office/powerpoint/2010/main" val="1179840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EB6A8-F905-8395-972F-28A55D524D1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0DD6E1D-D27A-2D1B-DCFE-E80A45C7C3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64FD36-24E3-E31A-FF83-FC5259DE1D02}"/>
              </a:ext>
            </a:extLst>
          </p:cNvPr>
          <p:cNvSpPr>
            <a:spLocks noGrp="1"/>
          </p:cNvSpPr>
          <p:nvPr>
            <p:ph type="dt" sz="half" idx="10"/>
          </p:nvPr>
        </p:nvSpPr>
        <p:spPr/>
        <p:txBody>
          <a:bodyPr/>
          <a:lstStyle/>
          <a:p>
            <a:fld id="{EFF3D608-4078-49CF-B685-6D830D98DDB8}" type="datetimeFigureOut">
              <a:rPr lang="en-US" smtClean="0"/>
              <a:t>6/18/2024</a:t>
            </a:fld>
            <a:endParaRPr lang="en-US"/>
          </a:p>
        </p:txBody>
      </p:sp>
      <p:sp>
        <p:nvSpPr>
          <p:cNvPr id="5" name="Footer Placeholder 4">
            <a:extLst>
              <a:ext uri="{FF2B5EF4-FFF2-40B4-BE49-F238E27FC236}">
                <a16:creationId xmlns:a16="http://schemas.microsoft.com/office/drawing/2014/main" id="{F6464497-40EC-FFC7-C1D8-E040ABC9F2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DB837B-D5F1-6B54-BD87-49568CCB63D3}"/>
              </a:ext>
            </a:extLst>
          </p:cNvPr>
          <p:cNvSpPr>
            <a:spLocks noGrp="1"/>
          </p:cNvSpPr>
          <p:nvPr>
            <p:ph type="sldNum" sz="quarter" idx="12"/>
          </p:nvPr>
        </p:nvSpPr>
        <p:spPr/>
        <p:txBody>
          <a:bodyPr/>
          <a:lstStyle/>
          <a:p>
            <a:fld id="{491422A1-DB28-45A2-AF4A-665E7C5B6E24}" type="slidenum">
              <a:rPr lang="en-US" smtClean="0"/>
              <a:t>‹#›</a:t>
            </a:fld>
            <a:endParaRPr lang="en-US"/>
          </a:p>
        </p:txBody>
      </p:sp>
    </p:spTree>
    <p:extLst>
      <p:ext uri="{BB962C8B-B14F-4D97-AF65-F5344CB8AC3E}">
        <p14:creationId xmlns:p14="http://schemas.microsoft.com/office/powerpoint/2010/main" val="4229816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1E4EC35-0F41-4B4D-E54F-9C3D38F4121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5436F8-5B57-811C-5CC7-82D34DCEFF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7DB7AC-5D60-48A9-B9F1-58DA85279FC4}"/>
              </a:ext>
            </a:extLst>
          </p:cNvPr>
          <p:cNvSpPr>
            <a:spLocks noGrp="1"/>
          </p:cNvSpPr>
          <p:nvPr>
            <p:ph type="dt" sz="half" idx="10"/>
          </p:nvPr>
        </p:nvSpPr>
        <p:spPr/>
        <p:txBody>
          <a:bodyPr/>
          <a:lstStyle/>
          <a:p>
            <a:fld id="{EFF3D608-4078-49CF-B685-6D830D98DDB8}" type="datetimeFigureOut">
              <a:rPr lang="en-US" smtClean="0"/>
              <a:t>6/18/2024</a:t>
            </a:fld>
            <a:endParaRPr lang="en-US"/>
          </a:p>
        </p:txBody>
      </p:sp>
      <p:sp>
        <p:nvSpPr>
          <p:cNvPr id="5" name="Footer Placeholder 4">
            <a:extLst>
              <a:ext uri="{FF2B5EF4-FFF2-40B4-BE49-F238E27FC236}">
                <a16:creationId xmlns:a16="http://schemas.microsoft.com/office/drawing/2014/main" id="{307A4873-7A13-A867-DC84-8CA9B5F948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FFF65C-8749-C8C9-18FD-2C58716A16C2}"/>
              </a:ext>
            </a:extLst>
          </p:cNvPr>
          <p:cNvSpPr>
            <a:spLocks noGrp="1"/>
          </p:cNvSpPr>
          <p:nvPr>
            <p:ph type="sldNum" sz="quarter" idx="12"/>
          </p:nvPr>
        </p:nvSpPr>
        <p:spPr/>
        <p:txBody>
          <a:bodyPr/>
          <a:lstStyle/>
          <a:p>
            <a:fld id="{491422A1-DB28-45A2-AF4A-665E7C5B6E24}" type="slidenum">
              <a:rPr lang="en-US" smtClean="0"/>
              <a:t>‹#›</a:t>
            </a:fld>
            <a:endParaRPr lang="en-US"/>
          </a:p>
        </p:txBody>
      </p:sp>
    </p:spTree>
    <p:extLst>
      <p:ext uri="{BB962C8B-B14F-4D97-AF65-F5344CB8AC3E}">
        <p14:creationId xmlns:p14="http://schemas.microsoft.com/office/powerpoint/2010/main" val="1685253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12192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US" sz="2400">
                <a:latin typeface="Times New Roman" charset="0"/>
                <a:cs typeface="+mn-cs"/>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defRPr/>
              </a:pPr>
              <a:endParaRPr lang="en-US" sz="2400">
                <a:latin typeface="Times New Roman" charset="0"/>
                <a:cs typeface="+mn-cs"/>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defRPr/>
                </a:pPr>
                <a:endParaRPr lang="en-US" sz="2400">
                  <a:latin typeface="Times New Roman" charset="0"/>
                  <a:cs typeface="+mn-cs"/>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defRPr/>
                </a:pPr>
                <a:endParaRPr lang="en-US" sz="2400">
                  <a:latin typeface="Times New Roman" charset="0"/>
                  <a:cs typeface="+mn-cs"/>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defRPr/>
                </a:pPr>
                <a:endParaRPr lang="en-US" sz="2400">
                  <a:latin typeface="Times New Roman" charset="0"/>
                  <a:cs typeface="+mn-cs"/>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defRPr/>
                </a:pPr>
                <a:endParaRPr lang="en-US" sz="2400">
                  <a:latin typeface="Times New Roman" charset="0"/>
                  <a:cs typeface="+mn-cs"/>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defRPr/>
                </a:pPr>
                <a:endParaRPr lang="en-US" sz="2400">
                  <a:latin typeface="Times New Roman" charset="0"/>
                  <a:cs typeface="+mn-cs"/>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defRPr/>
                </a:pPr>
                <a:endParaRPr lang="en-US" sz="2400">
                  <a:latin typeface="Times New Roman" charset="0"/>
                  <a:cs typeface="+mn-cs"/>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defRPr/>
                </a:pPr>
                <a:endParaRPr lang="en-US" sz="2400">
                  <a:latin typeface="Times New Roman" charset="0"/>
                  <a:cs typeface="+mn-cs"/>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defRPr/>
                </a:pPr>
                <a:endParaRPr lang="en-US" sz="2400">
                  <a:latin typeface="Times New Roman" charset="0"/>
                  <a:cs typeface="+mn-cs"/>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defRPr/>
                </a:pPr>
                <a:endParaRPr lang="en-US" sz="2400">
                  <a:latin typeface="Times New Roman" charset="0"/>
                  <a:cs typeface="+mn-cs"/>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defRPr/>
                </a:pPr>
                <a:endParaRPr lang="en-US" sz="2400">
                  <a:latin typeface="Times New Roman" charset="0"/>
                  <a:cs typeface="+mn-cs"/>
                </a:endParaRPr>
              </a:p>
            </p:txBody>
          </p:sp>
        </p:grpSp>
      </p:grpSp>
      <p:sp>
        <p:nvSpPr>
          <p:cNvPr id="10259" name="Rectangle 19"/>
          <p:cNvSpPr>
            <a:spLocks noGrp="1" noChangeArrowheads="1"/>
          </p:cNvSpPr>
          <p:nvPr>
            <p:ph type="ctrTitle"/>
          </p:nvPr>
        </p:nvSpPr>
        <p:spPr>
          <a:xfrm>
            <a:off x="3962400" y="1828800"/>
            <a:ext cx="8026400" cy="2209800"/>
          </a:xfrm>
        </p:spPr>
        <p:txBody>
          <a:bodyPr/>
          <a:lstStyle>
            <a:lvl1pPr>
              <a:defRPr sz="4200">
                <a:solidFill>
                  <a:srgbClr val="FFFFFF"/>
                </a:solidFill>
              </a:defRPr>
            </a:lvl1pPr>
          </a:lstStyle>
          <a:p>
            <a:r>
              <a:rPr lang="en-US"/>
              <a:t>Click to edit Master title style</a:t>
            </a:r>
          </a:p>
        </p:txBody>
      </p:sp>
      <p:sp>
        <p:nvSpPr>
          <p:cNvPr id="10260" name="Rectangle 20"/>
          <p:cNvSpPr>
            <a:spLocks noGrp="1" noChangeArrowheads="1"/>
          </p:cNvSpPr>
          <p:nvPr>
            <p:ph type="subTitle" idx="1"/>
          </p:nvPr>
        </p:nvSpPr>
        <p:spPr>
          <a:xfrm>
            <a:off x="3962400" y="4267200"/>
            <a:ext cx="8026400" cy="1752600"/>
          </a:xfrm>
        </p:spPr>
        <p:txBody>
          <a:bodyPr/>
          <a:lstStyle>
            <a:lvl1pPr marL="0" indent="0">
              <a:buFont typeface="Wingdings" pitchFamily="2" charset="2"/>
              <a:buNone/>
              <a:defRPr sz="3400"/>
            </a:lvl1pPr>
          </a:lstStyle>
          <a:p>
            <a:r>
              <a:rPr lang="en-US"/>
              <a:t>Click to edit Master subtitle style</a:t>
            </a:r>
          </a:p>
        </p:txBody>
      </p:sp>
      <p:sp>
        <p:nvSpPr>
          <p:cNvPr id="18" name="Rectangle 16"/>
          <p:cNvSpPr>
            <a:spLocks noGrp="1" noChangeArrowheads="1"/>
          </p:cNvSpPr>
          <p:nvPr>
            <p:ph type="dt" sz="half" idx="10"/>
          </p:nvPr>
        </p:nvSpPr>
        <p:spPr>
          <a:xfrm>
            <a:off x="609600" y="6248400"/>
            <a:ext cx="2844800" cy="457200"/>
          </a:xfrm>
        </p:spPr>
        <p:txBody>
          <a:bodyPr/>
          <a:lstStyle>
            <a:lvl1pPr>
              <a:defRPr/>
            </a:lvl1pPr>
          </a:lstStyle>
          <a:p>
            <a:pPr>
              <a:defRPr/>
            </a:pPr>
            <a:endParaRPr lang="en-US"/>
          </a:p>
        </p:txBody>
      </p:sp>
      <p:sp>
        <p:nvSpPr>
          <p:cNvPr id="19" name="Rectangle 17"/>
          <p:cNvSpPr>
            <a:spLocks noGrp="1" noChangeArrowheads="1"/>
          </p:cNvSpPr>
          <p:nvPr>
            <p:ph type="ftr" sz="quarter" idx="11"/>
          </p:nvPr>
        </p:nvSpPr>
        <p:spPr/>
        <p:txBody>
          <a:bodyPr/>
          <a:lstStyle>
            <a:lvl1pPr>
              <a:defRPr/>
            </a:lvl1pPr>
          </a:lstStyle>
          <a:p>
            <a:pPr>
              <a:defRPr/>
            </a:pPr>
            <a:endParaRPr lang="en-US"/>
          </a:p>
        </p:txBody>
      </p:sp>
      <p:sp>
        <p:nvSpPr>
          <p:cNvPr id="20" name="Rectangle 18"/>
          <p:cNvSpPr>
            <a:spLocks noGrp="1" noChangeArrowheads="1"/>
          </p:cNvSpPr>
          <p:nvPr>
            <p:ph type="sldNum" sz="quarter" idx="12"/>
          </p:nvPr>
        </p:nvSpPr>
        <p:spPr/>
        <p:txBody>
          <a:bodyPr/>
          <a:lstStyle>
            <a:lvl1pPr>
              <a:defRPr/>
            </a:lvl1pPr>
          </a:lstStyle>
          <a:p>
            <a:fld id="{FC3616DB-D74D-4DBA-A9A5-299D468F746E}" type="slidenum">
              <a:rPr lang="en-US" altLang="en-US"/>
              <a:pPr/>
              <a:t>‹#›</a:t>
            </a:fld>
            <a:endParaRPr lang="en-US" altLang="en-US"/>
          </a:p>
        </p:txBody>
      </p:sp>
    </p:spTree>
    <p:extLst>
      <p:ext uri="{BB962C8B-B14F-4D97-AF65-F5344CB8AC3E}">
        <p14:creationId xmlns:p14="http://schemas.microsoft.com/office/powerpoint/2010/main" val="37457424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94CB8582-1BFB-4BE0-9AF3-E46EBE077B7E}" type="slidenum">
              <a:rPr lang="en-US" altLang="en-US"/>
              <a:pPr/>
              <a:t>‹#›</a:t>
            </a:fld>
            <a:endParaRPr lang="en-US" alt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2450051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CCC42FD5-4803-4BF8-B5A2-17B8F3D46C9F}" type="slidenum">
              <a:rPr lang="en-US" altLang="en-US"/>
              <a:pPr/>
              <a:t>‹#›</a:t>
            </a:fld>
            <a:endParaRPr lang="en-US" alt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813981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3848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0"/>
            <a:ext cx="53848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EAD0C281-D564-4C20-9999-D8F300BA4599}" type="slidenum">
              <a:rPr lang="en-US" altLang="en-US"/>
              <a:pPr/>
              <a:t>‹#›</a:t>
            </a:fld>
            <a:endParaRPr lang="en-US" alt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36580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ftr" sz="quarter"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fld id="{C382944A-1D2B-42DC-AE8F-1DE108D72040}" type="slidenum">
              <a:rPr lang="en-US" altLang="en-US"/>
              <a:pPr/>
              <a:t>‹#›</a:t>
            </a:fld>
            <a:endParaRPr lang="en-US" altLang="en-US"/>
          </a:p>
        </p:txBody>
      </p:sp>
      <p:sp>
        <p:nvSpPr>
          <p:cNvPr id="9"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8682875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ftr" sz="quarter"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fld id="{642EE520-AE7E-47CD-ABBE-2ECBF27D6219}" type="slidenum">
              <a:rPr lang="en-US" altLang="en-US"/>
              <a:pPr/>
              <a:t>‹#›</a:t>
            </a:fld>
            <a:endParaRPr lang="en-US" altLang="en-US"/>
          </a:p>
        </p:txBody>
      </p:sp>
      <p:sp>
        <p:nvSpPr>
          <p:cNvPr id="5"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7517504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fld id="{F94E3E6F-5272-4E3F-AE32-59C6DD7A2C66}" type="slidenum">
              <a:rPr lang="en-US" altLang="en-US"/>
              <a:pPr/>
              <a:t>‹#›</a:t>
            </a:fld>
            <a:endParaRPr lang="en-US" altLang="en-US"/>
          </a:p>
        </p:txBody>
      </p:sp>
      <p:sp>
        <p:nvSpPr>
          <p:cNvPr id="4"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0078155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34765A67-BC6D-4E3B-B281-134B6B69678A}" type="slidenum">
              <a:rPr lang="en-US" altLang="en-US"/>
              <a:pPr/>
              <a:t>‹#›</a:t>
            </a:fld>
            <a:endParaRPr lang="en-US" alt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24719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80457-4B36-045D-638D-7BA03EE6A8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E55DB6-BF73-3ED1-7E49-DAC7EA8332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0A4DCF-9728-62DC-2760-5BDE6176587D}"/>
              </a:ext>
            </a:extLst>
          </p:cNvPr>
          <p:cNvSpPr>
            <a:spLocks noGrp="1"/>
          </p:cNvSpPr>
          <p:nvPr>
            <p:ph type="dt" sz="half" idx="10"/>
          </p:nvPr>
        </p:nvSpPr>
        <p:spPr/>
        <p:txBody>
          <a:bodyPr/>
          <a:lstStyle/>
          <a:p>
            <a:fld id="{EFF3D608-4078-49CF-B685-6D830D98DDB8}" type="datetimeFigureOut">
              <a:rPr lang="en-US" smtClean="0"/>
              <a:t>6/18/2024</a:t>
            </a:fld>
            <a:endParaRPr lang="en-US"/>
          </a:p>
        </p:txBody>
      </p:sp>
      <p:sp>
        <p:nvSpPr>
          <p:cNvPr id="5" name="Footer Placeholder 4">
            <a:extLst>
              <a:ext uri="{FF2B5EF4-FFF2-40B4-BE49-F238E27FC236}">
                <a16:creationId xmlns:a16="http://schemas.microsoft.com/office/drawing/2014/main" id="{927215E5-E7EC-F02B-2447-D1C54707E6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B74D5E-2CF6-A5B2-651F-2F4A83A8B1EB}"/>
              </a:ext>
            </a:extLst>
          </p:cNvPr>
          <p:cNvSpPr>
            <a:spLocks noGrp="1"/>
          </p:cNvSpPr>
          <p:nvPr>
            <p:ph type="sldNum" sz="quarter" idx="12"/>
          </p:nvPr>
        </p:nvSpPr>
        <p:spPr/>
        <p:txBody>
          <a:bodyPr/>
          <a:lstStyle/>
          <a:p>
            <a:fld id="{491422A1-DB28-45A2-AF4A-665E7C5B6E24}" type="slidenum">
              <a:rPr lang="en-US" smtClean="0"/>
              <a:t>‹#›</a:t>
            </a:fld>
            <a:endParaRPr lang="en-US"/>
          </a:p>
        </p:txBody>
      </p:sp>
    </p:spTree>
    <p:extLst>
      <p:ext uri="{BB962C8B-B14F-4D97-AF65-F5344CB8AC3E}">
        <p14:creationId xmlns:p14="http://schemas.microsoft.com/office/powerpoint/2010/main" val="28939837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1B9DD474-1E65-43E5-8A27-0622EBC7D8DD}" type="slidenum">
              <a:rPr lang="en-US" altLang="en-US"/>
              <a:pPr/>
              <a:t>‹#›</a:t>
            </a:fld>
            <a:endParaRPr lang="en-US" alt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4563282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53DA3697-7A4A-49E4-9E70-66BFFB05F87E}" type="slidenum">
              <a:rPr lang="en-US" altLang="en-US"/>
              <a:pPr/>
              <a:t>‹#›</a:t>
            </a:fld>
            <a:endParaRPr lang="en-US" alt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6207400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457200"/>
            <a:ext cx="2743200"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457200"/>
            <a:ext cx="80264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C517A16E-4E80-4522-8A17-50EB9F1C2D0F}" type="slidenum">
              <a:rPr lang="en-US" altLang="en-US"/>
              <a:pPr/>
              <a:t>‹#›</a:t>
            </a:fld>
            <a:endParaRPr lang="en-US" alt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140449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04E5A-8930-816D-F75B-3CF8A87FE5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2D544A1-26F4-B16C-F4A4-D4FD664FAF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12F1E3-5BBD-3ED0-4D11-D31A4F4952A8}"/>
              </a:ext>
            </a:extLst>
          </p:cNvPr>
          <p:cNvSpPr>
            <a:spLocks noGrp="1"/>
          </p:cNvSpPr>
          <p:nvPr>
            <p:ph type="dt" sz="half" idx="10"/>
          </p:nvPr>
        </p:nvSpPr>
        <p:spPr/>
        <p:txBody>
          <a:bodyPr/>
          <a:lstStyle/>
          <a:p>
            <a:fld id="{EFF3D608-4078-49CF-B685-6D830D98DDB8}" type="datetimeFigureOut">
              <a:rPr lang="en-US" smtClean="0"/>
              <a:t>6/18/2024</a:t>
            </a:fld>
            <a:endParaRPr lang="en-US"/>
          </a:p>
        </p:txBody>
      </p:sp>
      <p:sp>
        <p:nvSpPr>
          <p:cNvPr id="5" name="Footer Placeholder 4">
            <a:extLst>
              <a:ext uri="{FF2B5EF4-FFF2-40B4-BE49-F238E27FC236}">
                <a16:creationId xmlns:a16="http://schemas.microsoft.com/office/drawing/2014/main" id="{0B8241D5-D491-9D31-202C-DB181AD7EE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61B1DC-A84A-7107-F165-4046EE495C97}"/>
              </a:ext>
            </a:extLst>
          </p:cNvPr>
          <p:cNvSpPr>
            <a:spLocks noGrp="1"/>
          </p:cNvSpPr>
          <p:nvPr>
            <p:ph type="sldNum" sz="quarter" idx="12"/>
          </p:nvPr>
        </p:nvSpPr>
        <p:spPr/>
        <p:txBody>
          <a:bodyPr/>
          <a:lstStyle/>
          <a:p>
            <a:fld id="{491422A1-DB28-45A2-AF4A-665E7C5B6E24}" type="slidenum">
              <a:rPr lang="en-US" smtClean="0"/>
              <a:t>‹#›</a:t>
            </a:fld>
            <a:endParaRPr lang="en-US"/>
          </a:p>
        </p:txBody>
      </p:sp>
    </p:spTree>
    <p:extLst>
      <p:ext uri="{BB962C8B-B14F-4D97-AF65-F5344CB8AC3E}">
        <p14:creationId xmlns:p14="http://schemas.microsoft.com/office/powerpoint/2010/main" val="1485564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69E52-430A-3F77-7AA4-F586169631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B5B37A-723C-D2EC-4AAF-D01E8FB5835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CF003F7-360D-43C2-B93F-0B14A9E6923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92F57BF-B3CE-F476-331B-FB72E656C8F3}"/>
              </a:ext>
            </a:extLst>
          </p:cNvPr>
          <p:cNvSpPr>
            <a:spLocks noGrp="1"/>
          </p:cNvSpPr>
          <p:nvPr>
            <p:ph type="dt" sz="half" idx="10"/>
          </p:nvPr>
        </p:nvSpPr>
        <p:spPr/>
        <p:txBody>
          <a:bodyPr/>
          <a:lstStyle/>
          <a:p>
            <a:fld id="{EFF3D608-4078-49CF-B685-6D830D98DDB8}" type="datetimeFigureOut">
              <a:rPr lang="en-US" smtClean="0"/>
              <a:t>6/18/2024</a:t>
            </a:fld>
            <a:endParaRPr lang="en-US"/>
          </a:p>
        </p:txBody>
      </p:sp>
      <p:sp>
        <p:nvSpPr>
          <p:cNvPr id="6" name="Footer Placeholder 5">
            <a:extLst>
              <a:ext uri="{FF2B5EF4-FFF2-40B4-BE49-F238E27FC236}">
                <a16:creationId xmlns:a16="http://schemas.microsoft.com/office/drawing/2014/main" id="{3C29DFAB-7DDC-7D92-5FCF-81C8650B90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623E5E-ECDC-F289-7A6D-74A3B3DC5163}"/>
              </a:ext>
            </a:extLst>
          </p:cNvPr>
          <p:cNvSpPr>
            <a:spLocks noGrp="1"/>
          </p:cNvSpPr>
          <p:nvPr>
            <p:ph type="sldNum" sz="quarter" idx="12"/>
          </p:nvPr>
        </p:nvSpPr>
        <p:spPr/>
        <p:txBody>
          <a:bodyPr/>
          <a:lstStyle/>
          <a:p>
            <a:fld id="{491422A1-DB28-45A2-AF4A-665E7C5B6E24}" type="slidenum">
              <a:rPr lang="en-US" smtClean="0"/>
              <a:t>‹#›</a:t>
            </a:fld>
            <a:endParaRPr lang="en-US"/>
          </a:p>
        </p:txBody>
      </p:sp>
    </p:spTree>
    <p:extLst>
      <p:ext uri="{BB962C8B-B14F-4D97-AF65-F5344CB8AC3E}">
        <p14:creationId xmlns:p14="http://schemas.microsoft.com/office/powerpoint/2010/main" val="2359255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316CE-B379-2481-701C-8615ACA468E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8BE35B5-57B7-F1B0-FA7A-A97C6D824F0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0DAF821-1DA5-935C-63F4-45DE4532476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1A741CD-0F87-AC8A-E0E3-ABB4196030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7D8E94-4594-5403-7A49-0F21282EA69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33A2FE-7DBC-01A0-9B16-94A9D7CE8490}"/>
              </a:ext>
            </a:extLst>
          </p:cNvPr>
          <p:cNvSpPr>
            <a:spLocks noGrp="1"/>
          </p:cNvSpPr>
          <p:nvPr>
            <p:ph type="dt" sz="half" idx="10"/>
          </p:nvPr>
        </p:nvSpPr>
        <p:spPr/>
        <p:txBody>
          <a:bodyPr/>
          <a:lstStyle/>
          <a:p>
            <a:fld id="{EFF3D608-4078-49CF-B685-6D830D98DDB8}" type="datetimeFigureOut">
              <a:rPr lang="en-US" smtClean="0"/>
              <a:t>6/18/2024</a:t>
            </a:fld>
            <a:endParaRPr lang="en-US"/>
          </a:p>
        </p:txBody>
      </p:sp>
      <p:sp>
        <p:nvSpPr>
          <p:cNvPr id="8" name="Footer Placeholder 7">
            <a:extLst>
              <a:ext uri="{FF2B5EF4-FFF2-40B4-BE49-F238E27FC236}">
                <a16:creationId xmlns:a16="http://schemas.microsoft.com/office/drawing/2014/main" id="{4FBB7AE9-4F67-1A2F-ACC3-BD95492E935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AAFB770-3614-D1A8-BFA7-CFF623D64506}"/>
              </a:ext>
            </a:extLst>
          </p:cNvPr>
          <p:cNvSpPr>
            <a:spLocks noGrp="1"/>
          </p:cNvSpPr>
          <p:nvPr>
            <p:ph type="sldNum" sz="quarter" idx="12"/>
          </p:nvPr>
        </p:nvSpPr>
        <p:spPr/>
        <p:txBody>
          <a:bodyPr/>
          <a:lstStyle/>
          <a:p>
            <a:fld id="{491422A1-DB28-45A2-AF4A-665E7C5B6E24}" type="slidenum">
              <a:rPr lang="en-US" smtClean="0"/>
              <a:t>‹#›</a:t>
            </a:fld>
            <a:endParaRPr lang="en-US"/>
          </a:p>
        </p:txBody>
      </p:sp>
    </p:spTree>
    <p:extLst>
      <p:ext uri="{BB962C8B-B14F-4D97-AF65-F5344CB8AC3E}">
        <p14:creationId xmlns:p14="http://schemas.microsoft.com/office/powerpoint/2010/main" val="3972916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89C7C-98E7-87E7-6981-D12F4309688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7C9CC86-5F45-B9AC-F5C3-AF8A16DE9B20}"/>
              </a:ext>
            </a:extLst>
          </p:cNvPr>
          <p:cNvSpPr>
            <a:spLocks noGrp="1"/>
          </p:cNvSpPr>
          <p:nvPr>
            <p:ph type="dt" sz="half" idx="10"/>
          </p:nvPr>
        </p:nvSpPr>
        <p:spPr/>
        <p:txBody>
          <a:bodyPr/>
          <a:lstStyle/>
          <a:p>
            <a:fld id="{EFF3D608-4078-49CF-B685-6D830D98DDB8}" type="datetimeFigureOut">
              <a:rPr lang="en-US" smtClean="0"/>
              <a:t>6/18/2024</a:t>
            </a:fld>
            <a:endParaRPr lang="en-US"/>
          </a:p>
        </p:txBody>
      </p:sp>
      <p:sp>
        <p:nvSpPr>
          <p:cNvPr id="4" name="Footer Placeholder 3">
            <a:extLst>
              <a:ext uri="{FF2B5EF4-FFF2-40B4-BE49-F238E27FC236}">
                <a16:creationId xmlns:a16="http://schemas.microsoft.com/office/drawing/2014/main" id="{904F8495-2030-DCA1-A97B-93110F423B9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C20055-46ED-6F8B-E6B5-94E1AF31C308}"/>
              </a:ext>
            </a:extLst>
          </p:cNvPr>
          <p:cNvSpPr>
            <a:spLocks noGrp="1"/>
          </p:cNvSpPr>
          <p:nvPr>
            <p:ph type="sldNum" sz="quarter" idx="12"/>
          </p:nvPr>
        </p:nvSpPr>
        <p:spPr/>
        <p:txBody>
          <a:bodyPr/>
          <a:lstStyle/>
          <a:p>
            <a:fld id="{491422A1-DB28-45A2-AF4A-665E7C5B6E24}" type="slidenum">
              <a:rPr lang="en-US" smtClean="0"/>
              <a:t>‹#›</a:t>
            </a:fld>
            <a:endParaRPr lang="en-US"/>
          </a:p>
        </p:txBody>
      </p:sp>
    </p:spTree>
    <p:extLst>
      <p:ext uri="{BB962C8B-B14F-4D97-AF65-F5344CB8AC3E}">
        <p14:creationId xmlns:p14="http://schemas.microsoft.com/office/powerpoint/2010/main" val="421069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A17C49-16D0-43A8-E824-C227EA8913A5}"/>
              </a:ext>
            </a:extLst>
          </p:cNvPr>
          <p:cNvSpPr>
            <a:spLocks noGrp="1"/>
          </p:cNvSpPr>
          <p:nvPr>
            <p:ph type="dt" sz="half" idx="10"/>
          </p:nvPr>
        </p:nvSpPr>
        <p:spPr/>
        <p:txBody>
          <a:bodyPr/>
          <a:lstStyle/>
          <a:p>
            <a:fld id="{EFF3D608-4078-49CF-B685-6D830D98DDB8}" type="datetimeFigureOut">
              <a:rPr lang="en-US" smtClean="0"/>
              <a:t>6/18/2024</a:t>
            </a:fld>
            <a:endParaRPr lang="en-US"/>
          </a:p>
        </p:txBody>
      </p:sp>
      <p:sp>
        <p:nvSpPr>
          <p:cNvPr id="3" name="Footer Placeholder 2">
            <a:extLst>
              <a:ext uri="{FF2B5EF4-FFF2-40B4-BE49-F238E27FC236}">
                <a16:creationId xmlns:a16="http://schemas.microsoft.com/office/drawing/2014/main" id="{08CB2E06-10D9-1E88-AFF5-4DCE5F3C675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CC20927-3B7F-D144-45CB-FBFD2141A5B1}"/>
              </a:ext>
            </a:extLst>
          </p:cNvPr>
          <p:cNvSpPr>
            <a:spLocks noGrp="1"/>
          </p:cNvSpPr>
          <p:nvPr>
            <p:ph type="sldNum" sz="quarter" idx="12"/>
          </p:nvPr>
        </p:nvSpPr>
        <p:spPr/>
        <p:txBody>
          <a:bodyPr/>
          <a:lstStyle/>
          <a:p>
            <a:fld id="{491422A1-DB28-45A2-AF4A-665E7C5B6E24}" type="slidenum">
              <a:rPr lang="en-US" smtClean="0"/>
              <a:t>‹#›</a:t>
            </a:fld>
            <a:endParaRPr lang="en-US"/>
          </a:p>
        </p:txBody>
      </p:sp>
    </p:spTree>
    <p:extLst>
      <p:ext uri="{BB962C8B-B14F-4D97-AF65-F5344CB8AC3E}">
        <p14:creationId xmlns:p14="http://schemas.microsoft.com/office/powerpoint/2010/main" val="3308288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AE2D9-C45A-E1A2-C333-F4E5852EB9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7E7E741-9DF5-CADF-FD33-7938B10BE4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686F145-4304-9C38-D9B8-8F741DE7F4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573EB1-6678-B8E5-072C-93802647232D}"/>
              </a:ext>
            </a:extLst>
          </p:cNvPr>
          <p:cNvSpPr>
            <a:spLocks noGrp="1"/>
          </p:cNvSpPr>
          <p:nvPr>
            <p:ph type="dt" sz="half" idx="10"/>
          </p:nvPr>
        </p:nvSpPr>
        <p:spPr/>
        <p:txBody>
          <a:bodyPr/>
          <a:lstStyle/>
          <a:p>
            <a:fld id="{EFF3D608-4078-49CF-B685-6D830D98DDB8}" type="datetimeFigureOut">
              <a:rPr lang="en-US" smtClean="0"/>
              <a:t>6/18/2024</a:t>
            </a:fld>
            <a:endParaRPr lang="en-US"/>
          </a:p>
        </p:txBody>
      </p:sp>
      <p:sp>
        <p:nvSpPr>
          <p:cNvPr id="6" name="Footer Placeholder 5">
            <a:extLst>
              <a:ext uri="{FF2B5EF4-FFF2-40B4-BE49-F238E27FC236}">
                <a16:creationId xmlns:a16="http://schemas.microsoft.com/office/drawing/2014/main" id="{01B5E9A5-7C96-6F0A-2408-2A909FC8B1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07093F-932D-D70A-81C7-CB3D3F03D510}"/>
              </a:ext>
            </a:extLst>
          </p:cNvPr>
          <p:cNvSpPr>
            <a:spLocks noGrp="1"/>
          </p:cNvSpPr>
          <p:nvPr>
            <p:ph type="sldNum" sz="quarter" idx="12"/>
          </p:nvPr>
        </p:nvSpPr>
        <p:spPr/>
        <p:txBody>
          <a:bodyPr/>
          <a:lstStyle/>
          <a:p>
            <a:fld id="{491422A1-DB28-45A2-AF4A-665E7C5B6E24}" type="slidenum">
              <a:rPr lang="en-US" smtClean="0"/>
              <a:t>‹#›</a:t>
            </a:fld>
            <a:endParaRPr lang="en-US"/>
          </a:p>
        </p:txBody>
      </p:sp>
    </p:spTree>
    <p:extLst>
      <p:ext uri="{BB962C8B-B14F-4D97-AF65-F5344CB8AC3E}">
        <p14:creationId xmlns:p14="http://schemas.microsoft.com/office/powerpoint/2010/main" val="1581213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C6351-538C-5922-10AD-5E4FBCD972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EAD99A1-1B27-E4C5-4446-9B580FB12E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05F3205-145E-E0B4-6312-7B9C12EBA0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E5EFA4-5DE1-AB1B-C3CF-DF35D2FA8A79}"/>
              </a:ext>
            </a:extLst>
          </p:cNvPr>
          <p:cNvSpPr>
            <a:spLocks noGrp="1"/>
          </p:cNvSpPr>
          <p:nvPr>
            <p:ph type="dt" sz="half" idx="10"/>
          </p:nvPr>
        </p:nvSpPr>
        <p:spPr/>
        <p:txBody>
          <a:bodyPr/>
          <a:lstStyle/>
          <a:p>
            <a:fld id="{EFF3D608-4078-49CF-B685-6D830D98DDB8}" type="datetimeFigureOut">
              <a:rPr lang="en-US" smtClean="0"/>
              <a:t>6/18/2024</a:t>
            </a:fld>
            <a:endParaRPr lang="en-US"/>
          </a:p>
        </p:txBody>
      </p:sp>
      <p:sp>
        <p:nvSpPr>
          <p:cNvPr id="6" name="Footer Placeholder 5">
            <a:extLst>
              <a:ext uri="{FF2B5EF4-FFF2-40B4-BE49-F238E27FC236}">
                <a16:creationId xmlns:a16="http://schemas.microsoft.com/office/drawing/2014/main" id="{3ED3F1B2-1205-2C8F-F297-4FAE1A78C2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B86BF2-FA93-842B-97AB-F1B8769996AC}"/>
              </a:ext>
            </a:extLst>
          </p:cNvPr>
          <p:cNvSpPr>
            <a:spLocks noGrp="1"/>
          </p:cNvSpPr>
          <p:nvPr>
            <p:ph type="sldNum" sz="quarter" idx="12"/>
          </p:nvPr>
        </p:nvSpPr>
        <p:spPr/>
        <p:txBody>
          <a:bodyPr/>
          <a:lstStyle/>
          <a:p>
            <a:fld id="{491422A1-DB28-45A2-AF4A-665E7C5B6E24}" type="slidenum">
              <a:rPr lang="en-US" smtClean="0"/>
              <a:t>‹#›</a:t>
            </a:fld>
            <a:endParaRPr lang="en-US"/>
          </a:p>
        </p:txBody>
      </p:sp>
    </p:spTree>
    <p:extLst>
      <p:ext uri="{BB962C8B-B14F-4D97-AF65-F5344CB8AC3E}">
        <p14:creationId xmlns:p14="http://schemas.microsoft.com/office/powerpoint/2010/main" val="857569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48EA43-1503-19D4-9BB7-17F0FC98EE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E75D43-D79B-E562-FE7F-441C94EABC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3D7F07-53CD-3A4C-AB07-F58C983833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F3D608-4078-49CF-B685-6D830D98DDB8}" type="datetimeFigureOut">
              <a:rPr lang="en-US" smtClean="0"/>
              <a:t>6/18/2024</a:t>
            </a:fld>
            <a:endParaRPr lang="en-US"/>
          </a:p>
        </p:txBody>
      </p:sp>
      <p:sp>
        <p:nvSpPr>
          <p:cNvPr id="5" name="Footer Placeholder 4">
            <a:extLst>
              <a:ext uri="{FF2B5EF4-FFF2-40B4-BE49-F238E27FC236}">
                <a16:creationId xmlns:a16="http://schemas.microsoft.com/office/drawing/2014/main" id="{33AA756A-F7D0-81E2-34C7-3631DD5F8E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1D5C45D-83D0-0F93-C13D-12290C305C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1422A1-DB28-45A2-AF4A-665E7C5B6E24}" type="slidenum">
              <a:rPr lang="en-US" smtClean="0"/>
              <a:t>‹#›</a:t>
            </a:fld>
            <a:endParaRPr lang="en-US"/>
          </a:p>
        </p:txBody>
      </p:sp>
    </p:spTree>
    <p:extLst>
      <p:ext uri="{BB962C8B-B14F-4D97-AF65-F5344CB8AC3E}">
        <p14:creationId xmlns:p14="http://schemas.microsoft.com/office/powerpoint/2010/main" val="3341260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cs typeface="+mn-cs"/>
              </a:defRPr>
            </a:lvl1pPr>
          </a:lstStyle>
          <a:p>
            <a:pPr>
              <a:defRPr/>
            </a:pPr>
            <a:endParaRPr lang="en-US"/>
          </a:p>
        </p:txBody>
      </p:sp>
      <p:sp>
        <p:nvSpPr>
          <p:cNvPr id="9219" name="Rectangle 3"/>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anose="020B0A04020102020204" pitchFamily="34" charset="0"/>
              </a:defRPr>
            </a:lvl1pPr>
          </a:lstStyle>
          <a:p>
            <a:fld id="{53E20001-4B65-4594-A8C0-F7F5F03E4E3C}" type="slidenum">
              <a:rPr lang="en-US" altLang="en-US"/>
              <a:pPr/>
              <a:t>‹#›</a:t>
            </a:fld>
            <a:endParaRPr lang="en-US" altLang="en-US"/>
          </a:p>
        </p:txBody>
      </p:sp>
      <p:grpSp>
        <p:nvGrpSpPr>
          <p:cNvPr id="1028" name="Group 4"/>
          <p:cNvGrpSpPr>
            <a:grpSpLocks/>
          </p:cNvGrpSpPr>
          <p:nvPr/>
        </p:nvGrpSpPr>
        <p:grpSpPr bwMode="auto">
          <a:xfrm>
            <a:off x="0" y="0"/>
            <a:ext cx="12192000" cy="546100"/>
            <a:chOff x="0" y="0"/>
            <a:chExt cx="5760" cy="344"/>
          </a:xfrm>
        </p:grpSpPr>
        <p:sp>
          <p:nvSpPr>
            <p:cNvPr id="9221"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US" sz="2400">
                <a:latin typeface="Times New Roman" charset="0"/>
                <a:cs typeface="+mn-cs"/>
              </a:endParaRPr>
            </a:p>
          </p:txBody>
        </p:sp>
        <p:sp>
          <p:nvSpPr>
            <p:cNvPr id="9222"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en-US" sz="2400">
                <a:latin typeface="Times New Roman" charset="0"/>
                <a:cs typeface="+mn-cs"/>
              </a:endParaRPr>
            </a:p>
          </p:txBody>
        </p:sp>
        <p:sp>
          <p:nvSpPr>
            <p:cNvPr id="9223"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en-US" sz="1800">
                <a:solidFill>
                  <a:schemeClr val="hlink"/>
                </a:solidFill>
                <a:latin typeface="Arial" charset="0"/>
                <a:cs typeface="+mn-cs"/>
              </a:endParaRPr>
            </a:p>
          </p:txBody>
        </p:sp>
        <p:sp>
          <p:nvSpPr>
            <p:cNvPr id="9224"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en-US" sz="1800">
                <a:solidFill>
                  <a:schemeClr val="hlink"/>
                </a:solidFill>
                <a:latin typeface="Arial" charset="0"/>
                <a:cs typeface="+mn-cs"/>
              </a:endParaRPr>
            </a:p>
          </p:txBody>
        </p:sp>
        <p:sp>
          <p:nvSpPr>
            <p:cNvPr id="9225"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en-US" sz="1800">
                <a:solidFill>
                  <a:schemeClr val="accent2"/>
                </a:solidFill>
                <a:latin typeface="Arial" charset="0"/>
                <a:cs typeface="+mn-cs"/>
              </a:endParaRPr>
            </a:p>
          </p:txBody>
        </p:sp>
        <p:sp>
          <p:nvSpPr>
            <p:cNvPr id="9226"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en-US" sz="1800">
                <a:solidFill>
                  <a:schemeClr val="hlink"/>
                </a:solidFill>
                <a:latin typeface="Arial" charset="0"/>
                <a:cs typeface="+mn-cs"/>
              </a:endParaRPr>
            </a:p>
          </p:txBody>
        </p:sp>
        <p:sp>
          <p:nvSpPr>
            <p:cNvPr id="9227"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en-US" sz="2400">
                <a:latin typeface="Times New Roman" charset="0"/>
                <a:cs typeface="+mn-cs"/>
              </a:endParaRPr>
            </a:p>
          </p:txBody>
        </p:sp>
        <p:sp>
          <p:nvSpPr>
            <p:cNvPr id="9228"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en-US" sz="1800">
                <a:solidFill>
                  <a:schemeClr val="accent2"/>
                </a:solidFill>
                <a:latin typeface="Arial" charset="0"/>
                <a:cs typeface="+mn-cs"/>
              </a:endParaRPr>
            </a:p>
          </p:txBody>
        </p:sp>
        <p:sp>
          <p:nvSpPr>
            <p:cNvPr id="9229"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en-US" sz="1800">
                <a:solidFill>
                  <a:schemeClr val="accent2"/>
                </a:solidFill>
                <a:latin typeface="Arial" charset="0"/>
                <a:cs typeface="+mn-cs"/>
              </a:endParaRPr>
            </a:p>
          </p:txBody>
        </p:sp>
      </p:grpSp>
      <p:sp>
        <p:nvSpPr>
          <p:cNvPr id="1029" name="Rectangle 14"/>
          <p:cNvSpPr>
            <a:spLocks noGrp="1" noChangeArrowheads="1"/>
          </p:cNvSpPr>
          <p:nvPr>
            <p:ph type="title"/>
          </p:nvPr>
        </p:nvSpPr>
        <p:spPr bwMode="auto">
          <a:xfrm>
            <a:off x="609600" y="457200"/>
            <a:ext cx="9245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Rectangle 15"/>
          <p:cNvSpPr>
            <a:spLocks noGrp="1" noChangeArrowheads="1"/>
          </p:cNvSpPr>
          <p:nvPr>
            <p:ph type="body" idx="1"/>
          </p:nvPr>
        </p:nvSpPr>
        <p:spPr bwMode="auto">
          <a:xfrm>
            <a:off x="609600" y="1600200"/>
            <a:ext cx="109728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232" name="Rectangle 16"/>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en-US"/>
          </a:p>
        </p:txBody>
      </p:sp>
    </p:spTree>
    <p:extLst>
      <p:ext uri="{BB962C8B-B14F-4D97-AF65-F5344CB8AC3E}">
        <p14:creationId xmlns:p14="http://schemas.microsoft.com/office/powerpoint/2010/main" val="4235288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600">
          <a:solidFill>
            <a:schemeClr val="tx1"/>
          </a:solidFill>
          <a:latin typeface="+mj-lt"/>
          <a:ea typeface="+mj-ea"/>
          <a:cs typeface="+mj-cs"/>
        </a:defRPr>
      </a:lvl1pPr>
      <a:lvl2pPr algn="l" rtl="0" eaLnBrk="1" fontAlgn="base" hangingPunct="1">
        <a:spcBef>
          <a:spcPct val="0"/>
        </a:spcBef>
        <a:spcAft>
          <a:spcPct val="0"/>
        </a:spcAft>
        <a:defRPr sz="3600">
          <a:solidFill>
            <a:schemeClr val="tx1"/>
          </a:solidFill>
          <a:latin typeface="Arial" charset="0"/>
        </a:defRPr>
      </a:lvl2pPr>
      <a:lvl3pPr algn="l" rtl="0" eaLnBrk="1" fontAlgn="base" hangingPunct="1">
        <a:spcBef>
          <a:spcPct val="0"/>
        </a:spcBef>
        <a:spcAft>
          <a:spcPct val="0"/>
        </a:spcAft>
        <a:defRPr sz="3600">
          <a:solidFill>
            <a:schemeClr val="tx1"/>
          </a:solidFill>
          <a:latin typeface="Arial" charset="0"/>
        </a:defRPr>
      </a:lvl3pPr>
      <a:lvl4pPr algn="l" rtl="0" eaLnBrk="1" fontAlgn="base" hangingPunct="1">
        <a:spcBef>
          <a:spcPct val="0"/>
        </a:spcBef>
        <a:spcAft>
          <a:spcPct val="0"/>
        </a:spcAft>
        <a:defRPr sz="3600">
          <a:solidFill>
            <a:schemeClr val="tx1"/>
          </a:solidFill>
          <a:latin typeface="Arial" charset="0"/>
        </a:defRPr>
      </a:lvl4pPr>
      <a:lvl5pPr algn="l" rtl="0" eaLnBrk="1" fontAlgn="base" hangingPunct="1">
        <a:spcBef>
          <a:spcPct val="0"/>
        </a:spcBef>
        <a:spcAft>
          <a:spcPct val="0"/>
        </a:spcAft>
        <a:defRPr sz="3600">
          <a:solidFill>
            <a:schemeClr val="tx1"/>
          </a:solidFill>
          <a:latin typeface="Arial" charset="0"/>
        </a:defRPr>
      </a:lvl5pPr>
      <a:lvl6pPr marL="457200" algn="l" rtl="0" eaLnBrk="1" fontAlgn="base" hangingPunct="1">
        <a:spcBef>
          <a:spcPct val="0"/>
        </a:spcBef>
        <a:spcAft>
          <a:spcPct val="0"/>
        </a:spcAft>
        <a:defRPr sz="3600">
          <a:solidFill>
            <a:schemeClr val="tx1"/>
          </a:solidFill>
          <a:latin typeface="Arial" charset="0"/>
        </a:defRPr>
      </a:lvl6pPr>
      <a:lvl7pPr marL="914400" algn="l" rtl="0" eaLnBrk="1" fontAlgn="base" hangingPunct="1">
        <a:spcBef>
          <a:spcPct val="0"/>
        </a:spcBef>
        <a:spcAft>
          <a:spcPct val="0"/>
        </a:spcAft>
        <a:defRPr sz="3600">
          <a:solidFill>
            <a:schemeClr val="tx1"/>
          </a:solidFill>
          <a:latin typeface="Arial" charset="0"/>
        </a:defRPr>
      </a:lvl7pPr>
      <a:lvl8pPr marL="1371600" algn="l" rtl="0" eaLnBrk="1" fontAlgn="base" hangingPunct="1">
        <a:spcBef>
          <a:spcPct val="0"/>
        </a:spcBef>
        <a:spcAft>
          <a:spcPct val="0"/>
        </a:spcAft>
        <a:defRPr sz="3600">
          <a:solidFill>
            <a:schemeClr val="tx1"/>
          </a:solidFill>
          <a:latin typeface="Arial" charset="0"/>
        </a:defRPr>
      </a:lvl8pPr>
      <a:lvl9pPr marL="1828800" algn="l" rtl="0" eaLnBrk="1" fontAlgn="base" hangingPunct="1">
        <a:spcBef>
          <a:spcPct val="0"/>
        </a:spcBef>
        <a:spcAft>
          <a:spcPct val="0"/>
        </a:spcAft>
        <a:defRPr sz="3600">
          <a:solidFill>
            <a:schemeClr val="tx1"/>
          </a:solidFill>
          <a:latin typeface="Arial" charset="0"/>
        </a:defRPr>
      </a:lvl9pPr>
    </p:titleStyle>
    <p:bodyStyle>
      <a:lvl1pPr marL="342900" indent="-342900" algn="l" rtl="0" eaLnBrk="1" fontAlgn="base" hangingPunct="1">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defRPr>
      </a:lvl2pPr>
      <a:lvl3pPr marL="1143000" indent="-228600" algn="l" rtl="0" eaLnBrk="1" fontAlgn="base" hangingPunct="1">
        <a:spcBef>
          <a:spcPct val="20000"/>
        </a:spcBef>
        <a:spcAft>
          <a:spcPct val="0"/>
        </a:spcAft>
        <a:buClr>
          <a:schemeClr val="bg2"/>
        </a:buClr>
        <a:buSzPct val="65000"/>
        <a:buFont typeface="Wingdings" panose="05000000000000000000"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defRPr>
      </a:lvl4pPr>
      <a:lvl5pPr marL="2057400" indent="-228600" algn="l" rtl="0" eaLnBrk="1" fontAlgn="base" hangingPunct="1">
        <a:spcBef>
          <a:spcPct val="20000"/>
        </a:spcBef>
        <a:spcAft>
          <a:spcPct val="0"/>
        </a:spcAft>
        <a:buClr>
          <a:schemeClr val="bg2"/>
        </a:buClr>
        <a:buFont typeface="Wingdings" panose="05000000000000000000"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r>
              <a:rPr lang="en-US" altLang="en-US" dirty="0"/>
              <a:t>Demand Response Monitor</a:t>
            </a:r>
          </a:p>
        </p:txBody>
      </p:sp>
      <p:sp>
        <p:nvSpPr>
          <p:cNvPr id="3075" name="Subtitle 2"/>
          <p:cNvSpPr>
            <a:spLocks noGrp="1"/>
          </p:cNvSpPr>
          <p:nvPr>
            <p:ph type="subTitle" idx="1"/>
          </p:nvPr>
        </p:nvSpPr>
        <p:spPr/>
        <p:txBody>
          <a:bodyPr/>
          <a:lstStyle/>
          <a:p>
            <a:r>
              <a:rPr lang="en-US" altLang="en-US" sz="2800" dirty="0"/>
              <a:t>Demand Side Working Group</a:t>
            </a:r>
          </a:p>
        </p:txBody>
      </p:sp>
      <p:sp>
        <p:nvSpPr>
          <p:cNvPr id="3076" name="TextBox 3"/>
          <p:cNvSpPr txBox="1">
            <a:spLocks noChangeArrowheads="1"/>
          </p:cNvSpPr>
          <p:nvPr/>
        </p:nvSpPr>
        <p:spPr bwMode="auto">
          <a:xfrm>
            <a:off x="3200400" y="5791201"/>
            <a:ext cx="29718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800">
                <a:solidFill>
                  <a:schemeClr val="tx1"/>
                </a:solidFill>
                <a:latin typeface="Arial" panose="020B0604020202020204" pitchFamily="34" charset="0"/>
                <a:cs typeface="Arial" panose="020B0604020202020204" pitchFamily="34" charset="0"/>
              </a:defRPr>
            </a:lvl1pPr>
            <a:lvl2pPr marL="742950" indent="-285750" eaLnBrk="0" hangingPunct="0">
              <a:defRPr sz="800">
                <a:solidFill>
                  <a:schemeClr val="tx1"/>
                </a:solidFill>
                <a:latin typeface="Arial" panose="020B0604020202020204" pitchFamily="34" charset="0"/>
                <a:cs typeface="Arial" panose="020B0604020202020204" pitchFamily="34" charset="0"/>
              </a:defRPr>
            </a:lvl2pPr>
            <a:lvl3pPr marL="1143000" indent="-228600" eaLnBrk="0" hangingPunct="0">
              <a:defRPr sz="800">
                <a:solidFill>
                  <a:schemeClr val="tx1"/>
                </a:solidFill>
                <a:latin typeface="Arial" panose="020B0604020202020204" pitchFamily="34" charset="0"/>
                <a:cs typeface="Arial" panose="020B0604020202020204" pitchFamily="34" charset="0"/>
              </a:defRPr>
            </a:lvl3pPr>
            <a:lvl4pPr marL="1600200" indent="-228600" eaLnBrk="0" hangingPunct="0">
              <a:defRPr sz="800">
                <a:solidFill>
                  <a:schemeClr val="tx1"/>
                </a:solidFill>
                <a:latin typeface="Arial" panose="020B0604020202020204" pitchFamily="34" charset="0"/>
                <a:cs typeface="Arial" panose="020B0604020202020204" pitchFamily="34" charset="0"/>
              </a:defRPr>
            </a:lvl4pPr>
            <a:lvl5pPr marL="2057400" indent="-228600" eaLnBrk="0" hangingPunct="0">
              <a:defRPr sz="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r>
              <a:rPr lang="en-US" altLang="en-US" sz="2000" dirty="0">
                <a:solidFill>
                  <a:srgbClr val="000000"/>
                </a:solidFill>
              </a:rPr>
              <a:t>Floyd J. Trefny</a:t>
            </a:r>
          </a:p>
          <a:p>
            <a:pPr eaLnBrk="1" fontAlgn="base" hangingPunct="1">
              <a:spcBef>
                <a:spcPct val="0"/>
              </a:spcBef>
              <a:spcAft>
                <a:spcPct val="0"/>
              </a:spcAft>
            </a:pPr>
            <a:r>
              <a:rPr lang="en-US" altLang="en-US" sz="2000" dirty="0">
                <a:solidFill>
                  <a:srgbClr val="000000"/>
                </a:solidFill>
              </a:rPr>
              <a:t>June 21 2024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42F27-4CB2-CDD1-7598-98F045648CB0}"/>
              </a:ext>
            </a:extLst>
          </p:cNvPr>
          <p:cNvSpPr>
            <a:spLocks noGrp="1"/>
          </p:cNvSpPr>
          <p:nvPr>
            <p:ph type="title"/>
          </p:nvPr>
        </p:nvSpPr>
        <p:spPr>
          <a:xfrm>
            <a:off x="609600" y="295563"/>
            <a:ext cx="9245600" cy="914400"/>
          </a:xfrm>
        </p:spPr>
        <p:txBody>
          <a:bodyPr/>
          <a:lstStyle/>
          <a:p>
            <a:r>
              <a:rPr lang="en-US"/>
              <a:t>Demand Response in ERCOT</a:t>
            </a:r>
          </a:p>
        </p:txBody>
      </p:sp>
      <p:sp>
        <p:nvSpPr>
          <p:cNvPr id="3" name="Content Placeholder 2">
            <a:extLst>
              <a:ext uri="{FF2B5EF4-FFF2-40B4-BE49-F238E27FC236}">
                <a16:creationId xmlns:a16="http://schemas.microsoft.com/office/drawing/2014/main" id="{C7A7DC23-947D-FAFB-519A-5EBC5D067096}"/>
              </a:ext>
            </a:extLst>
          </p:cNvPr>
          <p:cNvSpPr>
            <a:spLocks noGrp="1"/>
          </p:cNvSpPr>
          <p:nvPr>
            <p:ph idx="1"/>
          </p:nvPr>
        </p:nvSpPr>
        <p:spPr>
          <a:xfrm>
            <a:off x="367490" y="1112686"/>
            <a:ext cx="10972800" cy="5648037"/>
          </a:xfrm>
        </p:spPr>
        <p:txBody>
          <a:bodyPr/>
          <a:lstStyle/>
          <a:p>
            <a:r>
              <a:rPr lang="en-US" sz="2400" dirty="0"/>
              <a:t>Since the inception of ERCOT, Demand Response from loads has increased.</a:t>
            </a:r>
          </a:p>
          <a:p>
            <a:r>
              <a:rPr lang="en-US" sz="2400" dirty="0"/>
              <a:t>Significant </a:t>
            </a:r>
            <a:r>
              <a:rPr lang="en-US" sz="2400" u="sng" dirty="0"/>
              <a:t>new</a:t>
            </a:r>
            <a:r>
              <a:rPr lang="en-US" sz="2400" dirty="0"/>
              <a:t> Demand Responsive Load is forecast to continue increasing over the next few years. Today, over 3000 MWs of new Flexible Load is  operating in real-time.</a:t>
            </a:r>
          </a:p>
          <a:p>
            <a:pPr lvl="1"/>
            <a:r>
              <a:rPr lang="en-US" sz="2000" dirty="0"/>
              <a:t>ERCOT operators need a better understanding of demand response occurring in real-time to better understand risks during projected critical shortages of generation capacity to serve load.</a:t>
            </a:r>
          </a:p>
          <a:p>
            <a:r>
              <a:rPr lang="en-US" sz="2400" dirty="0"/>
              <a:t>A Demand Response Monitor is proposed to assist operators in making judgements of near-future capacity needs.  The Monitor would detect  responses by loads attributable to:</a:t>
            </a:r>
          </a:p>
          <a:p>
            <a:pPr lvl="1"/>
            <a:r>
              <a:rPr lang="en-US" sz="1400" dirty="0"/>
              <a:t>LMP Energy Price</a:t>
            </a:r>
          </a:p>
          <a:p>
            <a:pPr lvl="1"/>
            <a:r>
              <a:rPr lang="en-US" sz="1400" dirty="0"/>
              <a:t>4CP</a:t>
            </a:r>
          </a:p>
          <a:p>
            <a:pPr lvl="1"/>
            <a:r>
              <a:rPr lang="en-US" sz="1400" dirty="0"/>
              <a:t>Near 4CP</a:t>
            </a:r>
          </a:p>
          <a:p>
            <a:pPr lvl="1"/>
            <a:r>
              <a:rPr lang="en-US" sz="1400" dirty="0"/>
              <a:t>Conservation Alerts</a:t>
            </a:r>
          </a:p>
          <a:p>
            <a:r>
              <a:rPr lang="en-US" sz="2400" dirty="0"/>
              <a:t>Over time, empirical data collected by ERCOT could also used by ERCOT to predict future Demand Response for other reliability applications.</a:t>
            </a:r>
          </a:p>
        </p:txBody>
      </p:sp>
    </p:spTree>
    <p:extLst>
      <p:ext uri="{BB962C8B-B14F-4D97-AF65-F5344CB8AC3E}">
        <p14:creationId xmlns:p14="http://schemas.microsoft.com/office/powerpoint/2010/main" val="4145616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exas Map Of Us State Stock Illustration - Download Image Now - Texas,  Outline, Map">
            <a:extLst>
              <a:ext uri="{FF2B5EF4-FFF2-40B4-BE49-F238E27FC236}">
                <a16:creationId xmlns:a16="http://schemas.microsoft.com/office/drawing/2014/main" id="{33F4402A-0A4C-A52D-DF79-A5E7EA96C0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90836" y="359071"/>
            <a:ext cx="6960731" cy="675381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CB2B77E9-1BD5-33B7-BDC3-B55F75D2520B}"/>
              </a:ext>
            </a:extLst>
          </p:cNvPr>
          <p:cNvSpPr txBox="1"/>
          <p:nvPr/>
        </p:nvSpPr>
        <p:spPr>
          <a:xfrm>
            <a:off x="480291" y="330347"/>
            <a:ext cx="7038109" cy="1200329"/>
          </a:xfrm>
          <a:prstGeom prst="rect">
            <a:avLst/>
          </a:prstGeom>
          <a:noFill/>
        </p:spPr>
        <p:txBody>
          <a:bodyPr wrap="square" rtlCol="0">
            <a:spAutoFit/>
          </a:bodyPr>
          <a:lstStyle/>
          <a:p>
            <a:r>
              <a:rPr lang="en-US" sz="3600"/>
              <a:t>How Can the System Operator Know When a MW Peak Has Occurred?</a:t>
            </a:r>
          </a:p>
        </p:txBody>
      </p:sp>
      <p:sp>
        <p:nvSpPr>
          <p:cNvPr id="4" name="TextBox 3">
            <a:extLst>
              <a:ext uri="{FF2B5EF4-FFF2-40B4-BE49-F238E27FC236}">
                <a16:creationId xmlns:a16="http://schemas.microsoft.com/office/drawing/2014/main" id="{A46687A5-3161-D415-A15F-8F49AF57A69C}"/>
              </a:ext>
            </a:extLst>
          </p:cNvPr>
          <p:cNvSpPr txBox="1"/>
          <p:nvPr/>
        </p:nvSpPr>
        <p:spPr>
          <a:xfrm>
            <a:off x="969818" y="3567794"/>
            <a:ext cx="4007956" cy="369332"/>
          </a:xfrm>
          <a:prstGeom prst="rect">
            <a:avLst/>
          </a:prstGeom>
          <a:solidFill>
            <a:schemeClr val="accent1">
              <a:lumMod val="20000"/>
              <a:lumOff val="80000"/>
              <a:alpha val="90000"/>
            </a:schemeClr>
          </a:solidFill>
          <a:ln w="12700">
            <a:solidFill>
              <a:schemeClr val="accent1"/>
            </a:solidFill>
          </a:ln>
        </p:spPr>
        <p:txBody>
          <a:bodyPr wrap="square" rtlCol="0">
            <a:spAutoFit/>
          </a:bodyPr>
          <a:lstStyle/>
          <a:p>
            <a:r>
              <a:rPr lang="en-US" dirty="0"/>
              <a:t>ERCOT Total Load*       72,327 MWs	        </a:t>
            </a:r>
          </a:p>
        </p:txBody>
      </p:sp>
      <p:sp>
        <p:nvSpPr>
          <p:cNvPr id="5" name="TextBox 4">
            <a:extLst>
              <a:ext uri="{FF2B5EF4-FFF2-40B4-BE49-F238E27FC236}">
                <a16:creationId xmlns:a16="http://schemas.microsoft.com/office/drawing/2014/main" id="{DB80AA93-09FC-D212-26C3-98B395FC79A5}"/>
              </a:ext>
            </a:extLst>
          </p:cNvPr>
          <p:cNvSpPr txBox="1"/>
          <p:nvPr/>
        </p:nvSpPr>
        <p:spPr>
          <a:xfrm>
            <a:off x="969818" y="6086764"/>
            <a:ext cx="8811130" cy="646331"/>
          </a:xfrm>
          <a:prstGeom prst="rect">
            <a:avLst/>
          </a:prstGeom>
          <a:noFill/>
        </p:spPr>
        <p:txBody>
          <a:bodyPr wrap="none" rtlCol="0">
            <a:spAutoFit/>
          </a:bodyPr>
          <a:lstStyle/>
          <a:p>
            <a:r>
              <a:rPr lang="en-US"/>
              <a:t>* Total ERCOT Load is calculated as sum of total generation and DC tie  telemetry</a:t>
            </a:r>
          </a:p>
          <a:p>
            <a:r>
              <a:rPr lang="en-US"/>
              <a:t>    (total generation could exclude renewables if the objective is to determine peak NET Load)</a:t>
            </a:r>
          </a:p>
        </p:txBody>
      </p:sp>
      <p:sp>
        <p:nvSpPr>
          <p:cNvPr id="6" name="TextBox 5">
            <a:extLst>
              <a:ext uri="{FF2B5EF4-FFF2-40B4-BE49-F238E27FC236}">
                <a16:creationId xmlns:a16="http://schemas.microsoft.com/office/drawing/2014/main" id="{9088588B-2704-7F9B-91D1-FB4ECE3E1700}"/>
              </a:ext>
            </a:extLst>
          </p:cNvPr>
          <p:cNvSpPr txBox="1"/>
          <p:nvPr/>
        </p:nvSpPr>
        <p:spPr>
          <a:xfrm>
            <a:off x="969818" y="3070323"/>
            <a:ext cx="4007956" cy="369332"/>
          </a:xfrm>
          <a:prstGeom prst="rect">
            <a:avLst/>
          </a:prstGeom>
          <a:solidFill>
            <a:schemeClr val="accent2">
              <a:lumMod val="40000"/>
              <a:lumOff val="60000"/>
              <a:alpha val="89804"/>
            </a:schemeClr>
          </a:solidFill>
          <a:ln w="12700">
            <a:solidFill>
              <a:schemeClr val="accent1"/>
            </a:solidFill>
          </a:ln>
        </p:spPr>
        <p:txBody>
          <a:bodyPr wrap="square" rtlCol="0">
            <a:spAutoFit/>
          </a:bodyPr>
          <a:lstStyle/>
          <a:p>
            <a:r>
              <a:rPr lang="en-US"/>
              <a:t>System Time       17:08       </a:t>
            </a:r>
          </a:p>
        </p:txBody>
      </p:sp>
      <p:sp>
        <p:nvSpPr>
          <p:cNvPr id="7" name="TextBox 6">
            <a:extLst>
              <a:ext uri="{FF2B5EF4-FFF2-40B4-BE49-F238E27FC236}">
                <a16:creationId xmlns:a16="http://schemas.microsoft.com/office/drawing/2014/main" id="{9371CEE1-88D1-370D-EBA1-199D1D1CB332}"/>
              </a:ext>
            </a:extLst>
          </p:cNvPr>
          <p:cNvSpPr txBox="1"/>
          <p:nvPr/>
        </p:nvSpPr>
        <p:spPr>
          <a:xfrm>
            <a:off x="10106183" y="577038"/>
            <a:ext cx="1233030" cy="369332"/>
          </a:xfrm>
          <a:prstGeom prst="rect">
            <a:avLst/>
          </a:prstGeom>
          <a:noFill/>
        </p:spPr>
        <p:txBody>
          <a:bodyPr wrap="none" rtlCol="0">
            <a:spAutoFit/>
          </a:bodyPr>
          <a:lstStyle/>
          <a:p>
            <a:r>
              <a:rPr lang="en-US"/>
              <a:t>Time 17:08</a:t>
            </a:r>
          </a:p>
        </p:txBody>
      </p:sp>
      <p:sp>
        <p:nvSpPr>
          <p:cNvPr id="9" name="TextBox 8">
            <a:extLst>
              <a:ext uri="{FF2B5EF4-FFF2-40B4-BE49-F238E27FC236}">
                <a16:creationId xmlns:a16="http://schemas.microsoft.com/office/drawing/2014/main" id="{735F43DF-448C-E971-42AF-8974BD04942E}"/>
              </a:ext>
            </a:extLst>
          </p:cNvPr>
          <p:cNvSpPr txBox="1"/>
          <p:nvPr/>
        </p:nvSpPr>
        <p:spPr>
          <a:xfrm>
            <a:off x="840508" y="2249153"/>
            <a:ext cx="4627418" cy="461665"/>
          </a:xfrm>
          <a:prstGeom prst="rect">
            <a:avLst/>
          </a:prstGeom>
          <a:noFill/>
        </p:spPr>
        <p:txBody>
          <a:bodyPr wrap="square">
            <a:spAutoFit/>
          </a:bodyPr>
          <a:lstStyle/>
          <a:p>
            <a:r>
              <a:rPr lang="en-US" sz="2400" b="1" dirty="0">
                <a:solidFill>
                  <a:srgbClr val="FF0000"/>
                </a:solidFill>
              </a:rPr>
              <a:t>For Example: Total ERCOT Demand</a:t>
            </a:r>
          </a:p>
        </p:txBody>
      </p:sp>
      <p:sp>
        <p:nvSpPr>
          <p:cNvPr id="8" name="TextBox 7">
            <a:extLst>
              <a:ext uri="{FF2B5EF4-FFF2-40B4-BE49-F238E27FC236}">
                <a16:creationId xmlns:a16="http://schemas.microsoft.com/office/drawing/2014/main" id="{3C9B6E81-2305-0071-CC2B-58DCD48BF554}"/>
              </a:ext>
            </a:extLst>
          </p:cNvPr>
          <p:cNvSpPr txBox="1"/>
          <p:nvPr/>
        </p:nvSpPr>
        <p:spPr>
          <a:xfrm>
            <a:off x="960108" y="4440044"/>
            <a:ext cx="4007956" cy="646331"/>
          </a:xfrm>
          <a:prstGeom prst="rect">
            <a:avLst/>
          </a:prstGeom>
          <a:solidFill>
            <a:schemeClr val="accent1">
              <a:lumMod val="20000"/>
              <a:lumOff val="80000"/>
            </a:schemeClr>
          </a:solidFill>
          <a:ln>
            <a:solidFill>
              <a:schemeClr val="accent1"/>
            </a:solidFill>
          </a:ln>
        </p:spPr>
        <p:txBody>
          <a:bodyPr wrap="square" rtlCol="0">
            <a:spAutoFit/>
          </a:bodyPr>
          <a:lstStyle/>
          <a:p>
            <a:r>
              <a:rPr lang="en-US" dirty="0"/>
              <a:t>Peak      72,548 MWs</a:t>
            </a:r>
          </a:p>
          <a:p>
            <a:r>
              <a:rPr lang="en-US" dirty="0"/>
              <a:t>Time @ Measured Peak   16:47</a:t>
            </a:r>
          </a:p>
        </p:txBody>
      </p:sp>
    </p:spTree>
    <p:extLst>
      <p:ext uri="{BB962C8B-B14F-4D97-AF65-F5344CB8AC3E}">
        <p14:creationId xmlns:p14="http://schemas.microsoft.com/office/powerpoint/2010/main" val="205168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9" grpId="0"/>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Texas Map Of Us State Stock Illustration - Download Image Now - Texas,  Outline, Map">
            <a:extLst>
              <a:ext uri="{FF2B5EF4-FFF2-40B4-BE49-F238E27FC236}">
                <a16:creationId xmlns:a16="http://schemas.microsoft.com/office/drawing/2014/main" id="{44E165D9-A26A-6C52-1EC8-CE5C6B43A1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90836" y="359071"/>
            <a:ext cx="6960731" cy="675381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7C82063-657D-66BE-CB33-AE8445B31575}"/>
              </a:ext>
            </a:extLst>
          </p:cNvPr>
          <p:cNvSpPr txBox="1"/>
          <p:nvPr/>
        </p:nvSpPr>
        <p:spPr>
          <a:xfrm>
            <a:off x="9709583" y="4677390"/>
            <a:ext cx="972492" cy="1200329"/>
          </a:xfrm>
          <a:prstGeom prst="rect">
            <a:avLst/>
          </a:prstGeom>
          <a:solidFill>
            <a:schemeClr val="bg1"/>
          </a:solidFill>
          <a:ln w="15875">
            <a:solidFill>
              <a:schemeClr val="accent1"/>
            </a:solidFill>
          </a:ln>
        </p:spPr>
        <p:txBody>
          <a:bodyPr wrap="square" rtlCol="0">
            <a:spAutoFit/>
          </a:bodyPr>
          <a:lstStyle/>
          <a:p>
            <a:r>
              <a:rPr lang="en-US" sz="1400" b="1"/>
              <a:t>Gulf Coast</a:t>
            </a:r>
            <a:r>
              <a:rPr lang="en-US" b="1"/>
              <a:t>  </a:t>
            </a:r>
          </a:p>
          <a:p>
            <a:pPr algn="ctr"/>
            <a:r>
              <a:rPr lang="en-US"/>
              <a:t>765 </a:t>
            </a:r>
            <a:r>
              <a:rPr lang="en-US" sz="1200"/>
              <a:t>Mw</a:t>
            </a:r>
            <a:endParaRPr lang="en-US"/>
          </a:p>
          <a:p>
            <a:pPr algn="ctr"/>
            <a:r>
              <a:rPr lang="en-US"/>
              <a:t>802 </a:t>
            </a:r>
            <a:r>
              <a:rPr lang="en-US" sz="1400"/>
              <a:t>Mw</a:t>
            </a:r>
            <a:endParaRPr lang="en-US"/>
          </a:p>
          <a:p>
            <a:r>
              <a:rPr lang="en-US"/>
              <a:t>13:55</a:t>
            </a:r>
          </a:p>
        </p:txBody>
      </p:sp>
      <p:sp>
        <p:nvSpPr>
          <p:cNvPr id="5" name="TextBox 4">
            <a:extLst>
              <a:ext uri="{FF2B5EF4-FFF2-40B4-BE49-F238E27FC236}">
                <a16:creationId xmlns:a16="http://schemas.microsoft.com/office/drawing/2014/main" id="{BACF3346-77E8-32FD-359A-E13FB9DD165C}"/>
              </a:ext>
            </a:extLst>
          </p:cNvPr>
          <p:cNvSpPr txBox="1"/>
          <p:nvPr/>
        </p:nvSpPr>
        <p:spPr>
          <a:xfrm>
            <a:off x="7928509" y="5000853"/>
            <a:ext cx="972492" cy="1138773"/>
          </a:xfrm>
          <a:prstGeom prst="rect">
            <a:avLst/>
          </a:prstGeom>
          <a:solidFill>
            <a:schemeClr val="bg1"/>
          </a:solidFill>
          <a:ln w="15875">
            <a:solidFill>
              <a:schemeClr val="accent1"/>
            </a:solidFill>
          </a:ln>
        </p:spPr>
        <p:txBody>
          <a:bodyPr wrap="square" rtlCol="0">
            <a:spAutoFit/>
          </a:bodyPr>
          <a:lstStyle/>
          <a:p>
            <a:r>
              <a:rPr lang="en-US" sz="1400" b="1"/>
              <a:t>Valley</a:t>
            </a:r>
            <a:endParaRPr lang="en-US" b="1"/>
          </a:p>
          <a:p>
            <a:pPr algn="ctr"/>
            <a:r>
              <a:rPr lang="en-US"/>
              <a:t>318 </a:t>
            </a:r>
            <a:r>
              <a:rPr lang="en-US" sz="1200"/>
              <a:t>Mw</a:t>
            </a:r>
            <a:endParaRPr lang="en-US"/>
          </a:p>
          <a:p>
            <a:pPr algn="ctr"/>
            <a:r>
              <a:rPr lang="en-US"/>
              <a:t>320 </a:t>
            </a:r>
            <a:r>
              <a:rPr lang="en-US" sz="1400"/>
              <a:t>Mw</a:t>
            </a:r>
            <a:endParaRPr lang="en-US"/>
          </a:p>
          <a:p>
            <a:r>
              <a:rPr lang="en-US"/>
              <a:t>14:08</a:t>
            </a:r>
          </a:p>
        </p:txBody>
      </p:sp>
      <p:sp>
        <p:nvSpPr>
          <p:cNvPr id="6" name="TextBox 5">
            <a:extLst>
              <a:ext uri="{FF2B5EF4-FFF2-40B4-BE49-F238E27FC236}">
                <a16:creationId xmlns:a16="http://schemas.microsoft.com/office/drawing/2014/main" id="{0B57F1AB-F864-8492-3871-DAE90C7AC22C}"/>
              </a:ext>
            </a:extLst>
          </p:cNvPr>
          <p:cNvSpPr txBox="1"/>
          <p:nvPr/>
        </p:nvSpPr>
        <p:spPr>
          <a:xfrm>
            <a:off x="10195829" y="2552003"/>
            <a:ext cx="972492" cy="1200329"/>
          </a:xfrm>
          <a:prstGeom prst="rect">
            <a:avLst/>
          </a:prstGeom>
          <a:solidFill>
            <a:schemeClr val="bg1"/>
          </a:solidFill>
          <a:ln w="15875">
            <a:solidFill>
              <a:schemeClr val="accent1"/>
            </a:solidFill>
          </a:ln>
        </p:spPr>
        <p:txBody>
          <a:bodyPr wrap="square" rtlCol="0">
            <a:spAutoFit/>
          </a:bodyPr>
          <a:lstStyle/>
          <a:p>
            <a:r>
              <a:rPr lang="en-US" sz="1400" b="1"/>
              <a:t>East</a:t>
            </a:r>
            <a:r>
              <a:rPr lang="en-US" b="1"/>
              <a:t>  </a:t>
            </a:r>
          </a:p>
          <a:p>
            <a:pPr algn="ctr"/>
            <a:r>
              <a:rPr lang="en-US"/>
              <a:t>5 </a:t>
            </a:r>
            <a:r>
              <a:rPr lang="en-US" sz="1200"/>
              <a:t>Mw</a:t>
            </a:r>
            <a:endParaRPr lang="en-US"/>
          </a:p>
          <a:p>
            <a:pPr algn="ctr"/>
            <a:r>
              <a:rPr lang="en-US"/>
              <a:t>175 </a:t>
            </a:r>
            <a:r>
              <a:rPr lang="en-US" sz="1400"/>
              <a:t>Mw</a:t>
            </a:r>
            <a:endParaRPr lang="en-US"/>
          </a:p>
          <a:p>
            <a:r>
              <a:rPr lang="en-US"/>
              <a:t>13:31</a:t>
            </a:r>
          </a:p>
        </p:txBody>
      </p:sp>
      <p:sp>
        <p:nvSpPr>
          <p:cNvPr id="7" name="TextBox 6">
            <a:extLst>
              <a:ext uri="{FF2B5EF4-FFF2-40B4-BE49-F238E27FC236}">
                <a16:creationId xmlns:a16="http://schemas.microsoft.com/office/drawing/2014/main" id="{1F0BCD0B-B8E4-4A2C-A676-C5ED4352E478}"/>
              </a:ext>
            </a:extLst>
          </p:cNvPr>
          <p:cNvSpPr txBox="1"/>
          <p:nvPr/>
        </p:nvSpPr>
        <p:spPr>
          <a:xfrm>
            <a:off x="6449739" y="2538865"/>
            <a:ext cx="972492" cy="1200329"/>
          </a:xfrm>
          <a:prstGeom prst="rect">
            <a:avLst/>
          </a:prstGeom>
          <a:solidFill>
            <a:schemeClr val="bg1"/>
          </a:solidFill>
          <a:ln w="15875">
            <a:solidFill>
              <a:schemeClr val="accent1"/>
            </a:solidFill>
          </a:ln>
        </p:spPr>
        <p:txBody>
          <a:bodyPr wrap="square" rtlCol="0">
            <a:spAutoFit/>
          </a:bodyPr>
          <a:lstStyle/>
          <a:p>
            <a:r>
              <a:rPr lang="en-US" sz="1400" b="1"/>
              <a:t>West</a:t>
            </a:r>
            <a:r>
              <a:rPr lang="en-US" b="1"/>
              <a:t>  </a:t>
            </a:r>
          </a:p>
          <a:p>
            <a:pPr algn="ctr"/>
            <a:r>
              <a:rPr lang="en-US"/>
              <a:t>22 </a:t>
            </a:r>
            <a:r>
              <a:rPr lang="en-US" sz="1200"/>
              <a:t>Mw</a:t>
            </a:r>
            <a:endParaRPr lang="en-US"/>
          </a:p>
          <a:p>
            <a:pPr algn="ctr"/>
            <a:r>
              <a:rPr lang="en-US"/>
              <a:t>705 </a:t>
            </a:r>
            <a:r>
              <a:rPr lang="en-US" sz="1400"/>
              <a:t>Mw</a:t>
            </a:r>
            <a:endParaRPr lang="en-US"/>
          </a:p>
          <a:p>
            <a:r>
              <a:rPr lang="en-US"/>
              <a:t>13:10</a:t>
            </a:r>
          </a:p>
        </p:txBody>
      </p:sp>
      <p:sp>
        <p:nvSpPr>
          <p:cNvPr id="8" name="TextBox 7">
            <a:extLst>
              <a:ext uri="{FF2B5EF4-FFF2-40B4-BE49-F238E27FC236}">
                <a16:creationId xmlns:a16="http://schemas.microsoft.com/office/drawing/2014/main" id="{58E8214D-6E0C-9690-C53F-9968B5A7DDDD}"/>
              </a:ext>
            </a:extLst>
          </p:cNvPr>
          <p:cNvSpPr txBox="1"/>
          <p:nvPr/>
        </p:nvSpPr>
        <p:spPr>
          <a:xfrm>
            <a:off x="8322784" y="3010822"/>
            <a:ext cx="972492" cy="1200329"/>
          </a:xfrm>
          <a:prstGeom prst="rect">
            <a:avLst/>
          </a:prstGeom>
          <a:solidFill>
            <a:schemeClr val="bg1"/>
          </a:solidFill>
          <a:ln w="15875">
            <a:solidFill>
              <a:schemeClr val="accent1"/>
            </a:solidFill>
          </a:ln>
        </p:spPr>
        <p:txBody>
          <a:bodyPr wrap="square" rtlCol="0">
            <a:spAutoFit/>
          </a:bodyPr>
          <a:lstStyle/>
          <a:p>
            <a:r>
              <a:rPr lang="en-US" sz="1400" b="1"/>
              <a:t>Central </a:t>
            </a:r>
            <a:r>
              <a:rPr lang="en-US" b="1"/>
              <a:t> </a:t>
            </a:r>
          </a:p>
          <a:p>
            <a:pPr algn="ctr"/>
            <a:r>
              <a:rPr lang="en-US"/>
              <a:t>920 </a:t>
            </a:r>
            <a:r>
              <a:rPr lang="en-US" sz="1200"/>
              <a:t>Mw</a:t>
            </a:r>
            <a:endParaRPr lang="en-US"/>
          </a:p>
          <a:p>
            <a:pPr algn="ctr"/>
            <a:r>
              <a:rPr lang="en-US"/>
              <a:t>920 </a:t>
            </a:r>
            <a:r>
              <a:rPr lang="en-US" sz="1400"/>
              <a:t>Mw</a:t>
            </a:r>
            <a:endParaRPr lang="en-US"/>
          </a:p>
          <a:p>
            <a:r>
              <a:rPr lang="en-US"/>
              <a:t>14:08</a:t>
            </a:r>
          </a:p>
        </p:txBody>
      </p:sp>
      <p:sp>
        <p:nvSpPr>
          <p:cNvPr id="3" name="TextBox 2">
            <a:extLst>
              <a:ext uri="{FF2B5EF4-FFF2-40B4-BE49-F238E27FC236}">
                <a16:creationId xmlns:a16="http://schemas.microsoft.com/office/drawing/2014/main" id="{C41B5F61-1A99-8D96-5DAE-B34802FB6C26}"/>
              </a:ext>
            </a:extLst>
          </p:cNvPr>
          <p:cNvSpPr txBox="1"/>
          <p:nvPr/>
        </p:nvSpPr>
        <p:spPr>
          <a:xfrm>
            <a:off x="914400" y="438539"/>
            <a:ext cx="5309659" cy="646331"/>
          </a:xfrm>
          <a:prstGeom prst="rect">
            <a:avLst/>
          </a:prstGeom>
          <a:noFill/>
        </p:spPr>
        <p:txBody>
          <a:bodyPr wrap="none" rtlCol="0">
            <a:spAutoFit/>
          </a:bodyPr>
          <a:lstStyle/>
          <a:p>
            <a:r>
              <a:rPr lang="en-US" sz="3600"/>
              <a:t>Demand Response Monitor</a:t>
            </a:r>
          </a:p>
        </p:txBody>
      </p:sp>
      <p:sp>
        <p:nvSpPr>
          <p:cNvPr id="9" name="TextBox 8">
            <a:extLst>
              <a:ext uri="{FF2B5EF4-FFF2-40B4-BE49-F238E27FC236}">
                <a16:creationId xmlns:a16="http://schemas.microsoft.com/office/drawing/2014/main" id="{C2009876-0AA5-D4AF-699C-D964A5E106A2}"/>
              </a:ext>
            </a:extLst>
          </p:cNvPr>
          <p:cNvSpPr txBox="1"/>
          <p:nvPr/>
        </p:nvSpPr>
        <p:spPr>
          <a:xfrm>
            <a:off x="850371" y="1243082"/>
            <a:ext cx="4007956" cy="1477328"/>
          </a:xfrm>
          <a:prstGeom prst="rect">
            <a:avLst/>
          </a:prstGeom>
          <a:solidFill>
            <a:schemeClr val="accent1">
              <a:lumMod val="20000"/>
              <a:lumOff val="80000"/>
              <a:alpha val="90000"/>
            </a:schemeClr>
          </a:solidFill>
          <a:ln w="12700">
            <a:solidFill>
              <a:schemeClr val="accent1"/>
            </a:solidFill>
          </a:ln>
        </p:spPr>
        <p:txBody>
          <a:bodyPr wrap="square" rtlCol="0">
            <a:spAutoFit/>
          </a:bodyPr>
          <a:lstStyle/>
          <a:p>
            <a:r>
              <a:rPr lang="en-US" dirty="0"/>
              <a:t>Current Responsive Load       2012 Mw</a:t>
            </a:r>
          </a:p>
          <a:p>
            <a:r>
              <a:rPr lang="en-US" dirty="0"/>
              <a:t>	                  Peak       2922 Mw</a:t>
            </a:r>
          </a:p>
          <a:p>
            <a:endParaRPr lang="en-US" dirty="0"/>
          </a:p>
          <a:p>
            <a:r>
              <a:rPr lang="en-US" dirty="0"/>
              <a:t>Observed Response     </a:t>
            </a:r>
            <a:r>
              <a:rPr lang="en-US" b="1" dirty="0">
                <a:solidFill>
                  <a:srgbClr val="FF0000"/>
                </a:solidFill>
              </a:rPr>
              <a:t>910 Mw  </a:t>
            </a:r>
          </a:p>
          <a:p>
            <a:endParaRPr lang="en-US" dirty="0"/>
          </a:p>
        </p:txBody>
      </p:sp>
      <p:sp>
        <p:nvSpPr>
          <p:cNvPr id="10" name="TextBox 9">
            <a:extLst>
              <a:ext uri="{FF2B5EF4-FFF2-40B4-BE49-F238E27FC236}">
                <a16:creationId xmlns:a16="http://schemas.microsoft.com/office/drawing/2014/main" id="{FD571AC8-F052-27EF-C415-3E2FF33B3862}"/>
              </a:ext>
            </a:extLst>
          </p:cNvPr>
          <p:cNvSpPr txBox="1"/>
          <p:nvPr/>
        </p:nvSpPr>
        <p:spPr>
          <a:xfrm>
            <a:off x="10106183" y="577038"/>
            <a:ext cx="1233030" cy="369332"/>
          </a:xfrm>
          <a:prstGeom prst="rect">
            <a:avLst/>
          </a:prstGeom>
          <a:noFill/>
        </p:spPr>
        <p:txBody>
          <a:bodyPr wrap="none" rtlCol="0">
            <a:spAutoFit/>
          </a:bodyPr>
          <a:lstStyle/>
          <a:p>
            <a:r>
              <a:rPr lang="en-US"/>
              <a:t>Time 14:08</a:t>
            </a:r>
          </a:p>
        </p:txBody>
      </p:sp>
      <p:grpSp>
        <p:nvGrpSpPr>
          <p:cNvPr id="2" name="Group 1">
            <a:extLst>
              <a:ext uri="{FF2B5EF4-FFF2-40B4-BE49-F238E27FC236}">
                <a16:creationId xmlns:a16="http://schemas.microsoft.com/office/drawing/2014/main" id="{B142B60B-81DB-BFA4-F446-A81890462516}"/>
              </a:ext>
            </a:extLst>
          </p:cNvPr>
          <p:cNvGrpSpPr/>
          <p:nvPr/>
        </p:nvGrpSpPr>
        <p:grpSpPr>
          <a:xfrm>
            <a:off x="6613500" y="2632159"/>
            <a:ext cx="4379854" cy="2241572"/>
            <a:chOff x="6613500" y="2632159"/>
            <a:chExt cx="4379854" cy="2241572"/>
          </a:xfrm>
        </p:grpSpPr>
        <p:sp>
          <p:nvSpPr>
            <p:cNvPr id="13" name="TextBox 12">
              <a:extLst>
                <a:ext uri="{FF2B5EF4-FFF2-40B4-BE49-F238E27FC236}">
                  <a16:creationId xmlns:a16="http://schemas.microsoft.com/office/drawing/2014/main" id="{DFB45BB0-B76F-5B17-35B8-D4A194F58293}"/>
                </a:ext>
              </a:extLst>
            </p:cNvPr>
            <p:cNvSpPr txBox="1"/>
            <p:nvPr/>
          </p:nvSpPr>
          <p:spPr>
            <a:xfrm>
              <a:off x="6613500" y="3818099"/>
              <a:ext cx="923651" cy="276999"/>
            </a:xfrm>
            <a:prstGeom prst="rect">
              <a:avLst/>
            </a:prstGeom>
            <a:solidFill>
              <a:schemeClr val="bg1"/>
            </a:solidFill>
          </p:spPr>
          <p:txBody>
            <a:bodyPr wrap="none" rtlCol="0">
              <a:spAutoFit/>
            </a:bodyPr>
            <a:lstStyle/>
            <a:p>
              <a:r>
                <a:rPr lang="en-US" sz="1200"/>
                <a:t>LMP  $1000</a:t>
              </a:r>
            </a:p>
          </p:txBody>
        </p:sp>
        <p:sp>
          <p:nvSpPr>
            <p:cNvPr id="14" name="TextBox 13">
              <a:extLst>
                <a:ext uri="{FF2B5EF4-FFF2-40B4-BE49-F238E27FC236}">
                  <a16:creationId xmlns:a16="http://schemas.microsoft.com/office/drawing/2014/main" id="{6A64C0D1-353E-8051-AF1B-13501C3E27FA}"/>
                </a:ext>
              </a:extLst>
            </p:cNvPr>
            <p:cNvSpPr txBox="1"/>
            <p:nvPr/>
          </p:nvSpPr>
          <p:spPr>
            <a:xfrm>
              <a:off x="8201584" y="2632159"/>
              <a:ext cx="766557" cy="276999"/>
            </a:xfrm>
            <a:prstGeom prst="rect">
              <a:avLst/>
            </a:prstGeom>
            <a:solidFill>
              <a:schemeClr val="bg1"/>
            </a:solidFill>
          </p:spPr>
          <p:txBody>
            <a:bodyPr wrap="none" rtlCol="0">
              <a:spAutoFit/>
            </a:bodyPr>
            <a:lstStyle/>
            <a:p>
              <a:r>
                <a:rPr lang="en-US" sz="1200"/>
                <a:t>LMP  $50</a:t>
              </a:r>
            </a:p>
          </p:txBody>
        </p:sp>
        <p:sp>
          <p:nvSpPr>
            <p:cNvPr id="15" name="TextBox 14">
              <a:extLst>
                <a:ext uri="{FF2B5EF4-FFF2-40B4-BE49-F238E27FC236}">
                  <a16:creationId xmlns:a16="http://schemas.microsoft.com/office/drawing/2014/main" id="{3BCB48C3-1882-A104-9662-4EC234DA62E6}"/>
                </a:ext>
              </a:extLst>
            </p:cNvPr>
            <p:cNvSpPr txBox="1"/>
            <p:nvPr/>
          </p:nvSpPr>
          <p:spPr>
            <a:xfrm>
              <a:off x="8103016" y="4596732"/>
              <a:ext cx="766557" cy="276999"/>
            </a:xfrm>
            <a:prstGeom prst="rect">
              <a:avLst/>
            </a:prstGeom>
            <a:solidFill>
              <a:schemeClr val="bg1"/>
            </a:solidFill>
          </p:spPr>
          <p:txBody>
            <a:bodyPr wrap="none" rtlCol="0">
              <a:spAutoFit/>
            </a:bodyPr>
            <a:lstStyle/>
            <a:p>
              <a:r>
                <a:rPr lang="en-US" sz="1200"/>
                <a:t>LMP  $50</a:t>
              </a:r>
            </a:p>
          </p:txBody>
        </p:sp>
        <p:sp>
          <p:nvSpPr>
            <p:cNvPr id="16" name="TextBox 15">
              <a:extLst>
                <a:ext uri="{FF2B5EF4-FFF2-40B4-BE49-F238E27FC236}">
                  <a16:creationId xmlns:a16="http://schemas.microsoft.com/office/drawing/2014/main" id="{AF822F9B-D711-3930-C5B1-EDC618C42277}"/>
                </a:ext>
              </a:extLst>
            </p:cNvPr>
            <p:cNvSpPr txBox="1"/>
            <p:nvPr/>
          </p:nvSpPr>
          <p:spPr>
            <a:xfrm>
              <a:off x="9602364" y="4336289"/>
              <a:ext cx="766557" cy="276999"/>
            </a:xfrm>
            <a:prstGeom prst="rect">
              <a:avLst/>
            </a:prstGeom>
            <a:solidFill>
              <a:schemeClr val="bg1"/>
            </a:solidFill>
          </p:spPr>
          <p:txBody>
            <a:bodyPr wrap="none" rtlCol="0">
              <a:spAutoFit/>
            </a:bodyPr>
            <a:lstStyle/>
            <a:p>
              <a:r>
                <a:rPr lang="en-US" sz="1200"/>
                <a:t>LMP  $75</a:t>
              </a:r>
            </a:p>
          </p:txBody>
        </p:sp>
        <p:sp>
          <p:nvSpPr>
            <p:cNvPr id="17" name="TextBox 16">
              <a:extLst>
                <a:ext uri="{FF2B5EF4-FFF2-40B4-BE49-F238E27FC236}">
                  <a16:creationId xmlns:a16="http://schemas.microsoft.com/office/drawing/2014/main" id="{F380835A-EFBD-4E04-EE0C-7956A5998876}"/>
                </a:ext>
              </a:extLst>
            </p:cNvPr>
            <p:cNvSpPr txBox="1"/>
            <p:nvPr/>
          </p:nvSpPr>
          <p:spPr>
            <a:xfrm>
              <a:off x="10148251" y="3818099"/>
              <a:ext cx="845103" cy="276999"/>
            </a:xfrm>
            <a:prstGeom prst="rect">
              <a:avLst/>
            </a:prstGeom>
            <a:solidFill>
              <a:schemeClr val="bg1"/>
            </a:solidFill>
          </p:spPr>
          <p:txBody>
            <a:bodyPr wrap="none" rtlCol="0">
              <a:spAutoFit/>
            </a:bodyPr>
            <a:lstStyle/>
            <a:p>
              <a:r>
                <a:rPr lang="en-US" sz="1200"/>
                <a:t>LMP  $400</a:t>
              </a:r>
            </a:p>
          </p:txBody>
        </p:sp>
      </p:grpSp>
      <p:sp>
        <p:nvSpPr>
          <p:cNvPr id="11" name="TextBox 10">
            <a:extLst>
              <a:ext uri="{FF2B5EF4-FFF2-40B4-BE49-F238E27FC236}">
                <a16:creationId xmlns:a16="http://schemas.microsoft.com/office/drawing/2014/main" id="{01B96D2A-1701-11E0-863D-81CA4E627CD8}"/>
              </a:ext>
            </a:extLst>
          </p:cNvPr>
          <p:cNvSpPr txBox="1"/>
          <p:nvPr/>
        </p:nvSpPr>
        <p:spPr>
          <a:xfrm>
            <a:off x="162379" y="3001491"/>
            <a:ext cx="551754" cy="338554"/>
          </a:xfrm>
          <a:prstGeom prst="rect">
            <a:avLst/>
          </a:prstGeom>
          <a:noFill/>
        </p:spPr>
        <p:txBody>
          <a:bodyPr wrap="none" rtlCol="0">
            <a:spAutoFit/>
          </a:bodyPr>
          <a:lstStyle/>
          <a:p>
            <a:r>
              <a:rPr lang="en-US" sz="1600" dirty="0"/>
              <a:t>LMP</a:t>
            </a:r>
          </a:p>
        </p:txBody>
      </p:sp>
      <p:graphicFrame>
        <p:nvGraphicFramePr>
          <p:cNvPr id="18" name="Chart 17">
            <a:extLst>
              <a:ext uri="{FF2B5EF4-FFF2-40B4-BE49-F238E27FC236}">
                <a16:creationId xmlns:a16="http://schemas.microsoft.com/office/drawing/2014/main" id="{74E163D8-E7A3-1993-3C34-38680710A2FF}"/>
              </a:ext>
            </a:extLst>
          </p:cNvPr>
          <p:cNvGraphicFramePr>
            <a:graphicFrameLocks/>
          </p:cNvGraphicFramePr>
          <p:nvPr>
            <p:extLst>
              <p:ext uri="{D42A27DB-BD31-4B8C-83A1-F6EECF244321}">
                <p14:modId xmlns:p14="http://schemas.microsoft.com/office/powerpoint/2010/main" val="1928601447"/>
              </p:ext>
            </p:extLst>
          </p:nvPr>
        </p:nvGraphicFramePr>
        <p:xfrm>
          <a:off x="183688" y="3035971"/>
          <a:ext cx="5737860" cy="339852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31980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par>
                                <p:cTn id="35" presetID="2" presetClass="entr" presetSubtype="4"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1" grpId="0"/>
      <p:bldGraphic spid="18"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42F27-4CB2-CDD1-7598-98F045648CB0}"/>
              </a:ext>
            </a:extLst>
          </p:cNvPr>
          <p:cNvSpPr>
            <a:spLocks noGrp="1"/>
          </p:cNvSpPr>
          <p:nvPr>
            <p:ph type="title"/>
          </p:nvPr>
        </p:nvSpPr>
        <p:spPr>
          <a:xfrm>
            <a:off x="609600" y="295563"/>
            <a:ext cx="9245600" cy="914400"/>
          </a:xfrm>
        </p:spPr>
        <p:txBody>
          <a:bodyPr/>
          <a:lstStyle/>
          <a:p>
            <a:r>
              <a:rPr lang="en-US"/>
              <a:t>Demand Response Monitor</a:t>
            </a:r>
          </a:p>
        </p:txBody>
      </p:sp>
      <p:sp>
        <p:nvSpPr>
          <p:cNvPr id="3" name="Content Placeholder 2">
            <a:extLst>
              <a:ext uri="{FF2B5EF4-FFF2-40B4-BE49-F238E27FC236}">
                <a16:creationId xmlns:a16="http://schemas.microsoft.com/office/drawing/2014/main" id="{C7A7DC23-947D-FAFB-519A-5EBC5D067096}"/>
              </a:ext>
            </a:extLst>
          </p:cNvPr>
          <p:cNvSpPr>
            <a:spLocks noGrp="1"/>
          </p:cNvSpPr>
          <p:nvPr>
            <p:ph idx="1"/>
          </p:nvPr>
        </p:nvSpPr>
        <p:spPr>
          <a:xfrm>
            <a:off x="681851" y="1209963"/>
            <a:ext cx="10641145" cy="5170054"/>
          </a:xfrm>
        </p:spPr>
        <p:txBody>
          <a:bodyPr/>
          <a:lstStyle/>
          <a:p>
            <a:pPr>
              <a:spcAft>
                <a:spcPts val="600"/>
              </a:spcAft>
            </a:pPr>
            <a:r>
              <a:rPr lang="en-US" sz="2400" dirty="0"/>
              <a:t>The Demand Response Monitor would select various loads by analysis of past operations using historical State Estimator data. State Estimator Loads are in MWs. ERCOT staff has indicated this is doable.</a:t>
            </a:r>
          </a:p>
          <a:p>
            <a:pPr>
              <a:spcAft>
                <a:spcPts val="600"/>
              </a:spcAft>
            </a:pPr>
            <a:r>
              <a:rPr lang="en-US" sz="2400" dirty="0"/>
              <a:t>The methodology used to select which loads to use would be very similar to that employed in the past by ERCOT to analyze energy response using changes in kWh meter readings.</a:t>
            </a:r>
          </a:p>
          <a:p>
            <a:pPr lvl="1">
              <a:spcAft>
                <a:spcPts val="600"/>
              </a:spcAft>
            </a:pPr>
            <a:r>
              <a:rPr lang="en-US" sz="2000" dirty="0"/>
              <a:t>Presentations were made periodically to the Demand Side Working Group and WMS that showed aggregate load response.</a:t>
            </a:r>
          </a:p>
          <a:p>
            <a:pPr>
              <a:spcAft>
                <a:spcPts val="600"/>
              </a:spcAft>
            </a:pPr>
            <a:r>
              <a:rPr lang="en-US" sz="2400" dirty="0"/>
              <a:t>ERCOT would select substation loads that have response characteristics.</a:t>
            </a:r>
          </a:p>
          <a:p>
            <a:pPr lvl="1">
              <a:spcAft>
                <a:spcPts val="600"/>
              </a:spcAft>
            </a:pPr>
            <a:r>
              <a:rPr lang="en-US" sz="2000" dirty="0"/>
              <a:t>It is not necessary to be precise to gain insight into real-time load changes.</a:t>
            </a:r>
          </a:p>
          <a:p>
            <a:pPr algn="l">
              <a:spcAft>
                <a:spcPts val="600"/>
              </a:spcAft>
            </a:pPr>
            <a:r>
              <a:rPr lang="en-US" sz="2400" b="0" i="0" dirty="0">
                <a:solidFill>
                  <a:srgbClr val="222222"/>
                </a:solidFill>
                <a:effectLst/>
                <a:latin typeface="Arial" panose="020B0604020202020204" pitchFamily="34" charset="0"/>
              </a:rPr>
              <a:t>The Demand Response Monitor would obviate the need for imposition  of highly intrusive data reporting requirement on retail loads. </a:t>
            </a:r>
            <a:endParaRPr lang="en-US" sz="2800" dirty="0"/>
          </a:p>
        </p:txBody>
      </p:sp>
    </p:spTree>
    <p:extLst>
      <p:ext uri="{BB962C8B-B14F-4D97-AF65-F5344CB8AC3E}">
        <p14:creationId xmlns:p14="http://schemas.microsoft.com/office/powerpoint/2010/main" val="452404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F02DA-6FC4-F323-7EC7-5393A71161DE}"/>
              </a:ext>
            </a:extLst>
          </p:cNvPr>
          <p:cNvSpPr>
            <a:spLocks noGrp="1"/>
          </p:cNvSpPr>
          <p:nvPr>
            <p:ph type="title"/>
          </p:nvPr>
        </p:nvSpPr>
        <p:spPr/>
        <p:txBody>
          <a:bodyPr/>
          <a:lstStyle/>
          <a:p>
            <a:r>
              <a:rPr lang="en-US" dirty="0"/>
              <a:t>NPRR 1226 – Demand Response Monitor</a:t>
            </a:r>
          </a:p>
        </p:txBody>
      </p:sp>
      <p:sp>
        <p:nvSpPr>
          <p:cNvPr id="3" name="Content Placeholder 2">
            <a:extLst>
              <a:ext uri="{FF2B5EF4-FFF2-40B4-BE49-F238E27FC236}">
                <a16:creationId xmlns:a16="http://schemas.microsoft.com/office/drawing/2014/main" id="{93170613-354C-70D3-6455-06CEE3315F7A}"/>
              </a:ext>
            </a:extLst>
          </p:cNvPr>
          <p:cNvSpPr>
            <a:spLocks noGrp="1"/>
          </p:cNvSpPr>
          <p:nvPr>
            <p:ph idx="1"/>
          </p:nvPr>
        </p:nvSpPr>
        <p:spPr>
          <a:xfrm>
            <a:off x="606357" y="1371600"/>
            <a:ext cx="10972800" cy="4572000"/>
          </a:xfrm>
        </p:spPr>
        <p:txBody>
          <a:bodyPr/>
          <a:lstStyle/>
          <a:p>
            <a:r>
              <a:rPr lang="en-US" sz="2800" dirty="0"/>
              <a:t>The Large Flexible Load Task Force has reviewed the need for this monitor and has recommended that the aggregate of the total response being observed be published on the ERCOT website.</a:t>
            </a:r>
          </a:p>
          <a:p>
            <a:pPr lvl="1"/>
            <a:r>
              <a:rPr lang="en-US" sz="2000" dirty="0"/>
              <a:t>ERCOT Operators would have more detail information.</a:t>
            </a:r>
          </a:p>
          <a:p>
            <a:pPr lvl="1"/>
            <a:r>
              <a:rPr lang="en-US" sz="2000" dirty="0"/>
              <a:t>ERCOT would make sure any confidential information on loads is not exposed to the public.</a:t>
            </a:r>
          </a:p>
          <a:p>
            <a:pPr algn="just"/>
            <a:r>
              <a:rPr lang="en-US" sz="2400" dirty="0"/>
              <a:t>NPRR 1226 requires ERCOT to publish</a:t>
            </a:r>
          </a:p>
          <a:p>
            <a:pPr marL="339725" indent="0" algn="just">
              <a:buNone/>
            </a:pPr>
            <a:r>
              <a:rPr lang="en-US" sz="2400" dirty="0"/>
              <a:t>the aggregate demand response from each</a:t>
            </a:r>
          </a:p>
          <a:p>
            <a:pPr marL="339725" indent="0" algn="just">
              <a:buNone/>
            </a:pPr>
            <a:r>
              <a:rPr lang="en-US" sz="2400" dirty="0"/>
              <a:t>SCED run for the last two hours in graphical</a:t>
            </a:r>
          </a:p>
          <a:p>
            <a:pPr marL="339725" indent="0" algn="just">
              <a:buNone/>
            </a:pPr>
            <a:r>
              <a:rPr lang="en-US" sz="2400" dirty="0"/>
              <a:t>format including SCED LMPs.</a:t>
            </a:r>
          </a:p>
          <a:p>
            <a:pPr marL="339725" indent="-339725" algn="just"/>
            <a:r>
              <a:rPr lang="en-US" sz="2400" dirty="0"/>
              <a:t>Market Participants are encouraged to file</a:t>
            </a:r>
          </a:p>
          <a:p>
            <a:pPr marL="339725" indent="-57150" algn="just">
              <a:buNone/>
            </a:pPr>
            <a:r>
              <a:rPr lang="en-US" sz="2400" dirty="0"/>
              <a:t> supporting comments to PRS.</a:t>
            </a:r>
          </a:p>
        </p:txBody>
      </p:sp>
      <p:sp>
        <p:nvSpPr>
          <p:cNvPr id="5" name="TextBox 4">
            <a:extLst>
              <a:ext uri="{FF2B5EF4-FFF2-40B4-BE49-F238E27FC236}">
                <a16:creationId xmlns:a16="http://schemas.microsoft.com/office/drawing/2014/main" id="{E796AC34-73FA-CAAB-0D73-59A9745E2BED}"/>
              </a:ext>
            </a:extLst>
          </p:cNvPr>
          <p:cNvSpPr txBox="1"/>
          <p:nvPr/>
        </p:nvSpPr>
        <p:spPr>
          <a:xfrm>
            <a:off x="7052552" y="3657600"/>
            <a:ext cx="474810" cy="261610"/>
          </a:xfrm>
          <a:prstGeom prst="rect">
            <a:avLst/>
          </a:prstGeom>
          <a:noFill/>
        </p:spPr>
        <p:txBody>
          <a:bodyPr wrap="none" rtlCol="0">
            <a:spAutoFit/>
          </a:bodyPr>
          <a:lstStyle/>
          <a:p>
            <a:r>
              <a:rPr lang="en-US" sz="1100" dirty="0"/>
              <a:t>LMP</a:t>
            </a:r>
          </a:p>
        </p:txBody>
      </p:sp>
      <p:graphicFrame>
        <p:nvGraphicFramePr>
          <p:cNvPr id="6" name="Chart 5">
            <a:extLst>
              <a:ext uri="{FF2B5EF4-FFF2-40B4-BE49-F238E27FC236}">
                <a16:creationId xmlns:a16="http://schemas.microsoft.com/office/drawing/2014/main" id="{A409DECC-BFA1-8D1F-9AF7-A8EC8331AAFB}"/>
              </a:ext>
            </a:extLst>
          </p:cNvPr>
          <p:cNvGraphicFramePr>
            <a:graphicFrameLocks/>
          </p:cNvGraphicFramePr>
          <p:nvPr>
            <p:extLst>
              <p:ext uri="{D42A27DB-BD31-4B8C-83A1-F6EECF244321}">
                <p14:modId xmlns:p14="http://schemas.microsoft.com/office/powerpoint/2010/main" val="3537055989"/>
              </p:ext>
            </p:extLst>
          </p:nvPr>
        </p:nvGraphicFramePr>
        <p:xfrm>
          <a:off x="7052552" y="3511685"/>
          <a:ext cx="5016876" cy="295720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59248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idx="4294967295"/>
          </p:nvPr>
        </p:nvSpPr>
        <p:spPr>
          <a:xfrm>
            <a:off x="3943927" y="2686050"/>
            <a:ext cx="3527425" cy="742950"/>
          </a:xfrm>
        </p:spPr>
        <p:txBody>
          <a:bodyPr/>
          <a:lstStyle/>
          <a:p>
            <a:r>
              <a:rPr lang="en-US" altLang="en-US"/>
              <a:t>Questions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loyds Favorite">
  <a:themeElements>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1_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Arial" charset="0"/>
          </a:defRPr>
        </a:defPPr>
      </a:lstStyle>
    </a:lnDef>
    <a:txDef>
      <a:spPr>
        <a:noFill/>
        <a:ln>
          <a:solidFill>
            <a:schemeClr val="tx1"/>
          </a:solidFill>
        </a:ln>
        <a:effectLst/>
      </a:spPr>
      <a:bodyPr wrap="square" rtlCol="0">
        <a:spAutoFit/>
      </a:bodyPr>
      <a:lstStyle>
        <a:defPPr>
          <a:defRPr sz="1200" dirty="0"/>
        </a:defPPr>
      </a:lstStyle>
    </a:txDef>
  </a:objectDefaults>
  <a:extraClrSchemeLst>
    <a:extraClrScheme>
      <a:clrScheme name="1_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1_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1_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1_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1_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1_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1_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1_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1_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1_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1_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pt templ" id="{38318195-97FA-4DDB-8A09-05975748A54F}" vid="{EF999FFE-0CC8-4140-80D5-6D05BC97119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588</TotalTime>
  <Words>534</Words>
  <Application>Microsoft Office PowerPoint</Application>
  <PresentationFormat>Widescreen</PresentationFormat>
  <Paragraphs>84</Paragraphs>
  <Slides>7</Slides>
  <Notes>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Arial</vt:lpstr>
      <vt:lpstr>Arial Black</vt:lpstr>
      <vt:lpstr>Calibri</vt:lpstr>
      <vt:lpstr>Calibri Light</vt:lpstr>
      <vt:lpstr>Times New Roman</vt:lpstr>
      <vt:lpstr>Wingdings</vt:lpstr>
      <vt:lpstr>Office Theme</vt:lpstr>
      <vt:lpstr>Floyds Favorite</vt:lpstr>
      <vt:lpstr>Demand Response Monitor</vt:lpstr>
      <vt:lpstr>Demand Response in ERCOT</vt:lpstr>
      <vt:lpstr>PowerPoint Presentation</vt:lpstr>
      <vt:lpstr>PowerPoint Presentation</vt:lpstr>
      <vt:lpstr>Demand Response Monitor</vt:lpstr>
      <vt:lpstr>NPRR 1226 – Demand Response Monitor</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Steel Mills</dc:creator>
  <cp:lastModifiedBy>Floyd Trefny</cp:lastModifiedBy>
  <cp:revision>25</cp:revision>
  <dcterms:created xsi:type="dcterms:W3CDTF">2023-11-20T13:11:16Z</dcterms:created>
  <dcterms:modified xsi:type="dcterms:W3CDTF">2024-06-18T14:40:24Z</dcterms:modified>
</cp:coreProperties>
</file>