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2" r:id="rId6"/>
  </p:sldMasterIdLst>
  <p:notesMasterIdLst>
    <p:notesMasterId r:id="rId25"/>
  </p:notesMasterIdLst>
  <p:handoutMasterIdLst>
    <p:handoutMasterId r:id="rId26"/>
  </p:handoutMasterIdLst>
  <p:sldIdLst>
    <p:sldId id="260" r:id="rId7"/>
    <p:sldId id="267" r:id="rId8"/>
    <p:sldId id="2690" r:id="rId9"/>
    <p:sldId id="2692" r:id="rId10"/>
    <p:sldId id="269" r:id="rId11"/>
    <p:sldId id="2691" r:id="rId12"/>
    <p:sldId id="2693" r:id="rId13"/>
    <p:sldId id="2687" r:id="rId14"/>
    <p:sldId id="2688" r:id="rId15"/>
    <p:sldId id="725" r:id="rId16"/>
    <p:sldId id="704" r:id="rId17"/>
    <p:sldId id="705" r:id="rId18"/>
    <p:sldId id="706" r:id="rId19"/>
    <p:sldId id="707" r:id="rId20"/>
    <p:sldId id="726" r:id="rId21"/>
    <p:sldId id="703" r:id="rId22"/>
    <p:sldId id="699" r:id="rId23"/>
    <p:sldId id="2689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6E7F156-703B-4F58-BBFC-AE30BDCBE03F}">
          <p14:sldIdLst>
            <p14:sldId id="260"/>
            <p14:sldId id="267"/>
            <p14:sldId id="2690"/>
            <p14:sldId id="2692"/>
            <p14:sldId id="269"/>
            <p14:sldId id="2691"/>
            <p14:sldId id="2693"/>
          </p14:sldIdLst>
        </p14:section>
        <p14:section name="DPC Slide from June BOD" id="{CBB07B44-A21D-4499-BD32-77940C969B47}">
          <p14:sldIdLst>
            <p14:sldId id="2687"/>
          </p14:sldIdLst>
        </p14:section>
        <p14:section name="NPRR1234" id="{A1EF92F0-7479-4245-9AE4-B6F49D08CF88}">
          <p14:sldIdLst>
            <p14:sldId id="2688"/>
            <p14:sldId id="725"/>
            <p14:sldId id="704"/>
            <p14:sldId id="705"/>
            <p14:sldId id="706"/>
            <p14:sldId id="707"/>
            <p14:sldId id="726"/>
            <p14:sldId id="703"/>
            <p14:sldId id="699"/>
          </p14:sldIdLst>
        </p14:section>
        <p14:section name="Other Business" id="{9C6EB517-F14C-49D7-BF08-7159FFB311E5}">
          <p14:sldIdLst>
            <p14:sldId id="26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57" autoAdjust="0"/>
  </p:normalViewPr>
  <p:slideViewPr>
    <p:cSldViewPr showGuides="1">
      <p:cViewPr varScale="1">
        <p:scale>
          <a:sx n="105" d="100"/>
          <a:sy n="105" d="100"/>
        </p:scale>
        <p:origin x="71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99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67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89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17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82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81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7518400" y="914400"/>
            <a:ext cx="41656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5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20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096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36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3124200"/>
            <a:ext cx="113792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81414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06400" y="1058219"/>
            <a:ext cx="113792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3524730"/>
            <a:ext cx="113792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016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213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914400"/>
            <a:ext cx="39624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05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06401" y="1066801"/>
            <a:ext cx="113792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06401" y="3574375"/>
            <a:ext cx="113792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82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1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762001"/>
            <a:ext cx="51816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455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83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2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1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0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2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06400" y="762000"/>
            <a:ext cx="113792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06400" y="4283180"/>
            <a:ext cx="113792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62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11379203" y="6324604"/>
            <a:ext cx="7111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12026174" y="6324600"/>
            <a:ext cx="165825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3246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324605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096000"/>
            <a:ext cx="1575824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72901" y="6324600"/>
            <a:ext cx="3787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1"/>
                </a:solidFill>
              </a:rPr>
              <a:t>Item 8.1</a:t>
            </a: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ERCOT 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7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ERCOT Updates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Joel Koepke</a:t>
            </a:r>
          </a:p>
          <a:p>
            <a:r>
              <a:rPr lang="en-US" dirty="0">
                <a:solidFill>
                  <a:schemeClr val="tx2"/>
                </a:solidFill>
              </a:rPr>
              <a:t>6/18/2024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51C66-B5CD-46F9-E6B5-D36426D8D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Additional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02513-CD22-6FF2-CAC3-9986F190F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TSPs will need to identify a load point or collection of load points serving a site with a historical, requested, or expected peak Demand 25 MW or greater in the ERCOT Network Operations Model.</a:t>
            </a:r>
          </a:p>
          <a:p>
            <a:endParaRPr lang="en-US" dirty="0"/>
          </a:p>
          <a:p>
            <a:r>
              <a:rPr lang="en-US" dirty="0"/>
              <a:t>RE will need to identify a load point or collection of load points serving a behind the meter load (excluding aux load) with a historical, requested, or expected peak Demand 25 MW or greater in the Resource Registration Data.</a:t>
            </a:r>
          </a:p>
          <a:p>
            <a:endParaRPr lang="en-US" dirty="0"/>
          </a:p>
          <a:p>
            <a:r>
              <a:rPr lang="en-US" dirty="0"/>
              <a:t>Load points serving sites 25-75 MW may include additional customers &lt;25 MW.</a:t>
            </a:r>
          </a:p>
          <a:p>
            <a:endParaRPr lang="en-US" dirty="0"/>
          </a:p>
          <a:p>
            <a:r>
              <a:rPr lang="en-US" dirty="0"/>
              <a:t>For each load point identified, the TSP/RE must also provide the primary end-use activity from a list of broad categories.</a:t>
            </a:r>
          </a:p>
          <a:p>
            <a:endParaRPr lang="en-US" dirty="0"/>
          </a:p>
          <a:p>
            <a:r>
              <a:rPr lang="en-US" dirty="0"/>
              <a:t>The goal of these requirements is to allow ERCOT to improve its load forecasts and to provide real-time visibility to system operators.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26CB9-4EC0-8612-81A1-86ABF0A4A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63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45238A23-5C36-660D-15F6-F7965BDF74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3403947"/>
            <a:ext cx="6048721" cy="24502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64F1D7-AD54-68B8-FECD-DDC6C2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Conceptual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BEA2-0BFB-B61B-6AD3-5C13402D9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7634" y="3000922"/>
            <a:ext cx="5457966" cy="374534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900" b="1" dirty="0">
                <a:solidFill>
                  <a:srgbClr val="00AEC7"/>
                </a:solidFill>
              </a:rPr>
              <a:t>TSP Actions</a:t>
            </a:r>
          </a:p>
          <a:p>
            <a:r>
              <a:rPr lang="en-US" dirty="0"/>
              <a:t>Identify Load_1 as a 25 MW or greater facility in the ERCOT Network Operations Model</a:t>
            </a:r>
          </a:p>
          <a:p>
            <a:endParaRPr lang="en-US" dirty="0"/>
          </a:p>
          <a:p>
            <a:r>
              <a:rPr lang="en-US" dirty="0"/>
              <a:t>Identify the primary end use category of Load_1 from a pre-defined list.</a:t>
            </a:r>
          </a:p>
          <a:p>
            <a:endParaRPr lang="en-US" dirty="0"/>
          </a:p>
          <a:p>
            <a:r>
              <a:rPr lang="en-US" dirty="0"/>
              <a:t>Load_2 does not need to be identified since it is less than 25 MW.</a:t>
            </a:r>
          </a:p>
          <a:p>
            <a:endParaRPr lang="en-US" dirty="0"/>
          </a:p>
          <a:p>
            <a:r>
              <a:rPr lang="en-US" dirty="0"/>
              <a:t>Load_3 does not need to be identified because it is composed of many customers and facilities.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34FB2-8A82-FE7F-00AF-7D290A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CA3CDF-F8CF-EDC6-644F-FF946271342D}"/>
              </a:ext>
            </a:extLst>
          </p:cNvPr>
          <p:cNvSpPr/>
          <p:nvPr/>
        </p:nvSpPr>
        <p:spPr>
          <a:xfrm>
            <a:off x="406400" y="842837"/>
            <a:ext cx="11379200" cy="2158085"/>
          </a:xfrm>
          <a:prstGeom prst="round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Example 1</a:t>
            </a:r>
          </a:p>
          <a:p>
            <a:endParaRPr lang="en-US" sz="16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ED71E1-1E4D-4C60-FA57-EF6A69D5D4B9}"/>
              </a:ext>
            </a:extLst>
          </p:cNvPr>
          <p:cNvSpPr txBox="1"/>
          <p:nvPr/>
        </p:nvSpPr>
        <p:spPr>
          <a:xfrm>
            <a:off x="2531444" y="924322"/>
            <a:ext cx="90669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single customer and/or site with a historical peak Demand of 25 MW or larger served from a single load point in the Network Operations Model.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In the example below, a substation serves 85 MW of customer load. Load_1 serves a single facility with a peak Demand of 40 MW and does not include any other customer load. Load_2 represents a single, smaller customer and Load_3 includes many customers across multiple sites, none of whom are 25 MW or greater individually.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012484B-0304-8C22-F25C-E7843E6A6FB1}"/>
              </a:ext>
            </a:extLst>
          </p:cNvPr>
          <p:cNvSpPr/>
          <p:nvPr/>
        </p:nvSpPr>
        <p:spPr>
          <a:xfrm>
            <a:off x="1296202" y="4083113"/>
            <a:ext cx="1030539" cy="1932050"/>
          </a:xfrm>
          <a:prstGeom prst="roundRect">
            <a:avLst/>
          </a:prstGeom>
          <a:noFill/>
          <a:ln w="76200"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1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719318B9-9B42-9B05-643E-66D26D6D8A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3403947"/>
            <a:ext cx="6048721" cy="29188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64F1D7-AD54-68B8-FECD-DDC6C2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Conceptual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BEA2-0BFB-B61B-6AD3-5C13402D9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7634" y="3000922"/>
            <a:ext cx="5457966" cy="37453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5B6770"/>
                </a:solidFill>
              </a:rPr>
              <a:t>RE Actions</a:t>
            </a:r>
          </a:p>
          <a:p>
            <a:r>
              <a:rPr lang="en-US" sz="1600" dirty="0"/>
              <a:t>Identify Load_1 as associated with a 25 MW or greater facility in its Resource Registration Data.</a:t>
            </a:r>
          </a:p>
          <a:p>
            <a:endParaRPr lang="en-US" sz="1600" dirty="0"/>
          </a:p>
          <a:p>
            <a:r>
              <a:rPr lang="en-US" sz="1600" dirty="0"/>
              <a:t>Identify the primary end use category of Load_1 from a pre-defined list.</a:t>
            </a:r>
          </a:p>
          <a:p>
            <a:endParaRPr lang="en-US" sz="1600" dirty="0"/>
          </a:p>
          <a:p>
            <a:r>
              <a:rPr lang="en-US" sz="1600" dirty="0"/>
              <a:t>The Aux load should </a:t>
            </a:r>
            <a:r>
              <a:rPr lang="en-US" sz="1600" u="sng" dirty="0"/>
              <a:t>not</a:t>
            </a:r>
            <a:r>
              <a:rPr lang="en-US" sz="1600" dirty="0"/>
              <a:t> be identified as a 25 MW or greater facility.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34FB2-8A82-FE7F-00AF-7D290A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CA3CDF-F8CF-EDC6-644F-FF946271342D}"/>
              </a:ext>
            </a:extLst>
          </p:cNvPr>
          <p:cNvSpPr/>
          <p:nvPr/>
        </p:nvSpPr>
        <p:spPr>
          <a:xfrm>
            <a:off x="406400" y="842837"/>
            <a:ext cx="11379200" cy="2158085"/>
          </a:xfrm>
          <a:prstGeom prst="round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Example 2</a:t>
            </a:r>
          </a:p>
          <a:p>
            <a:endParaRPr lang="en-US" sz="16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ED71E1-1E4D-4C60-FA57-EF6A69D5D4B9}"/>
              </a:ext>
            </a:extLst>
          </p:cNvPr>
          <p:cNvSpPr txBox="1"/>
          <p:nvPr/>
        </p:nvSpPr>
        <p:spPr>
          <a:xfrm>
            <a:off x="2531444" y="924322"/>
            <a:ext cx="9066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single customer and/or site with a historical peak Demand of 25 MW or larger located with a Generation Resource served from a single load point in the Network Operations Model.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In this example, the same Load_1 from the previous example is served behind the meter of a Generation Resource. The generator also has 5 MW of Aux load.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012484B-0304-8C22-F25C-E7843E6A6FB1}"/>
              </a:ext>
            </a:extLst>
          </p:cNvPr>
          <p:cNvSpPr/>
          <p:nvPr/>
        </p:nvSpPr>
        <p:spPr>
          <a:xfrm>
            <a:off x="1296202" y="4571999"/>
            <a:ext cx="1030539" cy="1750787"/>
          </a:xfrm>
          <a:prstGeom prst="roundRect">
            <a:avLst/>
          </a:prstGeom>
          <a:noFill/>
          <a:ln w="76200"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3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C741DC-7FBB-4368-3966-2FE8C76143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3403947"/>
            <a:ext cx="6048721" cy="24502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64F1D7-AD54-68B8-FECD-DDC6C2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Conceptual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BEA2-0BFB-B61B-6AD3-5C13402D9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7634" y="3000922"/>
            <a:ext cx="5457966" cy="374534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900" b="1" dirty="0">
                <a:solidFill>
                  <a:srgbClr val="003865"/>
                </a:solidFill>
              </a:rPr>
              <a:t>TSP Actions</a:t>
            </a:r>
          </a:p>
          <a:p>
            <a:r>
              <a:rPr lang="en-US" dirty="0"/>
              <a:t>Identify Load_1 AND Load_2 as associated with a 25 MW or greater site in the ERCOT Network Operations Model. Even though neither point individually exceeds 25 MW, both should be included because the correspond to a single site.</a:t>
            </a:r>
          </a:p>
          <a:p>
            <a:endParaRPr lang="en-US" dirty="0"/>
          </a:p>
          <a:p>
            <a:r>
              <a:rPr lang="en-US" dirty="0"/>
              <a:t>Identify the primary end use category of Load_1 and Load_2 from a pre-defined list.</a:t>
            </a:r>
          </a:p>
          <a:p>
            <a:endParaRPr lang="en-US" dirty="0"/>
          </a:p>
          <a:p>
            <a:r>
              <a:rPr lang="en-US" dirty="0"/>
              <a:t>Load_3 does not need to be identified because it is composed of many customers and sites.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34FB2-8A82-FE7F-00AF-7D290A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CA3CDF-F8CF-EDC6-644F-FF946271342D}"/>
              </a:ext>
            </a:extLst>
          </p:cNvPr>
          <p:cNvSpPr/>
          <p:nvPr/>
        </p:nvSpPr>
        <p:spPr>
          <a:xfrm>
            <a:off x="406400" y="842837"/>
            <a:ext cx="11379200" cy="2158085"/>
          </a:xfrm>
          <a:prstGeom prst="round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Example 3</a:t>
            </a:r>
          </a:p>
          <a:p>
            <a:endParaRPr lang="en-US" sz="16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ED71E1-1E4D-4C60-FA57-EF6A69D5D4B9}"/>
              </a:ext>
            </a:extLst>
          </p:cNvPr>
          <p:cNvSpPr txBox="1"/>
          <p:nvPr/>
        </p:nvSpPr>
        <p:spPr>
          <a:xfrm>
            <a:off x="2531444" y="924322"/>
            <a:ext cx="90669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single customer and/or site with a historical peak Demand of 25 MW or larger served from a multiple load points in the Network Operations Model.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In the example below, a substation serves 65 MW of customer load. Load_1 and Load_2 correspond to a single site with a peak Demand of 35 MW. Load_3 includes many customers across a multiple sites, none of whom are 25 MW or greater individually.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012484B-0304-8C22-F25C-E7843E6A6FB1}"/>
              </a:ext>
            </a:extLst>
          </p:cNvPr>
          <p:cNvSpPr/>
          <p:nvPr/>
        </p:nvSpPr>
        <p:spPr>
          <a:xfrm>
            <a:off x="1296202" y="4083113"/>
            <a:ext cx="2678269" cy="1932050"/>
          </a:xfrm>
          <a:prstGeom prst="roundRect">
            <a:avLst/>
          </a:prstGeom>
          <a:noFill/>
          <a:ln w="76200"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7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>
            <a:extLst>
              <a:ext uri="{FF2B5EF4-FFF2-40B4-BE49-F238E27FC236}">
                <a16:creationId xmlns:a16="http://schemas.microsoft.com/office/drawing/2014/main" id="{DCE410DB-7AC1-9CC9-D13D-ABF37D220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3429000"/>
            <a:ext cx="6048721" cy="28417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64F1D7-AD54-68B8-FECD-DDC6C2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Conceptual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BEA2-0BFB-B61B-6AD3-5C13402D9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7634" y="3000922"/>
            <a:ext cx="5457966" cy="37453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685BC7"/>
                </a:solidFill>
              </a:rPr>
              <a:t>RE Actions</a:t>
            </a:r>
          </a:p>
          <a:p>
            <a:r>
              <a:rPr lang="en-US" sz="1600" dirty="0"/>
              <a:t>Identify Load_1 AND Load_2 as associated with a 25 MW or greater facility in the Resource Registration data. Even though neither point individually exceeds 25 MW, both should be included because </a:t>
            </a:r>
            <a:r>
              <a:rPr lang="en-US" sz="1600" b="1" dirty="0"/>
              <a:t>the total load, excluding aux load, behind the POI exceeds 25 MW</a:t>
            </a:r>
            <a:r>
              <a:rPr lang="en-US" sz="1600" dirty="0"/>
              <a:t>.</a:t>
            </a:r>
          </a:p>
          <a:p>
            <a:endParaRPr lang="en-US" sz="1600" dirty="0"/>
          </a:p>
          <a:p>
            <a:r>
              <a:rPr lang="en-US" sz="1600" dirty="0"/>
              <a:t>Identify the primary end use category of Load_1 and Load_2 from a pre-defined list.</a:t>
            </a:r>
          </a:p>
          <a:p>
            <a:endParaRPr lang="en-US" sz="1600" dirty="0"/>
          </a:p>
          <a:p>
            <a:r>
              <a:rPr lang="en-US" sz="1600" dirty="0"/>
              <a:t>The Aux loads should </a:t>
            </a:r>
            <a:r>
              <a:rPr lang="en-US" sz="1600" u="sng" dirty="0"/>
              <a:t>not</a:t>
            </a:r>
            <a:r>
              <a:rPr lang="en-US" sz="1600" dirty="0"/>
              <a:t> be identified as part of a 25 MW or greater facility.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34FB2-8A82-FE7F-00AF-7D290A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CA3CDF-F8CF-EDC6-644F-FF946271342D}"/>
              </a:ext>
            </a:extLst>
          </p:cNvPr>
          <p:cNvSpPr/>
          <p:nvPr/>
        </p:nvSpPr>
        <p:spPr>
          <a:xfrm>
            <a:off x="406400" y="842837"/>
            <a:ext cx="11379200" cy="2158085"/>
          </a:xfrm>
          <a:prstGeom prst="roundRect">
            <a:avLst/>
          </a:prstGeom>
          <a:solidFill>
            <a:srgbClr val="685B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Example 4</a:t>
            </a:r>
          </a:p>
          <a:p>
            <a:endParaRPr lang="en-US" sz="16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ED71E1-1E4D-4C60-FA57-EF6A69D5D4B9}"/>
              </a:ext>
            </a:extLst>
          </p:cNvPr>
          <p:cNvSpPr txBox="1"/>
          <p:nvPr/>
        </p:nvSpPr>
        <p:spPr>
          <a:xfrm>
            <a:off x="2531444" y="924322"/>
            <a:ext cx="9066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single customer and/or site with a historical peak Demand of 25 MW or larger located with a Generation Resource served from multiple load points in the Network Operations Model.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In this example, the same Load_1 and Load_2 from the previous example are served behind the meter of a Generation Resource. The generator also has 5 MW of Aux load.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012484B-0304-8C22-F25C-E7843E6A6FB1}"/>
              </a:ext>
            </a:extLst>
          </p:cNvPr>
          <p:cNvSpPr/>
          <p:nvPr/>
        </p:nvSpPr>
        <p:spPr>
          <a:xfrm>
            <a:off x="1296202" y="4571999"/>
            <a:ext cx="1908725" cy="1750787"/>
          </a:xfrm>
          <a:prstGeom prst="roundRect">
            <a:avLst/>
          </a:prstGeom>
          <a:noFill/>
          <a:ln w="76200"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7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CEA8581-E861-5986-B132-1479DABBA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3429000"/>
            <a:ext cx="6048721" cy="28382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64F1D7-AD54-68B8-FECD-DDC6C2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Conceptual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BEA2-0BFB-B61B-6AD3-5C13402D9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7634" y="3000922"/>
            <a:ext cx="5457966" cy="37453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26D07C"/>
                </a:solidFill>
              </a:rPr>
              <a:t>RE Actions</a:t>
            </a:r>
          </a:p>
          <a:p>
            <a:r>
              <a:rPr lang="en-US" sz="1600" dirty="0"/>
              <a:t>No loads need to be identified as associated with a 25 MW or greater facility in the Resource Registration data. Even though the total load behind the POI exceeds 25 MW, the non-aux load peak Demand is less than 25 MW.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34FB2-8A82-FE7F-00AF-7D290A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CA3CDF-F8CF-EDC6-644F-FF946271342D}"/>
              </a:ext>
            </a:extLst>
          </p:cNvPr>
          <p:cNvSpPr/>
          <p:nvPr/>
        </p:nvSpPr>
        <p:spPr>
          <a:xfrm>
            <a:off x="406400" y="842837"/>
            <a:ext cx="11379200" cy="2158085"/>
          </a:xfrm>
          <a:prstGeom prst="roundRect">
            <a:avLst/>
          </a:prstGeom>
          <a:solidFill>
            <a:srgbClr val="26D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Example 5</a:t>
            </a:r>
          </a:p>
          <a:p>
            <a:endParaRPr lang="en-US" sz="16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ED71E1-1E4D-4C60-FA57-EF6A69D5D4B9}"/>
              </a:ext>
            </a:extLst>
          </p:cNvPr>
          <p:cNvSpPr txBox="1"/>
          <p:nvPr/>
        </p:nvSpPr>
        <p:spPr>
          <a:xfrm>
            <a:off x="2531444" y="924322"/>
            <a:ext cx="90669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single customer and/or site with a historical peak Demand of 22 MW located with a Generation Resource served from multiple load points in the Network Operations Model.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In this example, the same Load_1 and Load_2 from the previous example are served behind the meter of a Generation Resource. The total peak Demand of these two load points is 22 MW. The generator also has 5 MW of Aux load.</a:t>
            </a:r>
          </a:p>
        </p:txBody>
      </p:sp>
    </p:spTree>
    <p:extLst>
      <p:ext uri="{BB962C8B-B14F-4D97-AF65-F5344CB8AC3E}">
        <p14:creationId xmlns:p14="http://schemas.microsoft.com/office/powerpoint/2010/main" val="425792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8ACFAFBD-001D-8805-65DA-A4C8A3A054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3429000"/>
            <a:ext cx="6048721" cy="26112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64F1D7-AD54-68B8-FECD-DDC6C2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Conceptual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BEA2-0BFB-B61B-6AD3-5C13402D9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7634" y="3000922"/>
            <a:ext cx="5457966" cy="374534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900" b="1" dirty="0">
                <a:solidFill>
                  <a:srgbClr val="890C58"/>
                </a:solidFill>
              </a:rPr>
              <a:t>TSP Actions</a:t>
            </a:r>
          </a:p>
          <a:p>
            <a:r>
              <a:rPr lang="en-US" dirty="0"/>
              <a:t>Identify Load_1 as associated with a 25 MW or greater facility in the ERCOT Network Operations Model.</a:t>
            </a:r>
          </a:p>
          <a:p>
            <a:endParaRPr lang="en-US" dirty="0"/>
          </a:p>
          <a:p>
            <a:r>
              <a:rPr lang="en-US" dirty="0"/>
              <a:t>Identify the primary end use category of the largest customer behind Load_1 from a pre-defined list.</a:t>
            </a:r>
          </a:p>
          <a:p>
            <a:endParaRPr lang="en-US" dirty="0"/>
          </a:p>
          <a:p>
            <a:r>
              <a:rPr lang="en-US" dirty="0"/>
              <a:t>Load_2 does not need to be identified since it is less than 25 MW.</a:t>
            </a:r>
          </a:p>
          <a:p>
            <a:endParaRPr lang="en-US" dirty="0"/>
          </a:p>
          <a:p>
            <a:r>
              <a:rPr lang="en-US" dirty="0"/>
              <a:t>Load_3 does not need to be identified because it is composed of many customers and facilities.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34FB2-8A82-FE7F-00AF-7D290A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CA3CDF-F8CF-EDC6-644F-FF946271342D}"/>
              </a:ext>
            </a:extLst>
          </p:cNvPr>
          <p:cNvSpPr/>
          <p:nvPr/>
        </p:nvSpPr>
        <p:spPr>
          <a:xfrm>
            <a:off x="406400" y="842837"/>
            <a:ext cx="11379200" cy="2158085"/>
          </a:xfrm>
          <a:prstGeom prst="roundRect">
            <a:avLst/>
          </a:prstGeom>
          <a:solidFill>
            <a:srgbClr val="890C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Example 6</a:t>
            </a:r>
          </a:p>
          <a:p>
            <a:endParaRPr lang="en-US" sz="16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ED71E1-1E4D-4C60-FA57-EF6A69D5D4B9}"/>
              </a:ext>
            </a:extLst>
          </p:cNvPr>
          <p:cNvSpPr txBox="1"/>
          <p:nvPr/>
        </p:nvSpPr>
        <p:spPr>
          <a:xfrm>
            <a:off x="2531444" y="924322"/>
            <a:ext cx="90669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single customer and/or site with a historical peak Demand of 25 MW or larger served from a single load point in the Network Operations Model </a:t>
            </a:r>
            <a:r>
              <a:rPr lang="en-US" u="sng" dirty="0">
                <a:solidFill>
                  <a:schemeClr val="bg1"/>
                </a:solidFill>
              </a:rPr>
              <a:t>that includes other customers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In the example below, a substation serves 85 MW of customer load. Load_1 serves a site with a peak Demand greater than 25 MW and other, smaller customers. Load_2 represents a single, smaller customer and Load_3 includes many customers across multiple sites, none of whom are 25 MW or greater individually.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8291C3D-B89D-8CCD-8EB2-6EC9C2A54D3A}"/>
              </a:ext>
            </a:extLst>
          </p:cNvPr>
          <p:cNvSpPr/>
          <p:nvPr/>
        </p:nvSpPr>
        <p:spPr>
          <a:xfrm>
            <a:off x="1296202" y="4083112"/>
            <a:ext cx="1555640" cy="2055137"/>
          </a:xfrm>
          <a:prstGeom prst="roundRect">
            <a:avLst/>
          </a:prstGeom>
          <a:noFill/>
          <a:ln w="76200"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3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FAD5E-A176-6586-93EC-3AF0ADBB7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Loads 25 MW or Greater - Draft End Use Classifications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06C89-C496-B78C-4EB7-E0D547F51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Oil and Gas Production, Processing, and Transmission</a:t>
            </a:r>
          </a:p>
          <a:p>
            <a:r>
              <a:rPr lang="en-US" dirty="0"/>
              <a:t>Oil and Chemical Refining</a:t>
            </a:r>
          </a:p>
          <a:p>
            <a:r>
              <a:rPr lang="en-US" dirty="0"/>
              <a:t>Steel Manufacturing</a:t>
            </a:r>
          </a:p>
          <a:p>
            <a:r>
              <a:rPr lang="en-US" dirty="0"/>
              <a:t>Cryptocurrency Mining</a:t>
            </a:r>
          </a:p>
          <a:p>
            <a:r>
              <a:rPr lang="en-US" dirty="0"/>
              <a:t>Data Center (non-Cryptocurrency)</a:t>
            </a:r>
          </a:p>
          <a:p>
            <a:r>
              <a:rPr lang="en-US" dirty="0"/>
              <a:t>Hydrogen and </a:t>
            </a:r>
            <a:r>
              <a:rPr lang="en-US" dirty="0" err="1"/>
              <a:t>Electrofuel</a:t>
            </a:r>
            <a:r>
              <a:rPr lang="en-US" dirty="0"/>
              <a:t> Production</a:t>
            </a:r>
          </a:p>
          <a:p>
            <a:r>
              <a:rPr lang="en-US" dirty="0"/>
              <a:t>Other Industrial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480BCB-05BB-9AE6-F361-439E398EB9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10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6B02757-CFFA-6B36-E338-2F5D8489BE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B83EA9-9C87-2B72-B4E1-0C560B2AB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16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1143000"/>
            <a:ext cx="6604000" cy="4899822"/>
          </a:xfrm>
        </p:spPr>
        <p:txBody>
          <a:bodyPr/>
          <a:lstStyle/>
          <a:p>
            <a:r>
              <a:rPr lang="en-US" dirty="0"/>
              <a:t>Voiceovers</a:t>
            </a:r>
          </a:p>
          <a:p>
            <a:pPr lvl="1"/>
            <a:r>
              <a:rPr lang="en-US" dirty="0"/>
              <a:t>Manual Contingency Review</a:t>
            </a:r>
          </a:p>
          <a:p>
            <a:pPr lvl="1"/>
            <a:r>
              <a:rPr lang="en-US" dirty="0"/>
              <a:t>Potential Master-QSE-Information Report</a:t>
            </a:r>
          </a:p>
          <a:p>
            <a:r>
              <a:rPr lang="en-US" dirty="0"/>
              <a:t>Project Updates</a:t>
            </a:r>
          </a:p>
          <a:p>
            <a:r>
              <a:rPr lang="en-US" dirty="0"/>
              <a:t>ICCP Handbook ROS Action Item</a:t>
            </a:r>
          </a:p>
          <a:p>
            <a:r>
              <a:rPr lang="en-US" dirty="0"/>
              <a:t>Review DPC Slide from BOD meeting</a:t>
            </a:r>
          </a:p>
          <a:p>
            <a:r>
              <a:rPr lang="en-US" dirty="0"/>
              <a:t>NPRR1234 – Identifying Large Loads</a:t>
            </a:r>
          </a:p>
          <a:p>
            <a:r>
              <a:rPr lang="en-US" dirty="0"/>
              <a:t>Other Business</a:t>
            </a:r>
          </a:p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B1FA118-5008-136B-EF1A-40E2008B2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280" y="1828800"/>
            <a:ext cx="4825057" cy="3532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59365A0-23F4-B214-A644-D83290701B10}"/>
              </a:ext>
            </a:extLst>
          </p:cNvPr>
          <p:cNvSpPr txBox="1">
            <a:spLocks/>
          </p:cNvSpPr>
          <p:nvPr/>
        </p:nvSpPr>
        <p:spPr>
          <a:xfrm>
            <a:off x="7196328" y="1391714"/>
            <a:ext cx="4989576" cy="421385"/>
          </a:xfrm>
          <a:prstGeom prst="rect">
            <a:avLst/>
          </a:prstGeom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i="1" dirty="0">
                <a:solidFill>
                  <a:srgbClr val="2D3338"/>
                </a:solidFill>
                <a:latin typeface="Arial"/>
              </a:rPr>
              <a:t>Manual Contingency Review Timeline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A8ED3-358B-C0C3-FA32-821A53B14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E3442-4EE2-B64C-D3F9-4E6163AF8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Active/Upcoming Projects</a:t>
            </a:r>
          </a:p>
          <a:p>
            <a:pPr lvl="1"/>
            <a:r>
              <a:rPr lang="en-US" dirty="0"/>
              <a:t>Upgrade to NMMS RHEL Operating System</a:t>
            </a:r>
          </a:p>
          <a:p>
            <a:pPr lvl="2"/>
            <a:r>
              <a:rPr lang="en-US" sz="2000" dirty="0"/>
              <a:t>Upgrades the OS of additional NMMS systems</a:t>
            </a:r>
          </a:p>
          <a:p>
            <a:pPr lvl="2"/>
            <a:r>
              <a:rPr lang="en-US" sz="2000" u="sng" dirty="0"/>
              <a:t>No changes in MAGE functionality</a:t>
            </a:r>
            <a:endParaRPr lang="en-US" sz="2400" dirty="0"/>
          </a:p>
          <a:p>
            <a:pPr lvl="1"/>
            <a:r>
              <a:rPr lang="en-US" dirty="0"/>
              <a:t>Upgrade NMMS Application to CIM16 and SCR813 Implementation</a:t>
            </a:r>
          </a:p>
          <a:p>
            <a:pPr lvl="2"/>
            <a:r>
              <a:rPr lang="en-US" sz="2000" dirty="0"/>
              <a:t>Scope</a:t>
            </a:r>
          </a:p>
          <a:p>
            <a:pPr lvl="3"/>
            <a:r>
              <a:rPr lang="en-US" sz="2000" dirty="0"/>
              <a:t>Upgrades the NMMS database schema to CIM16</a:t>
            </a:r>
          </a:p>
          <a:p>
            <a:pPr lvl="3"/>
            <a:r>
              <a:rPr lang="en-US" sz="2000" dirty="0"/>
              <a:t>Upgrades XML models and incremental files to CIM16</a:t>
            </a:r>
          </a:p>
          <a:p>
            <a:pPr lvl="3"/>
            <a:r>
              <a:rPr lang="en-US" dirty="0"/>
              <a:t>Adds coordination confirmation prompt when jointly-rated equipment is modified</a:t>
            </a:r>
          </a:p>
          <a:p>
            <a:pPr lvl="2"/>
            <a:r>
              <a:rPr lang="en-US" sz="2000" dirty="0"/>
              <a:t>“Planning” phase nearing completion</a:t>
            </a:r>
          </a:p>
          <a:p>
            <a:pPr lvl="2"/>
            <a:r>
              <a:rPr lang="en-US" sz="2000" dirty="0"/>
              <a:t>Vetted project dates to be available in early August</a:t>
            </a:r>
          </a:p>
          <a:p>
            <a:pPr lvl="2"/>
            <a:endParaRPr lang="en-US" sz="2000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D751F-A784-39A9-0225-A867A9EF69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56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ICCP Handbook - Background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801095"/>
            <a:ext cx="11379200" cy="5241727"/>
          </a:xfrm>
        </p:spPr>
        <p:txBody>
          <a:bodyPr/>
          <a:lstStyle/>
          <a:p>
            <a:r>
              <a:rPr lang="en-US" dirty="0"/>
              <a:t>At the April and May 2019 ROS meetings, it was requested that NDSWG review the  the ICCP Handbook</a:t>
            </a:r>
          </a:p>
          <a:p>
            <a:pPr lvl="1"/>
            <a:r>
              <a:rPr lang="en-US" dirty="0"/>
              <a:t>Determine what is binding/non-binding</a:t>
            </a:r>
          </a:p>
          <a:p>
            <a:pPr lvl="1"/>
            <a:r>
              <a:rPr lang="en-US" dirty="0"/>
              <a:t>Determine the proper repository for the binding language</a:t>
            </a:r>
          </a:p>
          <a:p>
            <a:pPr lvl="1"/>
            <a:r>
              <a:rPr lang="en-US" dirty="0"/>
              <a:t>Update references to ICCP Handbook to new repository</a:t>
            </a:r>
          </a:p>
          <a:p>
            <a:pPr lvl="1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FC125C-79DD-4D19-BC83-7683450FA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090" y="3165108"/>
            <a:ext cx="8997820" cy="125385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6127B87-3286-4625-9039-055FE5C776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7090" y="4598770"/>
            <a:ext cx="8997820" cy="152743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35406A1C-9152-44F9-B98D-7AD880EB63E9}"/>
              </a:ext>
            </a:extLst>
          </p:cNvPr>
          <p:cNvSpPr txBox="1">
            <a:spLocks/>
          </p:cNvSpPr>
          <p:nvPr/>
        </p:nvSpPr>
        <p:spPr>
          <a:xfrm>
            <a:off x="304800" y="3154718"/>
            <a:ext cx="1292290" cy="34428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/>
              <a:t>April Notes</a:t>
            </a:r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05BDCCE3-A83D-4A68-BF00-06DA87187963}"/>
              </a:ext>
            </a:extLst>
          </p:cNvPr>
          <p:cNvSpPr txBox="1">
            <a:spLocks/>
          </p:cNvSpPr>
          <p:nvPr/>
        </p:nvSpPr>
        <p:spPr>
          <a:xfrm>
            <a:off x="304800" y="4598770"/>
            <a:ext cx="1292290" cy="34428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/>
              <a:t>May Notes</a:t>
            </a:r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6DA97C-5510-4D30-BF27-C0D4B2FC7CCA}"/>
              </a:ext>
            </a:extLst>
          </p:cNvPr>
          <p:cNvSpPr/>
          <p:nvPr/>
        </p:nvSpPr>
        <p:spPr>
          <a:xfrm>
            <a:off x="3429000" y="5598391"/>
            <a:ext cx="7086600" cy="207818"/>
          </a:xfrm>
          <a:prstGeom prst="rect">
            <a:avLst/>
          </a:prstGeom>
          <a:solidFill>
            <a:srgbClr val="00AEC7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8482C8-3ABB-4BAD-A61A-D9303BE85362}"/>
              </a:ext>
            </a:extLst>
          </p:cNvPr>
          <p:cNvSpPr/>
          <p:nvPr/>
        </p:nvSpPr>
        <p:spPr>
          <a:xfrm>
            <a:off x="1657350" y="5845304"/>
            <a:ext cx="3124200" cy="207818"/>
          </a:xfrm>
          <a:prstGeom prst="rect">
            <a:avLst/>
          </a:prstGeom>
          <a:solidFill>
            <a:srgbClr val="00AEC7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34C53F-4204-4FAE-BA9C-C4C3927D7E1C}"/>
              </a:ext>
            </a:extLst>
          </p:cNvPr>
          <p:cNvSpPr/>
          <p:nvPr/>
        </p:nvSpPr>
        <p:spPr>
          <a:xfrm>
            <a:off x="3429000" y="3672885"/>
            <a:ext cx="1828800" cy="207818"/>
          </a:xfrm>
          <a:prstGeom prst="rect">
            <a:avLst/>
          </a:prstGeom>
          <a:solidFill>
            <a:srgbClr val="00AEC7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10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66A76-AAB2-419C-BF41-E098C3759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ICCP Handbook –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9FC2F-35ED-439D-A846-9645297E0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219200"/>
            <a:ext cx="11379200" cy="482362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ERCOT Nodal ICCP Communication Handbook may have language that should be binding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At least one binding document, the Nodal Operating Guides, refers to the non-binding Handbook in a “binding fashion” (e.g. “must”)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7786F-B744-47A2-A4E3-48F52E2E76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7678D1-2ED9-4688-8A30-8F0DF8493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951" y="3429000"/>
            <a:ext cx="7446097" cy="2613822"/>
          </a:xfrm>
          <a:prstGeom prst="rect">
            <a:avLst/>
          </a:prstGeom>
          <a:solidFill>
            <a:srgbClr val="00AEC7"/>
          </a:solidFill>
          <a:ln>
            <a:solidFill>
              <a:srgbClr val="00AEC7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4AF9607-9575-4FDD-AB22-8C9C0EAD5F7F}"/>
              </a:ext>
            </a:extLst>
          </p:cNvPr>
          <p:cNvSpPr/>
          <p:nvPr/>
        </p:nvSpPr>
        <p:spPr>
          <a:xfrm>
            <a:off x="4419600" y="4507311"/>
            <a:ext cx="457200" cy="228600"/>
          </a:xfrm>
          <a:prstGeom prst="rect">
            <a:avLst/>
          </a:prstGeom>
          <a:solidFill>
            <a:srgbClr val="00AEC7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F6C1A5-9CD2-4A57-B067-DF62C19777B7}"/>
              </a:ext>
            </a:extLst>
          </p:cNvPr>
          <p:cNvSpPr/>
          <p:nvPr/>
        </p:nvSpPr>
        <p:spPr>
          <a:xfrm>
            <a:off x="5943600" y="4709535"/>
            <a:ext cx="3733800" cy="228600"/>
          </a:xfrm>
          <a:prstGeom prst="rect">
            <a:avLst/>
          </a:prstGeom>
          <a:solidFill>
            <a:srgbClr val="00AEC7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7B0DED9-C29B-464D-B0F4-99FC8A752661}"/>
              </a:ext>
            </a:extLst>
          </p:cNvPr>
          <p:cNvSpPr txBox="1">
            <a:spLocks/>
          </p:cNvSpPr>
          <p:nvPr/>
        </p:nvSpPr>
        <p:spPr>
          <a:xfrm>
            <a:off x="744416" y="3344570"/>
            <a:ext cx="1676400" cy="54163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/>
              <a:t>Nodal Operating Guides</a:t>
            </a:r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59254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ABC1E-773E-BD48-90FF-F8EA4AA97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ICCP Handbook – Potential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C463C-8D40-1FEC-0BF3-977981134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990599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ERCOT proposes that the ICCP Handbook be added as an attachment to the Nodal Operating Guides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1D20E3-EF8D-AD49-9692-448A29CB52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AA2232E-7E29-1BC7-4C11-54847FB696B4}"/>
              </a:ext>
            </a:extLst>
          </p:cNvPr>
          <p:cNvSpPr txBox="1">
            <a:spLocks/>
          </p:cNvSpPr>
          <p:nvPr/>
        </p:nvSpPr>
        <p:spPr>
          <a:xfrm>
            <a:off x="914400" y="2514600"/>
            <a:ext cx="11049000" cy="3581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Why?</a:t>
            </a:r>
          </a:p>
          <a:p>
            <a:r>
              <a:rPr lang="en-US" dirty="0"/>
              <a:t>Addresses the ROS action item</a:t>
            </a:r>
          </a:p>
          <a:p>
            <a:r>
              <a:rPr lang="en-US" dirty="0"/>
              <a:t>Eliminates potential ambiguity on the bindingness of the Handbook</a:t>
            </a:r>
          </a:p>
          <a:p>
            <a:r>
              <a:rPr lang="en-US" dirty="0"/>
              <a:t>Standardizes the modification process</a:t>
            </a:r>
          </a:p>
          <a:p>
            <a:pPr lvl="1"/>
            <a:r>
              <a:rPr lang="en-US" dirty="0"/>
              <a:t>Utilizes the Revision Request approval process</a:t>
            </a:r>
          </a:p>
          <a:p>
            <a:pPr lvl="1"/>
            <a:r>
              <a:rPr lang="en-US" dirty="0"/>
              <a:t>Allows for increased stakeholder input</a:t>
            </a:r>
          </a:p>
        </p:txBody>
      </p:sp>
    </p:spTree>
    <p:extLst>
      <p:ext uri="{BB962C8B-B14F-4D97-AF65-F5344CB8AC3E}">
        <p14:creationId xmlns:p14="http://schemas.microsoft.com/office/powerpoint/2010/main" val="2977303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2FC6F-8532-3B93-312C-0BE027C28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ICCP Handbook – Potential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76032-F52A-DBB1-786B-F21DB5E2C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11429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Ultimately, ERCOT would submit a Nodal Operating Guide Revision Request to add the Handbook as an attachment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DF6D8-B948-D5B8-9186-841C511610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8ED873E-9736-607B-1D39-F2E10C587271}"/>
              </a:ext>
            </a:extLst>
          </p:cNvPr>
          <p:cNvSpPr txBox="1">
            <a:spLocks/>
          </p:cNvSpPr>
          <p:nvPr/>
        </p:nvSpPr>
        <p:spPr>
          <a:xfrm>
            <a:off x="406400" y="2667000"/>
            <a:ext cx="11379200" cy="11429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Potential Next Steps:</a:t>
            </a:r>
          </a:p>
          <a:p>
            <a:r>
              <a:rPr lang="en-US" dirty="0"/>
              <a:t>Contemplate the proposal and gather any concerns</a:t>
            </a:r>
          </a:p>
          <a:p>
            <a:r>
              <a:rPr lang="en-US" dirty="0"/>
              <a:t>Review Handbook for low hanging changes</a:t>
            </a:r>
          </a:p>
          <a:p>
            <a:pPr lvl="1"/>
            <a:r>
              <a:rPr lang="en-US" dirty="0"/>
              <a:t>Clarifications</a:t>
            </a:r>
          </a:p>
          <a:p>
            <a:pPr lvl="1"/>
            <a:r>
              <a:rPr lang="en-US" dirty="0"/>
              <a:t>Ensure explicit callouts for examples or guidance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Shalls</a:t>
            </a:r>
            <a:r>
              <a:rPr lang="en-US" dirty="0"/>
              <a:t>” to “</a:t>
            </a:r>
            <a:r>
              <a:rPr lang="en-US" dirty="0" err="1"/>
              <a:t>shoulds</a:t>
            </a:r>
            <a:r>
              <a:rPr lang="en-US" dirty="0"/>
              <a:t>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690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88E3E38-E650-FC04-AE62-616613C8F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842" y="1694938"/>
            <a:ext cx="8686240" cy="32491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17EE56D-3379-168D-9E4A-0B17B642B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Downstream Production Changes (DPC)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DDCC6-277A-D7F8-F965-AFC40EE179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srgbClr val="7C858C"/>
                </a:solidFill>
                <a:latin typeface="Arial"/>
              </a:rPr>
              <a:pPr/>
              <a:t>8</a:t>
            </a:fld>
            <a:endParaRPr lang="en-US">
              <a:solidFill>
                <a:srgbClr val="7C858C"/>
              </a:solidFill>
              <a:latin typeface="Arial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B1F9914-8C9A-8B58-8185-425C4F7D2B8A}"/>
              </a:ext>
            </a:extLst>
          </p:cNvPr>
          <p:cNvSpPr txBox="1">
            <a:spLocks/>
          </p:cNvSpPr>
          <p:nvPr/>
        </p:nvSpPr>
        <p:spPr>
          <a:xfrm>
            <a:off x="406400" y="566929"/>
            <a:ext cx="11379200" cy="1298449"/>
          </a:xfrm>
          <a:prstGeom prst="rect">
            <a:avLst/>
          </a:prstGeom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750" dirty="0">
                <a:solidFill>
                  <a:srgbClr val="2D3338"/>
                </a:solidFill>
                <a:latin typeface="Arial"/>
                <a:ea typeface="Times New Roman" panose="02020603050405020304" pitchFamily="18" charset="0"/>
              </a:rPr>
              <a:t>The Downstream Production Change process allows TDPSs and ERCOT to request changes to the currently in-use Production model without loading a new model.  Only pre-approved types of changes are considered.</a:t>
            </a:r>
            <a:endParaRPr lang="en-US" sz="1750" dirty="0">
              <a:solidFill>
                <a:srgbClr val="2D3338"/>
              </a:solidFill>
              <a:latin typeface="Arial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56A1A1B-6CA5-7704-592A-B533686B4AFC}"/>
              </a:ext>
            </a:extLst>
          </p:cNvPr>
          <p:cNvSpPr txBox="1">
            <a:spLocks/>
          </p:cNvSpPr>
          <p:nvPr/>
        </p:nvSpPr>
        <p:spPr>
          <a:xfrm>
            <a:off x="5921506" y="1283019"/>
            <a:ext cx="4989576" cy="630936"/>
          </a:xfrm>
          <a:prstGeom prst="rect">
            <a:avLst/>
          </a:prstGeom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100" i="1" dirty="0">
                <a:solidFill>
                  <a:srgbClr val="2D3338"/>
                </a:solidFill>
                <a:latin typeface="Arial"/>
                <a:ea typeface="Times New Roman" panose="02020603050405020304" pitchFamily="18" charset="0"/>
              </a:rPr>
              <a:t>Downstream Production Changes: </a:t>
            </a:r>
            <a:r>
              <a:rPr lang="en-US" sz="1100" i="1" dirty="0">
                <a:solidFill>
                  <a:srgbClr val="2D3338"/>
                </a:solidFill>
                <a:latin typeface="Arial"/>
              </a:rPr>
              <a:t>2015 – May 2024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32D153-9FD4-AE6A-6BDA-3539D43756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57200" y="3045645"/>
            <a:ext cx="3950368" cy="3194192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0D25EF9-88E4-B1CD-561F-CD63E8B5FA09}"/>
              </a:ext>
            </a:extLst>
          </p:cNvPr>
          <p:cNvSpPr txBox="1">
            <a:spLocks/>
          </p:cNvSpPr>
          <p:nvPr/>
        </p:nvSpPr>
        <p:spPr>
          <a:xfrm>
            <a:off x="3002139" y="5394749"/>
            <a:ext cx="8377064" cy="777451"/>
          </a:xfrm>
          <a:prstGeom prst="rect">
            <a:avLst/>
          </a:prstGeom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2D3338"/>
                </a:solidFill>
                <a:latin typeface="Arial"/>
              </a:rPr>
              <a:t>The majority of contingency-related DPCs request changes to the enabled/disabled status of contingency definitions as construction phases conclude.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07907A1-4B43-186E-BE9F-F13D0E35DA93}"/>
              </a:ext>
            </a:extLst>
          </p:cNvPr>
          <p:cNvSpPr txBox="1">
            <a:spLocks/>
          </p:cNvSpPr>
          <p:nvPr/>
        </p:nvSpPr>
        <p:spPr>
          <a:xfrm>
            <a:off x="2971960" y="4595014"/>
            <a:ext cx="8813640" cy="1196186"/>
          </a:xfrm>
          <a:prstGeom prst="rect">
            <a:avLst/>
          </a:prstGeom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2D3338"/>
                </a:solidFill>
                <a:latin typeface="Arial"/>
              </a:rPr>
              <a:t>In 2020, ERCOT formalized processes for transitory contingency definitions needed during construction phases of projects thus causing an increase in DPCs.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808E4CE-B62F-5C44-F378-28D13F55EA39}"/>
              </a:ext>
            </a:extLst>
          </p:cNvPr>
          <p:cNvCxnSpPr>
            <a:cxnSpLocks/>
          </p:cNvCxnSpPr>
          <p:nvPr/>
        </p:nvCxnSpPr>
        <p:spPr>
          <a:xfrm>
            <a:off x="2523904" y="5475578"/>
            <a:ext cx="448056" cy="45887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2D413B0-F012-7C8E-DAE0-52A025F97D47}"/>
              </a:ext>
            </a:extLst>
          </p:cNvPr>
          <p:cNvSpPr txBox="1"/>
          <p:nvPr/>
        </p:nvSpPr>
        <p:spPr>
          <a:xfrm>
            <a:off x="210472" y="5843085"/>
            <a:ext cx="25676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>
                <a:solidFill>
                  <a:srgbClr val="2D3338"/>
                </a:solidFill>
                <a:latin typeface="Arial"/>
              </a:rPr>
              <a:t>Types of contingency-related DPCs</a:t>
            </a:r>
          </a:p>
        </p:txBody>
      </p:sp>
    </p:spTree>
    <p:extLst>
      <p:ext uri="{BB962C8B-B14F-4D97-AF65-F5344CB8AC3E}">
        <p14:creationId xmlns:p14="http://schemas.microsoft.com/office/powerpoint/2010/main" val="3559072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79600E3-5A3E-5EFC-AFBC-EECA994B0D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NPRR1234</a:t>
            </a:r>
            <a:br>
              <a:rPr lang="en-US" dirty="0"/>
            </a:br>
            <a:r>
              <a:rPr lang="en-US" sz="2800" dirty="0"/>
              <a:t>Modeling of Loads 25MW or Greater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C66E2C-DEAF-4505-7D77-01D269162C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883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</TotalTime>
  <Words>1620</Words>
  <Application>Microsoft Office PowerPoint</Application>
  <PresentationFormat>Widescreen</PresentationFormat>
  <Paragraphs>184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1_Custom Design</vt:lpstr>
      <vt:lpstr>Office Theme</vt:lpstr>
      <vt:lpstr>Horizontal Theme</vt:lpstr>
      <vt:lpstr>PowerPoint Presentation</vt:lpstr>
      <vt:lpstr>Topics</vt:lpstr>
      <vt:lpstr>Project Updates</vt:lpstr>
      <vt:lpstr>ICCP Handbook - Background</vt:lpstr>
      <vt:lpstr>ICCP Handbook – Issues</vt:lpstr>
      <vt:lpstr>ICCP Handbook – Potential Action</vt:lpstr>
      <vt:lpstr>ICCP Handbook – Potential Next Steps</vt:lpstr>
      <vt:lpstr>Downstream Production Changes (DPC)</vt:lpstr>
      <vt:lpstr>NPRR1234 Modeling of Loads 25MW or Greater</vt:lpstr>
      <vt:lpstr>Modeling of Loads 25 MW or Greater – Additional Details</vt:lpstr>
      <vt:lpstr>Modeling of Loads 25 MW or Greater – Conceptual Examples</vt:lpstr>
      <vt:lpstr>Modeling of Loads 25 MW or Greater – Conceptual Examples</vt:lpstr>
      <vt:lpstr>Modeling of Loads 25 MW or Greater – Conceptual Examples</vt:lpstr>
      <vt:lpstr>Modeling of Loads 25 MW or Greater – Conceptual Examples</vt:lpstr>
      <vt:lpstr>Modeling of Loads 25 MW or Greater – Conceptual Examples</vt:lpstr>
      <vt:lpstr>Modeling of Loads 25 MW or Greater – Conceptual Examples</vt:lpstr>
      <vt:lpstr>Loads 25 MW or Greater - Draft End Use Classifications</vt:lpstr>
      <vt:lpstr>Other Business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43</cp:revision>
  <cp:lastPrinted>2016-01-21T20:53:15Z</cp:lastPrinted>
  <dcterms:created xsi:type="dcterms:W3CDTF">2016-01-21T15:20:31Z</dcterms:created>
  <dcterms:modified xsi:type="dcterms:W3CDTF">2024-06-18T16:50:12Z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2024-04-15T18:06:42Z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e51fc623-24ea-4f11-b528-23f2c0609a93</vt:lpwstr>
  </property>
  <property fmtid="{D5CDD505-2E9C-101B-9397-08002B2CF9AE}" pid="9" name="MSIP_Label_7084cbda-52b8-46fb-a7b7-cb5bd465ed85_ContentBits">
    <vt:lpwstr>0</vt:lpwstr>
  </property>
</Properties>
</file>