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57FDE9-5587-4EB4-AB00-23BBDDFF6929}" v="5" dt="2024-06-18T15:18:40.8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Jim C" userId="fe770e6a-7579-4cb8-a8e7-b4a094c27cf6" providerId="ADAL" clId="{A757FDE9-5587-4EB4-AB00-23BBDDFF6929}"/>
    <pc:docChg chg="undo redo custSel addSld delSld modSld">
      <pc:chgData name="Lee, Jim C" userId="fe770e6a-7579-4cb8-a8e7-b4a094c27cf6" providerId="ADAL" clId="{A757FDE9-5587-4EB4-AB00-23BBDDFF6929}" dt="2024-06-18T16:33:33.242" v="2592" actId="20577"/>
      <pc:docMkLst>
        <pc:docMk/>
      </pc:docMkLst>
      <pc:sldChg chg="modSp mod">
        <pc:chgData name="Lee, Jim C" userId="fe770e6a-7579-4cb8-a8e7-b4a094c27cf6" providerId="ADAL" clId="{A757FDE9-5587-4EB4-AB00-23BBDDFF6929}" dt="2024-06-18T14:25:36.167" v="8" actId="20577"/>
        <pc:sldMkLst>
          <pc:docMk/>
          <pc:sldMk cId="1872770395" sldId="256"/>
        </pc:sldMkLst>
        <pc:spChg chg="mod">
          <ac:chgData name="Lee, Jim C" userId="fe770e6a-7579-4cb8-a8e7-b4a094c27cf6" providerId="ADAL" clId="{A757FDE9-5587-4EB4-AB00-23BBDDFF6929}" dt="2024-06-18T14:25:36.167" v="8" actId="20577"/>
          <ac:spMkLst>
            <pc:docMk/>
            <pc:sldMk cId="1872770395" sldId="256"/>
            <ac:spMk id="3" creationId="{DAF09D7D-76C4-4ABA-9706-116A5D45E4BC}"/>
          </ac:spMkLst>
        </pc:spChg>
      </pc:sldChg>
      <pc:sldChg chg="modSp mod">
        <pc:chgData name="Lee, Jim C" userId="fe770e6a-7579-4cb8-a8e7-b4a094c27cf6" providerId="ADAL" clId="{A757FDE9-5587-4EB4-AB00-23BBDDFF6929}" dt="2024-06-18T16:33:33.242" v="2592" actId="20577"/>
        <pc:sldMkLst>
          <pc:docMk/>
          <pc:sldMk cId="333387915" sldId="257"/>
        </pc:sldMkLst>
        <pc:spChg chg="mod">
          <ac:chgData name="Lee, Jim C" userId="fe770e6a-7579-4cb8-a8e7-b4a094c27cf6" providerId="ADAL" clId="{A757FDE9-5587-4EB4-AB00-23BBDDFF6929}" dt="2024-06-18T14:26:39.002" v="20" actId="20577"/>
          <ac:spMkLst>
            <pc:docMk/>
            <pc:sldMk cId="333387915" sldId="257"/>
            <ac:spMk id="2" creationId="{269A2537-D441-4886-9211-5B5476A0366D}"/>
          </ac:spMkLst>
        </pc:spChg>
        <pc:spChg chg="mod">
          <ac:chgData name="Lee, Jim C" userId="fe770e6a-7579-4cb8-a8e7-b4a094c27cf6" providerId="ADAL" clId="{A757FDE9-5587-4EB4-AB00-23BBDDFF6929}" dt="2024-06-18T16:33:33.242" v="2592" actId="20577"/>
          <ac:spMkLst>
            <pc:docMk/>
            <pc:sldMk cId="333387915" sldId="257"/>
            <ac:spMk id="3" creationId="{F68F564F-A32A-47D1-911B-E1EE4EFCF616}"/>
          </ac:spMkLst>
        </pc:spChg>
      </pc:sldChg>
      <pc:sldChg chg="modSp mod">
        <pc:chgData name="Lee, Jim C" userId="fe770e6a-7579-4cb8-a8e7-b4a094c27cf6" providerId="ADAL" clId="{A757FDE9-5587-4EB4-AB00-23BBDDFF6929}" dt="2024-06-18T16:17:08.641" v="2405" actId="20577"/>
        <pc:sldMkLst>
          <pc:docMk/>
          <pc:sldMk cId="170657244" sldId="260"/>
        </pc:sldMkLst>
        <pc:spChg chg="mod">
          <ac:chgData name="Lee, Jim C" userId="fe770e6a-7579-4cb8-a8e7-b4a094c27cf6" providerId="ADAL" clId="{A757FDE9-5587-4EB4-AB00-23BBDDFF6929}" dt="2024-06-18T16:17:08.641" v="2405" actId="20577"/>
          <ac:spMkLst>
            <pc:docMk/>
            <pc:sldMk cId="170657244" sldId="260"/>
            <ac:spMk id="2" creationId="{38FB55DB-9E0B-4B82-A775-EF031F8A92EE}"/>
          </ac:spMkLst>
        </pc:spChg>
      </pc:sldChg>
      <pc:sldChg chg="modSp mod">
        <pc:chgData name="Lee, Jim C" userId="fe770e6a-7579-4cb8-a8e7-b4a094c27cf6" providerId="ADAL" clId="{A757FDE9-5587-4EB4-AB00-23BBDDFF6929}" dt="2024-06-18T14:59:42.328" v="2013" actId="108"/>
        <pc:sldMkLst>
          <pc:docMk/>
          <pc:sldMk cId="809913610" sldId="267"/>
        </pc:sldMkLst>
        <pc:spChg chg="mod">
          <ac:chgData name="Lee, Jim C" userId="fe770e6a-7579-4cb8-a8e7-b4a094c27cf6" providerId="ADAL" clId="{A757FDE9-5587-4EB4-AB00-23BBDDFF6929}" dt="2024-06-18T14:59:42.328" v="2013" actId="108"/>
          <ac:spMkLst>
            <pc:docMk/>
            <pc:sldMk cId="809913610" sldId="267"/>
            <ac:spMk id="3" creationId="{F68F564F-A32A-47D1-911B-E1EE4EFCF616}"/>
          </ac:spMkLst>
        </pc:spChg>
      </pc:sldChg>
      <pc:sldChg chg="addSp delSp modSp add mod">
        <pc:chgData name="Lee, Jim C" userId="fe770e6a-7579-4cb8-a8e7-b4a094c27cf6" providerId="ADAL" clId="{A757FDE9-5587-4EB4-AB00-23BBDDFF6929}" dt="2024-06-18T16:22:53.201" v="2587" actId="20577"/>
        <pc:sldMkLst>
          <pc:docMk/>
          <pc:sldMk cId="3370387230" sldId="268"/>
        </pc:sldMkLst>
        <pc:spChg chg="mod">
          <ac:chgData name="Lee, Jim C" userId="fe770e6a-7579-4cb8-a8e7-b4a094c27cf6" providerId="ADAL" clId="{A757FDE9-5587-4EB4-AB00-23BBDDFF6929}" dt="2024-06-18T16:22:17.125" v="2541" actId="20577"/>
          <ac:spMkLst>
            <pc:docMk/>
            <pc:sldMk cId="3370387230" sldId="268"/>
            <ac:spMk id="2" creationId="{269A2537-D441-4886-9211-5B5476A0366D}"/>
          </ac:spMkLst>
        </pc:spChg>
        <pc:spChg chg="add del mod">
          <ac:chgData name="Lee, Jim C" userId="fe770e6a-7579-4cb8-a8e7-b4a094c27cf6" providerId="ADAL" clId="{A757FDE9-5587-4EB4-AB00-23BBDDFF6929}" dt="2024-06-18T16:22:53.201" v="2587" actId="20577"/>
          <ac:spMkLst>
            <pc:docMk/>
            <pc:sldMk cId="3370387230" sldId="268"/>
            <ac:spMk id="3" creationId="{F68F564F-A32A-47D1-911B-E1EE4EFCF616}"/>
          </ac:spMkLst>
        </pc:spChg>
        <pc:picChg chg="add del mod ord">
          <ac:chgData name="Lee, Jim C" userId="fe770e6a-7579-4cb8-a8e7-b4a094c27cf6" providerId="ADAL" clId="{A757FDE9-5587-4EB4-AB00-23BBDDFF6929}" dt="2024-06-18T16:14:17.321" v="2109" actId="22"/>
          <ac:picMkLst>
            <pc:docMk/>
            <pc:sldMk cId="3370387230" sldId="268"/>
            <ac:picMk id="5" creationId="{3B9DEBF2-7093-D10B-B03F-1105BE1D79D7}"/>
          </ac:picMkLst>
        </pc:picChg>
        <pc:picChg chg="add mod">
          <ac:chgData name="Lee, Jim C" userId="fe770e6a-7579-4cb8-a8e7-b4a094c27cf6" providerId="ADAL" clId="{A757FDE9-5587-4EB4-AB00-23BBDDFF6929}" dt="2024-06-18T16:21:54.197" v="2540" actId="1076"/>
          <ac:picMkLst>
            <pc:docMk/>
            <pc:sldMk cId="3370387230" sldId="268"/>
            <ac:picMk id="7" creationId="{5E73B920-8916-5C23-2A19-8947B5988401}"/>
          </ac:picMkLst>
        </pc:picChg>
      </pc:sldChg>
      <pc:sldChg chg="del">
        <pc:chgData name="Lee, Jim C" userId="fe770e6a-7579-4cb8-a8e7-b4a094c27cf6" providerId="ADAL" clId="{A757FDE9-5587-4EB4-AB00-23BBDDFF6929}" dt="2024-06-18T15:21:54.466" v="2016" actId="47"/>
        <pc:sldMkLst>
          <pc:docMk/>
          <pc:sldMk cId="3260981951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86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6052024-WMS-Meet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cot.com/files/docs/2024/06/05/05-2023_ufe_analysis_report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16" TargetMode="External"/><Relationship Id="rId13" Type="http://schemas.openxmlformats.org/officeDocument/2006/relationships/hyperlink" Target="https://www.ercot.com/mktrules/issues/VCMRR040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04" TargetMode="External"/><Relationship Id="rId12" Type="http://schemas.openxmlformats.org/officeDocument/2006/relationships/hyperlink" Target="https://www.ercot.com/mktrules/issues/VCMRR03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2" TargetMode="External"/><Relationship Id="rId11" Type="http://schemas.openxmlformats.org/officeDocument/2006/relationships/hyperlink" Target="https://www.ercot.com/mktrules/issues/NPRR1219" TargetMode="External"/><Relationship Id="rId5" Type="http://schemas.openxmlformats.org/officeDocument/2006/relationships/hyperlink" Target="https://www.ercot.com/mktrules/issues/NPRR1200" TargetMode="External"/><Relationship Id="rId10" Type="http://schemas.openxmlformats.org/officeDocument/2006/relationships/hyperlink" Target="https://www.ercot.com/mktrules/issues/SMOGRR028" TargetMode="External"/><Relationship Id="rId4" Type="http://schemas.openxmlformats.org/officeDocument/2006/relationships/hyperlink" Target="https://www.ercot.com/mktrules/issues/NPRR1190" TargetMode="External"/><Relationship Id="rId9" Type="http://schemas.openxmlformats.org/officeDocument/2006/relationships/hyperlink" Target="https://www.ercot.com/mktrules/issues/NPRR1226" TargetMode="External"/><Relationship Id="rId14" Type="http://schemas.openxmlformats.org/officeDocument/2006/relationships/hyperlink" Target="https://www.ercot.com/mktrules/issues/VCMRR04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dirty="0"/>
              <a:t>TAC Meeting – June 24, 2024</a:t>
            </a:r>
          </a:p>
          <a:p>
            <a:pPr algn="r"/>
            <a:r>
              <a:rPr lang="en-US" dirty="0"/>
              <a:t>Eric Blakey, WMS Chair</a:t>
            </a:r>
          </a:p>
          <a:p>
            <a:pPr algn="r"/>
            <a:r>
              <a:rPr lang="en-US" dirty="0"/>
              <a:t>Jim Lee, WMS VC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June 5,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June 5, 2024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b="1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u="sng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NPRR1231, FFSS Program Communication Improvements and Additional Clarifications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seeking approval with an effective date before the 2024/2025 FFSS obligation period begins.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6/13 PRS endorsed the 6/12 ERCOT comments via combo ballot.</a:t>
            </a:r>
            <a:endParaRPr lang="en-US" sz="14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2023 Annual UFE Report</a:t>
            </a: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u="sng" dirty="0">
                <a:latin typeface="+mj-lt"/>
              </a:rPr>
              <a:t>Voting Items considered by WMS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latin typeface="+mj-lt"/>
              </a:rPr>
              <a:t>- </a:t>
            </a:r>
            <a:r>
              <a:rPr lang="en-US" sz="1400" dirty="0">
                <a:latin typeface="+mj-lt"/>
              </a:rPr>
              <a:t>VCMRR039, Related to NPRR1216, Implementation of Emergency Pricing Program </a:t>
            </a:r>
            <a:r>
              <a:rPr lang="en-US" sz="1400" i="1" dirty="0">
                <a:solidFill>
                  <a:srgbClr val="FF0000"/>
                </a:solidFill>
                <a:latin typeface="+mj-lt"/>
              </a:rPr>
              <a:t>(Approved IA via combo ballot)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400" b="1" i="1" dirty="0">
              <a:solidFill>
                <a:srgbClr val="FF0000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-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VCMRR040, Methodology for Calculating Fuel Adders for Coal-Fired Resources </a:t>
            </a:r>
            <a:br>
              <a:rPr lang="en-US" sz="1400" dirty="0">
                <a:solidFill>
                  <a:schemeClr val="tx1"/>
                </a:solidFill>
                <a:latin typeface="+mj-lt"/>
              </a:rPr>
            </a:br>
            <a:r>
              <a:rPr lang="en-US" sz="1400" i="1" dirty="0">
                <a:solidFill>
                  <a:srgbClr val="FF0000"/>
                </a:solidFill>
                <a:latin typeface="+mj-lt"/>
              </a:rPr>
              <a:t>(Approved language as submitted via combo ballot)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-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VCMRR041, SO2 and NOX Emission Prices Used in Verifiable Cost Calculat</a:t>
            </a:r>
            <a:r>
              <a:rPr lang="en-US" sz="1400" b="1" dirty="0">
                <a:solidFill>
                  <a:schemeClr val="tx1"/>
                </a:solidFill>
                <a:latin typeface="+mj-lt"/>
              </a:rPr>
              <a:t>ions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br>
              <a:rPr lang="en-US" sz="1400" dirty="0">
                <a:solidFill>
                  <a:schemeClr val="tx1"/>
                </a:solidFill>
                <a:latin typeface="+mj-lt"/>
              </a:rPr>
            </a:br>
            <a:r>
              <a:rPr lang="en-US" sz="1400" i="1" dirty="0">
                <a:solidFill>
                  <a:srgbClr val="FF0000"/>
                </a:solidFill>
                <a:latin typeface="+mj-lt"/>
              </a:rPr>
              <a:t>(Tabled &amp; Referred to RCWG)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-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NPRR1216, Demand Response Monitor </a:t>
            </a:r>
            <a:br>
              <a:rPr lang="en-US" sz="1400" dirty="0">
                <a:solidFill>
                  <a:schemeClr val="tx1"/>
                </a:solidFill>
                <a:latin typeface="+mj-lt"/>
              </a:rPr>
            </a:br>
            <a:r>
              <a:rPr lang="en-US" sz="1400" i="1" dirty="0">
                <a:solidFill>
                  <a:srgbClr val="FF0000"/>
                </a:solidFill>
                <a:latin typeface="+mj-lt"/>
              </a:rPr>
              <a:t>(Tabled &amp; Referred to DSWG)</a:t>
            </a: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Seeking TAC Feedback:  EPA’s new rules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443" y="325905"/>
            <a:ext cx="7538936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i="1" dirty="0">
                <a:solidFill>
                  <a:schemeClr val="tx1"/>
                </a:solidFill>
                <a:latin typeface="+mj-lt"/>
              </a:rPr>
              <a:t>From the CEO Update presentation given at the June 18</a:t>
            </a:r>
            <a:r>
              <a:rPr lang="en-US" sz="1600" i="1" baseline="30000" dirty="0">
                <a:solidFill>
                  <a:schemeClr val="tx1"/>
                </a:solidFill>
                <a:latin typeface="+mj-lt"/>
              </a:rPr>
              <a:t>th</a:t>
            </a:r>
            <a:r>
              <a:rPr lang="en-US" sz="1600" i="1" dirty="0">
                <a:solidFill>
                  <a:schemeClr val="tx1"/>
                </a:solidFill>
                <a:latin typeface="+mj-lt"/>
              </a:rPr>
              <a:t> Board of Directors meeting: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i="1" dirty="0">
                <a:solidFill>
                  <a:schemeClr val="tx1"/>
                </a:solidFill>
                <a:latin typeface="+mj-lt"/>
              </a:rPr>
              <a:t>Seeking TAC feedback: should WMS take additional action related to the new EPA rules beyond the discussions taking place at WMWG?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400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73B920-8916-5C23-2A19-8947B5988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244" y="764881"/>
            <a:ext cx="7207334" cy="486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8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latin typeface="+mj-lt"/>
              </a:rPr>
              <a:t>Previously </a:t>
            </a:r>
            <a:r>
              <a:rPr lang="en-US" sz="1600" b="1" i="0" dirty="0">
                <a:effectLst/>
                <a:latin typeface="+mj-lt"/>
              </a:rPr>
              <a:t>Tabled Revision Requests:</a:t>
            </a:r>
            <a:endParaRPr lang="en-US" sz="16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3"/>
              </a:rPr>
              <a:t>NPRR1070</a:t>
            </a:r>
            <a:r>
              <a:rPr lang="en-US" sz="1600" dirty="0">
                <a:latin typeface="+mj-lt"/>
              </a:rPr>
              <a:t>, Planning Criteria for GTC Exit Solutions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4"/>
              </a:rPr>
              <a:t>NPRR1190</a:t>
            </a:r>
            <a:r>
              <a:rPr lang="en-US" sz="1600" dirty="0">
                <a:latin typeface="+mj-lt"/>
              </a:rPr>
              <a:t>, High Dispatch Limit Override Provision for Increased NOIE Load Costs (WMWG) -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Endorsed with the March 26, 2024 Reliant comments.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5"/>
              </a:rPr>
              <a:t>NPRR1200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6"/>
              </a:rPr>
              <a:t>NPRR1202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NPRR1214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NPRR1216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Implementation of Emergency Pricing Program (WMWG) - </a:t>
            </a:r>
            <a:r>
              <a:rPr lang="en-US" sz="1600" b="0" i="1" dirty="0">
                <a:solidFill>
                  <a:srgbClr val="FF0000"/>
                </a:solidFill>
                <a:effectLst/>
                <a:latin typeface="+mj-lt"/>
              </a:rPr>
              <a:t>Endorsed with the April 17, 2024 ERCOT Comments.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latin typeface="+mj-lt"/>
                <a:hlinkClick r:id="rId9"/>
              </a:rPr>
              <a:t>NPRR1226</a:t>
            </a:r>
            <a:r>
              <a:rPr lang="en-US" sz="1600" i="1" dirty="0">
                <a:solidFill>
                  <a:schemeClr val="tx1"/>
                </a:solidFill>
                <a:latin typeface="+mj-lt"/>
              </a:rPr>
              <a:t>,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>
                <a:solidFill>
                  <a:srgbClr val="2D3338"/>
                </a:solidFill>
                <a:latin typeface="+mj-lt"/>
              </a:rPr>
              <a:t>Demand Response Monitor (DSWG) -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new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11"/>
              </a:rPr>
              <a:t>NPRR1219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Methodology Revisions and New Definitions for the Report on Capacity, Demand and Reserves in the ERCOT Region (CDR) (SAWG)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2"/>
              </a:rPr>
              <a:t>VCMRR039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Related to NPRR1216, Implementation of Emergency Pricing Program (WMWG) – </a:t>
            </a:r>
            <a:r>
              <a:rPr lang="en-US" sz="1600" b="0" i="1" dirty="0">
                <a:solidFill>
                  <a:srgbClr val="FF0000"/>
                </a:solidFill>
                <a:effectLst/>
                <a:latin typeface="+mj-lt"/>
              </a:rPr>
              <a:t>Endorsed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IA</a:t>
            </a:r>
            <a:r>
              <a:rPr lang="en-US" sz="1600" b="0" i="1" dirty="0">
                <a:solidFill>
                  <a:srgbClr val="FF0000"/>
                </a:solidFill>
                <a:effectLst/>
                <a:latin typeface="+mj-lt"/>
              </a:rPr>
              <a:t> as submitted.</a:t>
            </a:r>
            <a:endParaRPr lang="en-US" sz="1600" i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13"/>
              </a:rPr>
              <a:t>VCMRR040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Methodology for Calculating Fuel Adders for Coal-Fired Resources (RCWG) –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Recommended approval as submitted.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14"/>
              </a:rPr>
              <a:t>VCMRR041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SO2 and NOX Emission Prices Used in Verifiable Cost Calculations (RCWG)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July 10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9730CC-A266-4BA8-9C1E-8492A0A26614}">
  <ds:schemaRefs>
    <ds:schemaRef ds:uri="eea92c97-0ed9-4d08-b407-8fc09c4dd51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d5814646-16b6-41a0-bab3-bed79762550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434</Words>
  <Application>Microsoft Office PowerPoint</Application>
  <PresentationFormat>Widescreen</PresentationFormat>
  <Paragraphs>77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Cambria</vt:lpstr>
      <vt:lpstr>Retrospect</vt:lpstr>
      <vt:lpstr>WMS Report</vt:lpstr>
      <vt:lpstr>WMS Meeting  June 5, 2024</vt:lpstr>
      <vt:lpstr>Seeking TAC Feedback:  EPA’s new rules</vt:lpstr>
      <vt:lpstr>Revision Requests Under WMS Review</vt:lpstr>
      <vt:lpstr>Next Meeting   July 10th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Clifton, Suzy</cp:lastModifiedBy>
  <cp:revision>9</cp:revision>
  <cp:lastPrinted>2023-01-18T21:52:04Z</cp:lastPrinted>
  <dcterms:created xsi:type="dcterms:W3CDTF">2021-01-14T19:13:08Z</dcterms:created>
  <dcterms:modified xsi:type="dcterms:W3CDTF">2024-06-18T18:43:33Z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  <property fmtid="{D5CDD505-2E9C-101B-9397-08002B2CF9AE}" pid="10" name="MSIP_Label_7084cbda-52b8-46fb-a7b7-cb5bd465ed85_Enabled">
    <vt:lpwstr>true</vt:lpwstr>
  </property>
  <property fmtid="{D5CDD505-2E9C-101B-9397-08002B2CF9AE}" pid="11" name="MSIP_Label_7084cbda-52b8-46fb-a7b7-cb5bd465ed85_SetDate">
    <vt:lpwstr>2024-06-18T18:43:33Z</vt:lpwstr>
  </property>
  <property fmtid="{D5CDD505-2E9C-101B-9397-08002B2CF9AE}" pid="12" name="MSIP_Label_7084cbda-52b8-46fb-a7b7-cb5bd465ed85_Method">
    <vt:lpwstr>Standard</vt:lpwstr>
  </property>
  <property fmtid="{D5CDD505-2E9C-101B-9397-08002B2CF9AE}" pid="13" name="MSIP_Label_7084cbda-52b8-46fb-a7b7-cb5bd465ed85_Name">
    <vt:lpwstr>Internal</vt:lpwstr>
  </property>
  <property fmtid="{D5CDD505-2E9C-101B-9397-08002B2CF9AE}" pid="14" name="MSIP_Label_7084cbda-52b8-46fb-a7b7-cb5bd465ed85_SiteId">
    <vt:lpwstr>0afb747d-bff7-4596-a9fc-950ef9e0ec45</vt:lpwstr>
  </property>
  <property fmtid="{D5CDD505-2E9C-101B-9397-08002B2CF9AE}" pid="15" name="MSIP_Label_7084cbda-52b8-46fb-a7b7-cb5bd465ed85_ActionId">
    <vt:lpwstr>146ef97c-fd9d-4046-a49b-3038b443dea3</vt:lpwstr>
  </property>
  <property fmtid="{D5CDD505-2E9C-101B-9397-08002B2CF9AE}" pid="16" name="MSIP_Label_7084cbda-52b8-46fb-a7b7-cb5bd465ed85_ContentBits">
    <vt:lpwstr>0</vt:lpwstr>
  </property>
</Properties>
</file>