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3"/>
  </p:sldMasterIdLst>
  <p:notesMasterIdLst>
    <p:notesMasterId r:id="rId8"/>
  </p:notesMasterIdLst>
  <p:handoutMasterIdLst>
    <p:handoutMasterId r:id="rId9"/>
  </p:handoutMasterIdLst>
  <p:sldIdLst>
    <p:sldId id="260" r:id="rId4"/>
    <p:sldId id="369" r:id="rId5"/>
    <p:sldId id="2592" r:id="rId6"/>
    <p:sldId id="375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95" autoAdjust="0"/>
  </p:normalViewPr>
  <p:slideViewPr>
    <p:cSldViewPr snapToGrid="0" snapToObjects="1">
      <p:cViewPr varScale="1">
        <p:scale>
          <a:sx n="112" d="100"/>
          <a:sy n="112" d="100"/>
        </p:scale>
        <p:origin x="1620" y="17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3900B-E395-43E7-8304-29909643870B}" type="datetimeFigureOut">
              <a:rPr lang="en-US"/>
              <a:pPr>
                <a:defRPr/>
              </a:pPr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9E6681-5ED2-4276-ADE9-96EBF7D3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6DEC4A-A848-423D-B6D0-8A125B2D4CA1}" type="datetimeFigureOut">
              <a:rPr lang="en-US"/>
              <a:pPr>
                <a:defRPr/>
              </a:pPr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6BE11-F7D4-4A51-97C7-9E59A26F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73" indent="-2857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883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36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189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343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496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649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802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EA60B-7622-4EC2-8DF7-099F1D6081DA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8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73" indent="-2857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883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36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189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343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496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649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802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9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73" indent="-28572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883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36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189" indent="-22857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343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496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649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802" indent="-228577" defTabSz="4571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5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4754E99-A0E5-4899-94D8-C73D0E406896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7754F16-BD6A-4448-A728-D47AE01157D9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8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6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8EF099-2B0E-49FB-A308-8F2246FAE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274" r:id="rId1"/>
    <p:sldLayoutId id="2147494275" r:id="rId2"/>
    <p:sldLayoutId id="2147494276" r:id="rId3"/>
    <p:sldLayoutId id="2147494277" r:id="rId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787400" y="2349797"/>
            <a:ext cx="7543800" cy="2523768"/>
            <a:chOff x="787400" y="1397398"/>
            <a:chExt cx="7543800" cy="2523300"/>
          </a:xfrm>
        </p:grpSpPr>
        <p:sp>
          <p:nvSpPr>
            <p:cNvPr id="7171" name="TextBox 9"/>
            <p:cNvSpPr txBox="1">
              <a:spLocks noChangeArrowheads="1"/>
            </p:cNvSpPr>
            <p:nvPr/>
          </p:nvSpPr>
          <p:spPr bwMode="auto">
            <a:xfrm>
              <a:off x="787400" y="1397398"/>
              <a:ext cx="7543800" cy="2523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/>
                <a:t>RMS Update to TAC 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June 22, 2024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John Schatz								Debbie McKeever</a:t>
              </a:r>
            </a:p>
            <a:p>
              <a:pPr eaLnBrk="1" hangingPunct="1"/>
              <a:r>
                <a:rPr lang="en-US" altLang="en-US" dirty="0"/>
                <a:t>Luminant Generation						Oncor Electric Delivery</a:t>
              </a:r>
            </a:p>
            <a:p>
              <a:pPr eaLnBrk="1" hangingPunct="1"/>
              <a:r>
                <a:rPr lang="en-US" altLang="en-US" dirty="0"/>
                <a:t>RMS Chair								RMS Vice Chair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3848" y="699067"/>
            <a:ext cx="8150077" cy="532007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US" sz="1800" b="0" u="sng" dirty="0"/>
          </a:p>
          <a:p>
            <a:pPr marL="0" indent="0">
              <a:spcAft>
                <a:spcPts val="600"/>
              </a:spcAft>
              <a:buNone/>
            </a:pPr>
            <a:r>
              <a:rPr lang="en-US" b="0" dirty="0"/>
              <a:t>RMS voted approval of 181RMGRR </a:t>
            </a:r>
            <a:r>
              <a:rPr lang="en-US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Alignment of Defined Term Usage and Resolution of Inconsistencies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0" dirty="0">
                <a:solidFill>
                  <a:srgbClr val="212529"/>
                </a:solidFill>
                <a:highlight>
                  <a:srgbClr val="FFFFFF"/>
                </a:highlight>
                <a:latin typeface="Roboto" panose="02000000000000000000" pitchFamily="2" charset="0"/>
              </a:rPr>
              <a:t>RMS endorsed 1227NPRR (related to RMGRR181) </a:t>
            </a:r>
            <a:r>
              <a:rPr lang="en-US" b="1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" panose="02000000000000000000" pitchFamily="2" charset="0"/>
              </a:rPr>
              <a:t>Alignment of Defined Term Usage and Resolution of Inconsistencies</a:t>
            </a:r>
            <a:endParaRPr lang="en-US" b="0" dirty="0"/>
          </a:p>
          <a:p>
            <a:pPr marL="0" indent="0">
              <a:spcAft>
                <a:spcPts val="600"/>
              </a:spcAft>
              <a:buNone/>
            </a:pPr>
            <a:endParaRPr lang="en-US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dirty="0"/>
              <a:t>TX SET 5.0 Mandatory Orientation Session</a:t>
            </a:r>
          </a:p>
          <a:p>
            <a:pPr>
              <a:spcAft>
                <a:spcPts val="600"/>
              </a:spcAft>
            </a:pPr>
            <a:r>
              <a:rPr lang="en-US" sz="1800" b="0" dirty="0"/>
              <a:t> June 25</a:t>
            </a:r>
            <a:r>
              <a:rPr lang="en-US" sz="1800" b="0" baseline="30000" dirty="0"/>
              <a:t>th</a:t>
            </a:r>
            <a:r>
              <a:rPr lang="en-US" sz="1800" b="0" dirty="0"/>
              <a:t>@ 9:30, ERCOT and </a:t>
            </a:r>
            <a:r>
              <a:rPr lang="en-US" sz="1800" b="0" dirty="0" err="1"/>
              <a:t>WebEx</a:t>
            </a:r>
            <a:endParaRPr lang="en-US" sz="1800" b="0" dirty="0"/>
          </a:p>
          <a:p>
            <a:pPr>
              <a:spcAft>
                <a:spcPts val="600"/>
              </a:spcAft>
            </a:pPr>
            <a:r>
              <a:rPr lang="en-US" sz="1800" b="0" dirty="0"/>
              <a:t>TX SET 5.0 Overview and MarkeTrak Overview</a:t>
            </a:r>
          </a:p>
          <a:p>
            <a:pPr>
              <a:spcAft>
                <a:spcPts val="600"/>
              </a:spcAft>
            </a:pPr>
            <a:r>
              <a:rPr lang="en-US" sz="1800" b="0" dirty="0"/>
              <a:t>Q&amp;A</a:t>
            </a:r>
          </a:p>
          <a:p>
            <a:pPr>
              <a:spcAft>
                <a:spcPts val="600"/>
              </a:spcAft>
            </a:pPr>
            <a:r>
              <a:rPr lang="en-US" sz="1800" b="0" dirty="0"/>
              <a:t>Strongly encourage all retail entities (LSE) participate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662" y="179143"/>
            <a:ext cx="8531225" cy="670993"/>
          </a:xfrm>
        </p:spPr>
        <p:txBody>
          <a:bodyPr/>
          <a:lstStyle/>
          <a:p>
            <a:r>
              <a:rPr lang="en-US" dirty="0"/>
              <a:t>RMS Update - June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4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31489" y="660967"/>
            <a:ext cx="8281022" cy="565410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solidFill>
                  <a:srgbClr val="C00000"/>
                </a:solidFill>
              </a:rPr>
              <a:t>Every LSE Must Test and Certify for TXSET 5.0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18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1800" dirty="0"/>
              <a:t>Market Notice reminder for Flight 0924 will be sent on 05/08/24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1800" dirty="0">
                <a:solidFill>
                  <a:srgbClr val="C00000"/>
                </a:solidFill>
              </a:rPr>
              <a:t>Flight 0924 application deadline is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1800" dirty="0">
                <a:solidFill>
                  <a:srgbClr val="C00000"/>
                </a:solidFill>
              </a:rPr>
              <a:t>Flight 0924 signup deadline is 07/31/24</a:t>
            </a:r>
          </a:p>
          <a:p>
            <a:pPr lvl="0">
              <a:lnSpc>
                <a:spcPct val="150000"/>
              </a:lnSpc>
            </a:pPr>
            <a:r>
              <a:rPr lang="en-US" sz="1800" dirty="0"/>
              <a:t>Connectivity testing begins on </a:t>
            </a:r>
            <a:r>
              <a:rPr lang="en-US" sz="18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1800" dirty="0">
                <a:solidFill>
                  <a:prstClr val="black"/>
                </a:solidFill>
              </a:rPr>
              <a:t>Day 1 transactions begin on 09/23/24</a:t>
            </a:r>
          </a:p>
          <a:p>
            <a:pPr lvl="0">
              <a:lnSpc>
                <a:spcPct val="150000"/>
              </a:lnSpc>
            </a:pPr>
            <a:r>
              <a:rPr lang="en-US" sz="1800" dirty="0">
                <a:solidFill>
                  <a:prstClr val="black"/>
                </a:solidFill>
              </a:rPr>
              <a:t>Flight </a:t>
            </a:r>
            <a:r>
              <a:rPr lang="en-US" sz="1800" dirty="0"/>
              <a:t>0924 </a:t>
            </a:r>
            <a:r>
              <a:rPr lang="en-US" sz="1800" dirty="0">
                <a:solidFill>
                  <a:prstClr val="black"/>
                </a:solidFill>
              </a:rPr>
              <a:t>is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1800" dirty="0">
                <a:solidFill>
                  <a:prstClr val="black"/>
                </a:solidFill>
              </a:rPr>
              <a:t>Contingency period concludes 10/18/24</a:t>
            </a:r>
          </a:p>
          <a:p>
            <a:pPr>
              <a:spcAft>
                <a:spcPts val="600"/>
              </a:spcAft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48" y="335560"/>
            <a:ext cx="8517039" cy="207365"/>
          </a:xfrm>
        </p:spPr>
        <p:txBody>
          <a:bodyPr/>
          <a:lstStyle/>
          <a:p>
            <a:r>
              <a:rPr lang="en-US" dirty="0"/>
              <a:t>Flight 0924 TX SET 5.0 Preview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457" y="156280"/>
            <a:ext cx="8214102" cy="669782"/>
          </a:xfrm>
        </p:spPr>
        <p:txBody>
          <a:bodyPr>
            <a:normAutofit/>
          </a:bodyPr>
          <a:lstStyle/>
          <a:p>
            <a:r>
              <a:rPr lang="en-US" sz="2800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57" y="279400"/>
            <a:ext cx="8668097" cy="466725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/>
              <a:t>Questions?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120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AD6A9D-E05D-44AF-B5F9-103C86E8102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12021</TotalTime>
  <Words>199</Words>
  <Application>Microsoft Office PowerPoint</Application>
  <PresentationFormat>On-screen Show (4:3)</PresentationFormat>
  <Paragraphs>44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Roboto</vt:lpstr>
      <vt:lpstr>Times New Roman</vt:lpstr>
      <vt:lpstr>Custom Design</vt:lpstr>
      <vt:lpstr>PowerPoint Presentation</vt:lpstr>
      <vt:lpstr>RMS Update - June </vt:lpstr>
      <vt:lpstr>Flight 0924 TX SET 5.0 Preview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Schatz, John</cp:lastModifiedBy>
  <cp:revision>803</cp:revision>
  <cp:lastPrinted>2024-06-18T13:15:45Z</cp:lastPrinted>
  <dcterms:created xsi:type="dcterms:W3CDTF">2010-04-12T23:12:02Z</dcterms:created>
  <dcterms:modified xsi:type="dcterms:W3CDTF">2024-06-18T13:15:57Z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2023-07-14T17:21:52Z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d8e5c145-1c97-4dfa-ac29-6cd666e16cb8</vt:lpwstr>
  </property>
  <property fmtid="{D5CDD505-2E9C-101B-9397-08002B2CF9AE}" pid="9" name="MSIP_Label_7084cbda-52b8-46fb-a7b7-cb5bd465ed85_ContentBits">
    <vt:lpwstr>0</vt:lpwstr>
  </property>
</Properties>
</file>