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4"/>
  </p:notesMasterIdLst>
  <p:handoutMasterIdLst>
    <p:handoutMasterId r:id="rId15"/>
  </p:handoutMasterIdLst>
  <p:sldIdLst>
    <p:sldId id="260" r:id="rId5"/>
    <p:sldId id="369" r:id="rId6"/>
    <p:sldId id="706" r:id="rId7"/>
    <p:sldId id="294" r:id="rId8"/>
    <p:sldId id="372" r:id="rId9"/>
    <p:sldId id="708" r:id="rId10"/>
    <p:sldId id="709" r:id="rId11"/>
    <p:sldId id="710" r:id="rId12"/>
    <p:sldId id="705" r:id="rId13"/>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50F68-F7D2-4F76-AFEE-10EF10F098B7}" v="6" dt="2023-06-16T15:12:51.2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8" d="100"/>
          <a:sy n="78" d="100"/>
        </p:scale>
        <p:origin x="1560" y="5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6/14/2024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6/14/2024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052764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149084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2442706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176000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623075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June 2024</a:t>
            </a:r>
          </a:p>
        </p:txBody>
      </p:sp>
    </p:spTree>
    <p:extLst>
      <p:ext uri="{BB962C8B-B14F-4D97-AF65-F5344CB8AC3E}">
        <p14:creationId xmlns:p14="http://schemas.microsoft.com/office/powerpoint/2010/main" val="2789489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63162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914420660"/>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June 24, 2024</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dirty="0"/>
              <a:t>Revision Requests Recommended for Approval by PRS – Unopposed and No Impact (Vote):</a:t>
            </a:r>
          </a:p>
          <a:p>
            <a:pPr>
              <a:spcBef>
                <a:spcPts val="600"/>
              </a:spcBef>
              <a:spcAft>
                <a:spcPts val="600"/>
              </a:spcAft>
            </a:pPr>
            <a:r>
              <a:rPr lang="en-US" b="0" dirty="0"/>
              <a:t>NPRR1215, Clarifications to the Day-Ahead Market (DAM) Energy-Only Offer Calculation [ERCOT]</a:t>
            </a:r>
          </a:p>
          <a:p>
            <a:pPr>
              <a:spcBef>
                <a:spcPts val="600"/>
              </a:spcBef>
              <a:spcAft>
                <a:spcPts val="600"/>
              </a:spcAft>
            </a:pPr>
            <a:r>
              <a:rPr lang="en-US" b="0" dirty="0"/>
              <a:t>NPRR1225, Exclusion of Lubbock Load from Securitization Charges [ERCOT]</a:t>
            </a:r>
          </a:p>
          <a:p>
            <a:pPr>
              <a:spcBef>
                <a:spcPts val="600"/>
              </a:spcBef>
              <a:spcAft>
                <a:spcPts val="600"/>
              </a:spcAft>
            </a:pPr>
            <a:endParaRPr lang="en-US" b="0" dirty="0"/>
          </a:p>
          <a:p>
            <a:pPr marL="0" indent="0" eaLnBrk="1" hangingPunct="1">
              <a:spcBef>
                <a:spcPts val="600"/>
              </a:spcBef>
              <a:spcAft>
                <a:spcPts val="600"/>
              </a:spcAft>
              <a:buFontTx/>
              <a:buNone/>
              <a:defRPr/>
            </a:pPr>
            <a:r>
              <a:rPr lang="en-US" dirty="0"/>
              <a:t>Revision Requests Recommended for Approval by PRS – Unopposed with Impacts (Vote):</a:t>
            </a:r>
          </a:p>
          <a:p>
            <a:pPr>
              <a:spcAft>
                <a:spcPts val="600"/>
              </a:spcAft>
            </a:pPr>
            <a:r>
              <a:rPr lang="en-US" b="0" dirty="0"/>
              <a:t>NPRR1216, Implementation of Emergency Pricing Program [ERCOT]</a:t>
            </a:r>
          </a:p>
          <a:p>
            <a:pPr lvl="1">
              <a:spcAft>
                <a:spcPts val="600"/>
              </a:spcAft>
            </a:pPr>
            <a:r>
              <a:rPr lang="en-US" dirty="0"/>
              <a:t>IA: Between $175K and $250K			Priority 2024; Rank 380</a:t>
            </a:r>
          </a:p>
          <a:p>
            <a:pPr marL="0" indent="0">
              <a:spcBef>
                <a:spcPts val="600"/>
              </a:spcBef>
              <a:spcAft>
                <a:spcPts val="600"/>
              </a:spcAft>
              <a:buNone/>
            </a:pPr>
            <a:endParaRPr lang="en-US" b="0" dirty="0"/>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1200"/>
              </a:spcBef>
              <a:spcAft>
                <a:spcPts val="600"/>
              </a:spcAft>
              <a:buFontTx/>
              <a:buNone/>
              <a:defRPr/>
            </a:pPr>
            <a:r>
              <a:rPr lang="en-US" dirty="0"/>
              <a:t>Revision Requests Recommended for Approval by PRS – With Opposing Votes (Vote):</a:t>
            </a:r>
          </a:p>
          <a:p>
            <a:pPr eaLnBrk="1" hangingPunct="1">
              <a:spcBef>
                <a:spcPts val="600"/>
              </a:spcBef>
              <a:spcAft>
                <a:spcPts val="600"/>
              </a:spcAft>
              <a:defRPr/>
            </a:pPr>
            <a:r>
              <a:rPr lang="en-US" b="0" dirty="0"/>
              <a:t>NPRR1190, High Dispatch Limit Override Provision for Increased Load Serving Entity Costs</a:t>
            </a:r>
          </a:p>
          <a:p>
            <a:pPr lvl="1" eaLnBrk="1" hangingPunct="1">
              <a:spcBef>
                <a:spcPts val="600"/>
              </a:spcBef>
              <a:spcAft>
                <a:spcPts val="600"/>
              </a:spcAft>
              <a:defRPr/>
            </a:pPr>
            <a:r>
              <a:rPr lang="en-US" dirty="0"/>
              <a:t>IA: No Impact							Priority N/A; Rank N/A</a:t>
            </a:r>
          </a:p>
          <a:p>
            <a:pPr lvl="1">
              <a:spcAft>
                <a:spcPts val="600"/>
              </a:spcAft>
            </a:pPr>
            <a:endParaRPr lang="en-US" dirty="0"/>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1429486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NPRR1190, High Dispatch Limit Override Provision for Increased Load Serving Entity Costs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Austin Energy, CPS Energy, Denton Municipal Electric, Garland Power and Light, Greenville Electric Utility System (“Joint Sponsors”)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Public Utility Commission of Texas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adds a provision for recovery of a demonstrable financial loss arising from a manual High Dispatch Limit (HDL) override to reduce real power output, in the case when that output is intended to meet Qualified Scheduling Entity (QSE) Load obligations.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5/9/24, PRS voted to recommend approval of NPRR1190 as amended by the 3/26/24 Reliant comments.  There were four opposing votes from the Consumer (4) (Residential, OPUC, City of Eastland, Occidental) Market Segment and eight abstentions from the Cooperative (PEC), Independent Generator (4) (Jupiter Power, NextEra Energy, ENGIE, EDF Renewables), Independent Power Marketer (IPM ) (2) (Tenaska, SENA), and Investor Owned Utility (IOU) (Linebacker Power) Market Segments.  On 6/13/24, PRS voted to endorse and forward to TAC the 5/9/24 PRS Report and 5/31/24 Impact Analysis for NPRR1190.  There was one opposing vote from the Consumer (OPUC) Market Segment and two abstentions from the Consumer (Occidental) and IPM (DC Energy) Market Segments.</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NPRR1215, Clarifications to the Day-Ahead Market (DAM) Energy-Only Offer Calculation</a:t>
            </a:r>
            <a:endParaRPr lang="en-US" sz="1800" dirty="0"/>
          </a:p>
        </p:txBody>
      </p:sp>
      <p:sp>
        <p:nvSpPr>
          <p:cNvPr id="14339" name="Rectangle 2"/>
          <p:cNvSpPr>
            <a:spLocks noChangeArrowheads="1"/>
          </p:cNvSpPr>
          <p:nvPr/>
        </p:nvSpPr>
        <p:spPr bwMode="auto">
          <a:xfrm>
            <a:off x="70288" y="678426"/>
            <a:ext cx="8852732"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clarifies that the Day-Ahead Market (DAM) Energy-Only Offer credit exposure calculation zeros out negative values, with any zeroed out values being included in the calculation of the </a:t>
            </a:r>
            <a:r>
              <a:rPr lang="en-US" sz="1800" dirty="0" err="1">
                <a:effectLst/>
                <a:latin typeface="Arial" panose="020B0604020202020204" pitchFamily="34" charset="0"/>
                <a:ea typeface="Times New Roman" panose="02020603050405020304" pitchFamily="18" charset="0"/>
              </a:rPr>
              <a:t>dpth</a:t>
            </a:r>
            <a:r>
              <a:rPr lang="en-US" sz="1800" dirty="0">
                <a:effectLst/>
                <a:latin typeface="Arial" panose="020B0604020202020204" pitchFamily="34" charset="0"/>
                <a:ea typeface="Times New Roman" panose="02020603050405020304" pitchFamily="18" charset="0"/>
              </a:rPr>
              <a:t> percentile difference.  This clarification aligns with how ERCOT has been performing the calculation since Nodal Go-Live.   It also clarifies that the “absolute value” of negative prices is used to increase exposure when prices are negative.  Finally, it incorporates a default e2 value in the Protocols, which is consistent with “Procedures for Setting Nodal Day Ahead Market (DAM) Credit Requirement Parameters,” which was an Other Binding Document (OBD) approved by the ERCOT Board of Directors in July of 2012.  Although NPRR671, Incorporation of DAM Credit Parameters into Protocols, approved in April of 2015, attempted to incorporate that OBD into Protocols, it appears to have inadvertently not incorporated the default e2 value into the Protocols at that time.  Finally, this NPRR clarifies the definitions of e-factors.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5/9/24, PRS voted unanimously to recommend approval of NPRR1215 as amended by the 4/12/24 ERCOT comments.  On 6/13/24, PRS voted unanimously to endorse and forward to TAC the 5/9/24 PRS Report and 1/23/24 Impact Analysis for NPRR1215.</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3459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NPRR1216, Implementation of Emergency Pricing Program</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85273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2024; Rank 380</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$175K and $250K</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aligns the Protocols with the PUCT Order amending 16 Texas Administrative Code (TAC) § 25.509 in Project No. 54585 (54585 Order), which establishes an Emergency Pricing Program (EPP) for the wholesale electric market as required by Public Utility Regulatory Act (PURA) § 39.160.  Additionally, this NPRR, along with the estimated implementation costs identified in the Impact Analysis, provides a framework for automating components of the EPP, specifically the activation and deactivation of the Emergency Offer Cap (ECAP), reporting and external communications, and the Settlement for operating losses.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5/9/24, PRS voted unanimously to recommend approval of NPRR1216 as amended by the 4/17/24 ERCOT comments.  On 6/13/24, PRS voted unanimously to endorse and forward to TAC the 5/9/24 PRS Report and 6/11/24 Revised Impact Analysis for NPRR1216 with a recommended priority of 2024 and rank of 380.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25944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NPRR1225, Exclusion of Lubbock Load from Securitization Charges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updates the Protocols to align with the PUCT’s decisions in PUCT Docket No. 56119, Petition of Electric Reliability Council of Texas, Inc. for Expedited Declaratory Order Regarding Public Utility Regulatory Act Chapter 39, Subchapter N; and Docket No. 56122, Petition of Electric Reliability Council of Texas, Inc. for Expedited Declaratory Order Regarding Public Utility Regulatory Act Chapter 39, Subchapter M.  To comply with the PUCT’s declaratory orders, ERCOT changed its Settlement systems to implement the PUCT-ordered exclusions to be effective on or before March 4, 2024, the day on which the transfer of Lubbock Power and Light (LP&amp;L) retail Customers to Retail Electric Providers (REPs) began.  This NPRR reflects in the Protocols those exclusions.</a:t>
            </a: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5/9/24, PRS voted unanimously to recommend approval of NPRR1225 as submitted.  On 6/13/24, PRS voted unanimously to endorse and forward to TAC the 5/9/24 PRS Report and 4/11/24 Impact Analysis for NPRR1225.</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25002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3"/>
          <a:ext cx="8839200" cy="292608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6464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42031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PGRR098</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ESR Telemetry</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Public API Enhancements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NOGRR249</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4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NPRR1172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9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NOGRR247</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NPRR989</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NPRR1038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NOGRR204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SCR819</a:t>
                      </a:r>
                      <a:endParaRPr kumimoji="0" lang="en-US" sz="10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Default Charge Supporting Data</a:t>
                      </a:r>
                      <a:endParaRPr kumimoji="0" lang="en-US" sz="7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SCR819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NPRR1139</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65768"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5551469" y="5616914"/>
            <a:ext cx="1839932"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NPRR989(a)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NPRR1132(a)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NPRR1172(a) – Phase 1 elements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NPRR1184(a) – Interest calcs</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243191"/>
            <a:ext cx="370549" cy="6924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301556" y="1240638"/>
            <a:ext cx="416949" cy="230832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59776" y="3670192"/>
          <a:ext cx="8839200" cy="1914144"/>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RRGRR023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NPRR1131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NPRR1139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800" b="0" i="0" u="none" strike="noStrike" kern="1200" cap="none" normalizeH="0" baseline="0" dirty="0">
                          <a:ln>
                            <a:noFill/>
                          </a:ln>
                          <a:solidFill>
                            <a:schemeClr val="tx1"/>
                          </a:solidFill>
                          <a:effectLst/>
                          <a:latin typeface="Courier New" pitchFamily="49" charset="0"/>
                          <a:ea typeface="+mn-ea"/>
                          <a:cs typeface="+mn-cs"/>
                        </a:rPr>
                        <a:t>Forecast Presentation Platform (CDR </a:t>
                      </a:r>
                      <a:r>
                        <a:rPr kumimoji="0" lang="en-US" sz="800" b="0" i="0" u="none" strike="noStrike" kern="1200" cap="none" normalizeH="0" baseline="0" dirty="0" err="1">
                          <a:ln>
                            <a:noFill/>
                          </a:ln>
                          <a:solidFill>
                            <a:schemeClr val="tx1"/>
                          </a:solidFill>
                          <a:effectLst/>
                          <a:latin typeface="Courier New" pitchFamily="49" charset="0"/>
                          <a:ea typeface="+mn-ea"/>
                          <a:cs typeface="+mn-cs"/>
                        </a:rPr>
                        <a:t>rpts</a:t>
                      </a:r>
                      <a:r>
                        <a:rPr kumimoji="0" lang="en-US" sz="800" b="0" i="0" u="none" strike="noStrike" kern="1200" cap="none" normalizeH="0" baseline="0" dirty="0">
                          <a:ln>
                            <a:noFill/>
                          </a:ln>
                          <a:solidFill>
                            <a:schemeClr val="tx1"/>
                          </a:solidFill>
                          <a:effectLst/>
                          <a:latin typeface="Courier New" pitchFamily="49" charset="0"/>
                          <a:ea typeface="+mn-ea"/>
                          <a:cs typeface="+mn-cs"/>
                        </a:rPr>
                        <a:t>)</a:t>
                      </a: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NPRR1131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OBDRR040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NPRR1183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RMGRR172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RMGRR168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RMGRR179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PGRR088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PGRR094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66718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67542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671445"/>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671445"/>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2F505729-56C5-4A43-A94F-AE7E7CB669A8}"/>
              </a:ext>
            </a:extLst>
          </p:cNvPr>
          <p:cNvSpPr txBox="1"/>
          <p:nvPr/>
        </p:nvSpPr>
        <p:spPr>
          <a:xfrm>
            <a:off x="7158882" y="4167147"/>
            <a:ext cx="370549" cy="133882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1" name="TextBox 20">
            <a:extLst>
              <a:ext uri="{FF2B5EF4-FFF2-40B4-BE49-F238E27FC236}">
                <a16:creationId xmlns:a16="http://schemas.microsoft.com/office/drawing/2014/main" id="{275B39E2-742A-1D0C-D123-744064439D16}"/>
              </a:ext>
            </a:extLst>
          </p:cNvPr>
          <p:cNvSpPr txBox="1"/>
          <p:nvPr/>
        </p:nvSpPr>
        <p:spPr>
          <a:xfrm>
            <a:off x="4227253" y="1239346"/>
            <a:ext cx="416949" cy="24699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0" name="TextBox 12">
            <a:extLst>
              <a:ext uri="{FF2B5EF4-FFF2-40B4-BE49-F238E27FC236}">
                <a16:creationId xmlns:a16="http://schemas.microsoft.com/office/drawing/2014/main" id="{7B414E3D-1330-1DDD-AC5E-4E294FE8AC52}"/>
              </a:ext>
            </a:extLst>
          </p:cNvPr>
          <p:cNvSpPr txBox="1">
            <a:spLocks noChangeArrowheads="1"/>
          </p:cNvSpPr>
          <p:nvPr/>
        </p:nvSpPr>
        <p:spPr bwMode="auto">
          <a:xfrm>
            <a:off x="162065" y="2259308"/>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p>
        </p:txBody>
      </p:sp>
      <p:sp>
        <p:nvSpPr>
          <p:cNvPr id="19" name="TextBox 12">
            <a:extLst>
              <a:ext uri="{FF2B5EF4-FFF2-40B4-BE49-F238E27FC236}">
                <a16:creationId xmlns:a16="http://schemas.microsoft.com/office/drawing/2014/main" id="{BD585D9C-A541-D6AA-B8B9-FB81D860B47A}"/>
              </a:ext>
            </a:extLst>
          </p:cNvPr>
          <p:cNvSpPr txBox="1">
            <a:spLocks noChangeArrowheads="1"/>
          </p:cNvSpPr>
          <p:nvPr/>
        </p:nvSpPr>
        <p:spPr bwMode="auto">
          <a:xfrm>
            <a:off x="1601431" y="2796132"/>
            <a:ext cx="151867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5" name="TextBox 4">
            <a:extLst>
              <a:ext uri="{FF2B5EF4-FFF2-40B4-BE49-F238E27FC236}">
                <a16:creationId xmlns:a16="http://schemas.microsoft.com/office/drawing/2014/main" id="{B6C1BCB5-735E-26D9-5347-76174AA743C5}"/>
              </a:ext>
            </a:extLst>
          </p:cNvPr>
          <p:cNvSpPr txBox="1"/>
          <p:nvPr/>
        </p:nvSpPr>
        <p:spPr>
          <a:xfrm>
            <a:off x="8649864" y="4177323"/>
            <a:ext cx="370549" cy="111569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NS</a:t>
            </a: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p:txBody>
      </p:sp>
      <p:sp>
        <p:nvSpPr>
          <p:cNvPr id="4" name="TextBox 12">
            <a:extLst>
              <a:ext uri="{FF2B5EF4-FFF2-40B4-BE49-F238E27FC236}">
                <a16:creationId xmlns:a16="http://schemas.microsoft.com/office/drawing/2014/main" id="{BF34BE13-842D-408D-EFB9-14E228A70C9D}"/>
              </a:ext>
            </a:extLst>
          </p:cNvPr>
          <p:cNvSpPr txBox="1">
            <a:spLocks noChangeArrowheads="1"/>
          </p:cNvSpPr>
          <p:nvPr/>
        </p:nvSpPr>
        <p:spPr bwMode="auto">
          <a:xfrm>
            <a:off x="160279" y="1625644"/>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14" name="TextBox 12">
            <a:extLst>
              <a:ext uri="{FF2B5EF4-FFF2-40B4-BE49-F238E27FC236}">
                <a16:creationId xmlns:a16="http://schemas.microsoft.com/office/drawing/2014/main" id="{411BFA5E-20DE-08A8-EF6F-B93A720A0EB6}"/>
              </a:ext>
            </a:extLst>
          </p:cNvPr>
          <p:cNvSpPr txBox="1">
            <a:spLocks noChangeArrowheads="1"/>
          </p:cNvSpPr>
          <p:nvPr/>
        </p:nvSpPr>
        <p:spPr bwMode="auto">
          <a:xfrm>
            <a:off x="159394" y="2892970"/>
            <a:ext cx="14373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2/16</a:t>
            </a:r>
          </a:p>
        </p:txBody>
      </p:sp>
      <p:sp>
        <p:nvSpPr>
          <p:cNvPr id="16" name="TextBox 12">
            <a:extLst>
              <a:ext uri="{FF2B5EF4-FFF2-40B4-BE49-F238E27FC236}">
                <a16:creationId xmlns:a16="http://schemas.microsoft.com/office/drawing/2014/main" id="{745C7704-ABEF-C3BB-521D-BC500FDEE8F7}"/>
              </a:ext>
            </a:extLst>
          </p:cNvPr>
          <p:cNvSpPr txBox="1">
            <a:spLocks noChangeArrowheads="1"/>
          </p:cNvSpPr>
          <p:nvPr/>
        </p:nvSpPr>
        <p:spPr bwMode="auto">
          <a:xfrm>
            <a:off x="3120109" y="246842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4/1</a:t>
            </a:r>
          </a:p>
        </p:txBody>
      </p:sp>
      <p:sp>
        <p:nvSpPr>
          <p:cNvPr id="18" name="TextBox 17">
            <a:extLst>
              <a:ext uri="{FF2B5EF4-FFF2-40B4-BE49-F238E27FC236}">
                <a16:creationId xmlns:a16="http://schemas.microsoft.com/office/drawing/2014/main" id="{4C08614E-A1B2-7A98-32B7-0DCFE05CBAAC}"/>
              </a:ext>
            </a:extLst>
          </p:cNvPr>
          <p:cNvSpPr txBox="1"/>
          <p:nvPr/>
        </p:nvSpPr>
        <p:spPr>
          <a:xfrm>
            <a:off x="5667754" y="1239346"/>
            <a:ext cx="416949" cy="375487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5" name="TextBox 34">
            <a:extLst>
              <a:ext uri="{FF2B5EF4-FFF2-40B4-BE49-F238E27FC236}">
                <a16:creationId xmlns:a16="http://schemas.microsoft.com/office/drawing/2014/main" id="{A1E0FDDD-28A6-0F3D-A026-22295AEC577A}"/>
              </a:ext>
            </a:extLst>
          </p:cNvPr>
          <p:cNvSpPr txBox="1"/>
          <p:nvPr/>
        </p:nvSpPr>
        <p:spPr>
          <a:xfrm>
            <a:off x="1602439" y="1974062"/>
            <a:ext cx="1505732" cy="20005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Arial" panose="020B0604020202020204"/>
                <a:ea typeface="+mn-ea"/>
                <a:cs typeface="+mn-cs"/>
              </a:rPr>
              <a:t>Various effective dates</a:t>
            </a:r>
          </a:p>
        </p:txBody>
      </p:sp>
      <p:cxnSp>
        <p:nvCxnSpPr>
          <p:cNvPr id="36" name="Straight Arrow Connector 35">
            <a:extLst>
              <a:ext uri="{FF2B5EF4-FFF2-40B4-BE49-F238E27FC236}">
                <a16:creationId xmlns:a16="http://schemas.microsoft.com/office/drawing/2014/main" id="{436DFE83-730B-DB79-0753-83C358CCA0FB}"/>
              </a:ext>
            </a:extLst>
          </p:cNvPr>
          <p:cNvCxnSpPr>
            <a:cxnSpLocks/>
          </p:cNvCxnSpPr>
          <p:nvPr/>
        </p:nvCxnSpPr>
        <p:spPr>
          <a:xfrm flipV="1">
            <a:off x="2336240" y="1871440"/>
            <a:ext cx="0" cy="163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12">
            <a:extLst>
              <a:ext uri="{FF2B5EF4-FFF2-40B4-BE49-F238E27FC236}">
                <a16:creationId xmlns:a16="http://schemas.microsoft.com/office/drawing/2014/main" id="{45D00F21-2062-7021-577C-8A919A799660}"/>
              </a:ext>
            </a:extLst>
          </p:cNvPr>
          <p:cNvSpPr txBox="1">
            <a:spLocks noChangeArrowheads="1"/>
          </p:cNvSpPr>
          <p:nvPr/>
        </p:nvSpPr>
        <p:spPr bwMode="auto">
          <a:xfrm>
            <a:off x="1600200" y="2179314"/>
            <a:ext cx="152021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2/26</a:t>
            </a:r>
          </a:p>
        </p:txBody>
      </p:sp>
      <p:sp>
        <p:nvSpPr>
          <p:cNvPr id="25" name="TextBox 24">
            <a:extLst>
              <a:ext uri="{FF2B5EF4-FFF2-40B4-BE49-F238E27FC236}">
                <a16:creationId xmlns:a16="http://schemas.microsoft.com/office/drawing/2014/main" id="{1AAA6862-D1CD-7331-C306-A4FDBF226B8F}"/>
              </a:ext>
            </a:extLst>
          </p:cNvPr>
          <p:cNvSpPr txBox="1"/>
          <p:nvPr/>
        </p:nvSpPr>
        <p:spPr>
          <a:xfrm>
            <a:off x="1241402" y="4159196"/>
            <a:ext cx="416949"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8" name="TextBox 27">
            <a:extLst>
              <a:ext uri="{FF2B5EF4-FFF2-40B4-BE49-F238E27FC236}">
                <a16:creationId xmlns:a16="http://schemas.microsoft.com/office/drawing/2014/main" id="{B8037EF3-8C8F-E312-600C-9B65BE9DF956}"/>
              </a:ext>
            </a:extLst>
          </p:cNvPr>
          <p:cNvSpPr txBox="1"/>
          <p:nvPr/>
        </p:nvSpPr>
        <p:spPr>
          <a:xfrm>
            <a:off x="5679051" y="4158128"/>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p:txBody>
      </p:sp>
      <p:sp>
        <p:nvSpPr>
          <p:cNvPr id="37" name="TextBox 12">
            <a:extLst>
              <a:ext uri="{FF2B5EF4-FFF2-40B4-BE49-F238E27FC236}">
                <a16:creationId xmlns:a16="http://schemas.microsoft.com/office/drawing/2014/main" id="{215A6D6D-D0BD-DD38-470D-F6B966E83DFF}"/>
              </a:ext>
            </a:extLst>
          </p:cNvPr>
          <p:cNvSpPr txBox="1">
            <a:spLocks noChangeArrowheads="1"/>
          </p:cNvSpPr>
          <p:nvPr/>
        </p:nvSpPr>
        <p:spPr bwMode="auto">
          <a:xfrm>
            <a:off x="3127248" y="1803898"/>
            <a:ext cx="143761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3/11</a:t>
            </a:r>
          </a:p>
        </p:txBody>
      </p:sp>
      <p:sp>
        <p:nvSpPr>
          <p:cNvPr id="39" name="TextBox 21">
            <a:extLst>
              <a:ext uri="{FF2B5EF4-FFF2-40B4-BE49-F238E27FC236}">
                <a16:creationId xmlns:a16="http://schemas.microsoft.com/office/drawing/2014/main" id="{33E8C581-A2AF-DD80-EDCF-73C73FAD61C3}"/>
              </a:ext>
            </a:extLst>
          </p:cNvPr>
          <p:cNvSpPr txBox="1">
            <a:spLocks noChangeArrowheads="1"/>
          </p:cNvSpPr>
          <p:nvPr/>
        </p:nvSpPr>
        <p:spPr bwMode="auto">
          <a:xfrm>
            <a:off x="7391400" y="5618257"/>
            <a:ext cx="1691639" cy="58477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NOGRR204(a)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NOGRR247(a) – UFLS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NOGRR249(b) – MIS posting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PGRR098(a) – Section 4.1.1.8</a:t>
            </a:r>
          </a:p>
        </p:txBody>
      </p:sp>
      <p:sp>
        <p:nvSpPr>
          <p:cNvPr id="52" name="Flowchart: Alternate Process 51"/>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1009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41164"/>
            <a:ext cx="370549" cy="435503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E</a:t>
            </a: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66555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1" name="TextBox 12">
            <a:extLst>
              <a:ext uri="{FF2B5EF4-FFF2-40B4-BE49-F238E27FC236}">
                <a16:creationId xmlns:a16="http://schemas.microsoft.com/office/drawing/2014/main" id="{2831E5E0-69CC-424D-938A-9F2779FEA613}"/>
              </a:ext>
            </a:extLst>
          </p:cNvPr>
          <p:cNvSpPr txBox="1">
            <a:spLocks noChangeArrowheads="1"/>
          </p:cNvSpPr>
          <p:nvPr/>
        </p:nvSpPr>
        <p:spPr bwMode="auto">
          <a:xfrm>
            <a:off x="7474542" y="4764340"/>
            <a:ext cx="150968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TBD</a:t>
            </a:r>
          </a:p>
        </p:txBody>
      </p:sp>
      <p:cxnSp>
        <p:nvCxnSpPr>
          <p:cNvPr id="17" name="Straight Arrow Connector 16">
            <a:extLst>
              <a:ext uri="{FF2B5EF4-FFF2-40B4-BE49-F238E27FC236}">
                <a16:creationId xmlns:a16="http://schemas.microsoft.com/office/drawing/2014/main" id="{ADAC86E6-69C9-19CC-D0E4-F6E43B19CC6B}"/>
              </a:ext>
            </a:extLst>
          </p:cNvPr>
          <p:cNvCxnSpPr>
            <a:cxnSpLocks/>
          </p:cNvCxnSpPr>
          <p:nvPr/>
        </p:nvCxnSpPr>
        <p:spPr>
          <a:xfrm flipH="1" flipV="1">
            <a:off x="7158882" y="1681490"/>
            <a:ext cx="672780" cy="10136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18C33612-0FAE-0C37-1E11-A80E16BC9AFE}"/>
              </a:ext>
            </a:extLst>
          </p:cNvPr>
          <p:cNvSpPr txBox="1"/>
          <p:nvPr/>
        </p:nvSpPr>
        <p:spPr>
          <a:xfrm>
            <a:off x="8644204" y="1240523"/>
            <a:ext cx="370549" cy="201593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23" name="TextBox 12">
            <a:extLst>
              <a:ext uri="{FF2B5EF4-FFF2-40B4-BE49-F238E27FC236}">
                <a16:creationId xmlns:a16="http://schemas.microsoft.com/office/drawing/2014/main" id="{F9E97EED-B7CB-11A2-420C-9A99DFDA1D72}"/>
              </a:ext>
            </a:extLst>
          </p:cNvPr>
          <p:cNvSpPr txBox="1">
            <a:spLocks noChangeArrowheads="1"/>
          </p:cNvSpPr>
          <p:nvPr/>
        </p:nvSpPr>
        <p:spPr bwMode="auto">
          <a:xfrm>
            <a:off x="6021407" y="2566405"/>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p>
        </p:txBody>
      </p:sp>
      <p:sp>
        <p:nvSpPr>
          <p:cNvPr id="46" name="TextBox 45">
            <a:extLst>
              <a:ext uri="{FF2B5EF4-FFF2-40B4-BE49-F238E27FC236}">
                <a16:creationId xmlns:a16="http://schemas.microsoft.com/office/drawing/2014/main" id="{67EBD515-1252-A778-CF47-60E8E1D2B979}"/>
              </a:ext>
            </a:extLst>
          </p:cNvPr>
          <p:cNvSpPr txBox="1"/>
          <p:nvPr/>
        </p:nvSpPr>
        <p:spPr>
          <a:xfrm>
            <a:off x="4233155" y="4151245"/>
            <a:ext cx="416949" cy="4770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p:txBody>
      </p:sp>
      <p:cxnSp>
        <p:nvCxnSpPr>
          <p:cNvPr id="22" name="Straight Arrow Connector 21">
            <a:extLst>
              <a:ext uri="{FF2B5EF4-FFF2-40B4-BE49-F238E27FC236}">
                <a16:creationId xmlns:a16="http://schemas.microsoft.com/office/drawing/2014/main" id="{1442E389-60A3-62F5-C4AB-04B31B67D6D3}"/>
              </a:ext>
            </a:extLst>
          </p:cNvPr>
          <p:cNvCxnSpPr>
            <a:cxnSpLocks/>
          </p:cNvCxnSpPr>
          <p:nvPr/>
        </p:nvCxnSpPr>
        <p:spPr>
          <a:xfrm flipH="1">
            <a:off x="3170273" y="4315653"/>
            <a:ext cx="251967" cy="1331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4CF5153-A1A9-DAD2-1FCA-FAAB1529DC19}"/>
              </a:ext>
            </a:extLst>
          </p:cNvPr>
          <p:cNvSpPr txBox="1"/>
          <p:nvPr/>
        </p:nvSpPr>
        <p:spPr>
          <a:xfrm>
            <a:off x="7201746" y="301799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45" name="Straight Arrow Connector 44">
            <a:extLst>
              <a:ext uri="{FF2B5EF4-FFF2-40B4-BE49-F238E27FC236}">
                <a16:creationId xmlns:a16="http://schemas.microsoft.com/office/drawing/2014/main" id="{DB75C479-9542-C616-6F4A-9D929DABE15C}"/>
              </a:ext>
            </a:extLst>
          </p:cNvPr>
          <p:cNvCxnSpPr>
            <a:cxnSpLocks/>
          </p:cNvCxnSpPr>
          <p:nvPr/>
        </p:nvCxnSpPr>
        <p:spPr>
          <a:xfrm>
            <a:off x="2830106" y="4732550"/>
            <a:ext cx="2022637" cy="395972"/>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E1D80162-0710-DE74-1EDF-5F3A83D503C1}"/>
              </a:ext>
            </a:extLst>
          </p:cNvPr>
          <p:cNvCxnSpPr>
            <a:cxnSpLocks/>
          </p:cNvCxnSpPr>
          <p:nvPr/>
        </p:nvCxnSpPr>
        <p:spPr>
          <a:xfrm flipV="1">
            <a:off x="4841148" y="4943863"/>
            <a:ext cx="356354" cy="181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02309894-C3E9-8F78-6AE5-DE003EE66892}"/>
              </a:ext>
            </a:extLst>
          </p:cNvPr>
          <p:cNvSpPr txBox="1"/>
          <p:nvPr/>
        </p:nvSpPr>
        <p:spPr>
          <a:xfrm>
            <a:off x="5096368" y="4787423"/>
            <a:ext cx="592969"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0000"/>
                </a:solidFill>
                <a:effectLst/>
                <a:uLnTx/>
                <a:uFillTx/>
                <a:latin typeface="Arial" panose="020B0604020202020204"/>
                <a:ea typeface="+mn-ea"/>
                <a:cs typeface="+mn-cs"/>
              </a:rPr>
              <a:t>To R6</a:t>
            </a:r>
          </a:p>
        </p:txBody>
      </p:sp>
      <p:cxnSp>
        <p:nvCxnSpPr>
          <p:cNvPr id="57" name="Straight Arrow Connector 56">
            <a:extLst>
              <a:ext uri="{FF2B5EF4-FFF2-40B4-BE49-F238E27FC236}">
                <a16:creationId xmlns:a16="http://schemas.microsoft.com/office/drawing/2014/main" id="{4B699F7B-EEAA-F5D4-2B79-7FC6036CF6B5}"/>
              </a:ext>
            </a:extLst>
          </p:cNvPr>
          <p:cNvCxnSpPr>
            <a:cxnSpLocks/>
          </p:cNvCxnSpPr>
          <p:nvPr/>
        </p:nvCxnSpPr>
        <p:spPr>
          <a:xfrm flipV="1">
            <a:off x="5486400" y="4618627"/>
            <a:ext cx="356354" cy="181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5911169"/>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9871</TotalTime>
  <Words>1486</Words>
  <Application>Microsoft Office PowerPoint</Application>
  <PresentationFormat>On-screen Show (4:3)</PresentationFormat>
  <Paragraphs>353</Paragraphs>
  <Slides>9</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Calibri</vt:lpstr>
      <vt:lpstr>Courier New</vt:lpstr>
      <vt:lpstr>Times New Roman</vt:lpstr>
      <vt:lpstr>Wingdings</vt:lpstr>
      <vt:lpstr>Custom Design</vt:lpstr>
      <vt:lpstr>Office Theme</vt:lpstr>
      <vt:lpstr>PowerPoint Presentation</vt:lpstr>
      <vt:lpstr>Summary of PRS Update</vt:lpstr>
      <vt:lpstr>Summary of PRS Update</vt:lpstr>
      <vt:lpstr>Appendix</vt:lpstr>
      <vt:lpstr>NPRR1190, High Dispatch Limit Override Provision for Increased Load Serving Entity Costs</vt:lpstr>
      <vt:lpstr>NPRR1215, Clarifications to the Day-Ahead Market (DAM) Energy-Only Offer Calculation</vt:lpstr>
      <vt:lpstr>NPRR1216, Implementation of Emergency Pricing Program</vt:lpstr>
      <vt:lpstr>NPRR1225, Exclusion of Lubbock Load from Securitization Charges</vt:lpstr>
      <vt:lpstr>2024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622</cp:revision>
  <cp:lastPrinted>2013-01-30T23:16:36Z</cp:lastPrinted>
  <dcterms:created xsi:type="dcterms:W3CDTF">2010-04-12T23:12:02Z</dcterms:created>
  <dcterms:modified xsi:type="dcterms:W3CDTF">2024-06-14T17:34:53Z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