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0" r:id="rId2"/>
    <p:sldMasterId id="2147483702" r:id="rId3"/>
  </p:sldMasterIdLst>
  <p:notesMasterIdLst>
    <p:notesMasterId r:id="rId6"/>
  </p:notesMasterIdLst>
  <p:handoutMasterIdLst>
    <p:handoutMasterId r:id="rId7"/>
  </p:handoutMasterIdLst>
  <p:sldIdLst>
    <p:sldId id="270" r:id="rId4"/>
    <p:sldId id="57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hor" initials="A" lastIdx="2" clrIdx="0"/>
  <p:cmAuthor id="1" name="Du, Pengwei" initials="DP" lastIdx="3" clrIdx="1">
    <p:extLst>
      <p:ext uri="{19B8F6BF-5375-455C-9EA6-DF929625EA0E}">
        <p15:presenceInfo xmlns:p15="http://schemas.microsoft.com/office/powerpoint/2012/main" userId="S-1-5-21-639947351-343809578-3807592339-42176" providerId="AD"/>
      </p:ext>
    </p:extLst>
  </p:cmAuthor>
  <p:cmAuthor id="2" name="Mago, Nitika" initials="NVM" lastIdx="25" clrIdx="2">
    <p:extLst>
      <p:ext uri="{19B8F6BF-5375-455C-9EA6-DF929625EA0E}">
        <p15:presenceInfo xmlns:p15="http://schemas.microsoft.com/office/powerpoint/2012/main" userId="Mago, Nitika" providerId="None"/>
      </p:ext>
    </p:extLst>
  </p:cmAuthor>
  <p:cmAuthor id="3" name="Steffan, Nick" initials="SN" lastIdx="3" clrIdx="3">
    <p:extLst>
      <p:ext uri="{19B8F6BF-5375-455C-9EA6-DF929625EA0E}">
        <p15:presenceInfo xmlns:p15="http://schemas.microsoft.com/office/powerpoint/2012/main" userId="S-1-5-21-639947351-343809578-3807592339-42285" providerId="AD"/>
      </p:ext>
    </p:extLst>
  </p:cmAuthor>
  <p:cmAuthor id="4" name="Littlefield, Jennifer" initials="LJ" lastIdx="2" clrIdx="4">
    <p:extLst>
      <p:ext uri="{19B8F6BF-5375-455C-9EA6-DF929625EA0E}">
        <p15:presenceInfo xmlns:p15="http://schemas.microsoft.com/office/powerpoint/2012/main" userId="S-1-5-21-639947351-343809578-3807592339-51623" providerId="AD"/>
      </p:ext>
    </p:extLst>
  </p:cmAuthor>
  <p:cmAuthor id="5" name="Li, Weifeng" initials="LW" lastIdx="10" clrIdx="5">
    <p:extLst>
      <p:ext uri="{19B8F6BF-5375-455C-9EA6-DF929625EA0E}">
        <p15:presenceInfo xmlns:p15="http://schemas.microsoft.com/office/powerpoint/2012/main" userId="S-1-5-21-639947351-343809578-3807592339-552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89F"/>
    <a:srgbClr val="73C8FD"/>
    <a:srgbClr val="50BC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71907" autoAdjust="0"/>
  </p:normalViewPr>
  <p:slideViewPr>
    <p:cSldViewPr snapToGrid="0">
      <p:cViewPr varScale="1">
        <p:scale>
          <a:sx n="126" d="100"/>
          <a:sy n="126" d="100"/>
        </p:scale>
        <p:origin x="978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 showGuides="1">
      <p:cViewPr varScale="1">
        <p:scale>
          <a:sx n="98" d="100"/>
          <a:sy n="98" d="100"/>
        </p:scale>
        <p:origin x="3516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ADBA4A-CF1B-46AC-9045-2B6612C0624C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EE2B4-D30B-4D65-BC1C-DE57E4765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121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C6F44-CB68-48CB-8188-A47D4423899A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2613F-3576-4EE9-945C-25503B987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4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105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428750" y="2625326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1428750" y="4232673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1428750" y="2895600"/>
            <a:ext cx="6286500" cy="990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1" cap="small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814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9768" y="655320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695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B75BAC-74D7-43DA-9DE7-3912ED22B40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636008" y="86334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</p:spTree>
    <p:extLst>
      <p:ext uri="{BB962C8B-B14F-4D97-AF65-F5344CB8AC3E}">
        <p14:creationId xmlns:p14="http://schemas.microsoft.com/office/powerpoint/2010/main" val="2374833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7085C4-D6A8-46D9-A1BA-F87C2DEFFC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4636008" y="1695200"/>
            <a:ext cx="4206240" cy="423277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304800" y="1695200"/>
            <a:ext cx="4206240" cy="422483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5"/>
          </p:nvPr>
        </p:nvSpPr>
        <p:spPr>
          <a:xfrm>
            <a:off x="4636008" y="863347"/>
            <a:ext cx="4206240" cy="730506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6"/>
          </p:nvPr>
        </p:nvSpPr>
        <p:spPr>
          <a:xfrm>
            <a:off x="304800" y="855407"/>
            <a:ext cx="4206240" cy="730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6189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814561" y="266304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2814561" y="266304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 userDrawn="1"/>
        </p:nvSpPr>
        <p:spPr>
          <a:xfrm>
            <a:off x="2898648" y="243682"/>
            <a:ext cx="6016752" cy="518318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301752" y="859536"/>
            <a:ext cx="8531352" cy="5065776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 marL="557213" indent="-214313">
              <a:buClr>
                <a:schemeClr val="accent1"/>
              </a:buClr>
              <a:buFont typeface="Wingdings" panose="05000000000000000000" pitchFamily="2" charset="2"/>
              <a:buChar char="§"/>
              <a:defRPr sz="1800" baseline="0">
                <a:solidFill>
                  <a:schemeClr val="tx2"/>
                </a:solidFill>
              </a:defRPr>
            </a:lvl2pPr>
            <a:lvl3pPr marL="857250" indent="-171450">
              <a:buClr>
                <a:schemeClr val="tx2"/>
              </a:buClr>
              <a:buFont typeface="Courier New" panose="02070309020205020404" pitchFamily="49" charset="0"/>
              <a:buChar char="o"/>
              <a:defRPr sz="1600" baseline="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98977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50883" y="4837176"/>
            <a:ext cx="4465283" cy="64922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547872" y="3429000"/>
            <a:ext cx="4465283" cy="92354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547872" y="1325880"/>
            <a:ext cx="5519928" cy="230428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3213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4023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7477" y="6561137"/>
            <a:ext cx="457200" cy="220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2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1"/>
            <a:ext cx="70732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8664677" y="6561137"/>
            <a:ext cx="387883" cy="2127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7085C4-D6A8-46D9-A1BA-F87C2DEFFCDB}" type="slidenum">
              <a:rPr lang="en-US" sz="900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750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64" r:id="rId2"/>
    <p:sldLayoutId id="2147483690" r:id="rId3"/>
    <p:sldLayoutId id="2147483691" r:id="rId4"/>
    <p:sldLayoutId id="2147483682" r:id="rId5"/>
  </p:sldLayoutIdLst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84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7503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2025 Ancillary Service Methodology Review Timeline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June 24, 2024</a:t>
            </a:r>
          </a:p>
          <a:p>
            <a:r>
              <a:rPr lang="en-US" dirty="0"/>
              <a:t>Technical Advisory Committee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Nitika Mago</a:t>
            </a:r>
          </a:p>
          <a:p>
            <a:r>
              <a:rPr lang="en-US" dirty="0"/>
              <a:t>Manager, Balancing Operations Planning</a:t>
            </a:r>
          </a:p>
        </p:txBody>
      </p:sp>
    </p:spTree>
    <p:extLst>
      <p:ext uri="{BB962C8B-B14F-4D97-AF65-F5344CB8AC3E}">
        <p14:creationId xmlns:p14="http://schemas.microsoft.com/office/powerpoint/2010/main" val="218805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6355D24C-CA22-83E1-92FB-665913C1441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36008" y="863346"/>
            <a:ext cx="4206240" cy="4840767"/>
          </a:xfrm>
          <a:solidFill>
            <a:schemeClr val="bg1">
              <a:lumMod val="95000"/>
            </a:schemeClr>
          </a:solidFill>
          <a:ln w="28575"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sz="1600" b="1" u="sng" cap="all" dirty="0">
                <a:solidFill>
                  <a:schemeClr val="tx1"/>
                </a:solidFill>
              </a:rPr>
              <a:t>2025 Methodology Review Timeline </a:t>
            </a:r>
          </a:p>
          <a:p>
            <a:endParaRPr lang="en-US" sz="1600" dirty="0">
              <a:solidFill>
                <a:schemeClr val="accent2"/>
              </a:solidFill>
            </a:endParaRPr>
          </a:p>
          <a:p>
            <a:r>
              <a:rPr lang="en-US" sz="1600" dirty="0">
                <a:solidFill>
                  <a:schemeClr val="accent2"/>
                </a:solidFill>
              </a:rPr>
              <a:t>July 23, 2024 – WMWG</a:t>
            </a:r>
          </a:p>
          <a:p>
            <a:r>
              <a:rPr lang="en-US" sz="1600" dirty="0">
                <a:solidFill>
                  <a:schemeClr val="accent2"/>
                </a:solidFill>
              </a:rPr>
              <a:t>July 24, 2024 – PDCWG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200" i="1" dirty="0">
              <a:solidFill>
                <a:schemeClr val="accent2"/>
              </a:solidFill>
            </a:endParaRPr>
          </a:p>
          <a:p>
            <a:r>
              <a:rPr lang="en-US" sz="1600" dirty="0">
                <a:solidFill>
                  <a:schemeClr val="accent2"/>
                </a:solidFill>
              </a:rPr>
              <a:t>August 14, 2024 – PDCWG (Proposed)</a:t>
            </a:r>
          </a:p>
          <a:p>
            <a:r>
              <a:rPr lang="en-US" sz="1600" dirty="0">
                <a:solidFill>
                  <a:schemeClr val="accent2"/>
                </a:solidFill>
              </a:rPr>
              <a:t>August 15, 2024 – OWG (Proposed)</a:t>
            </a:r>
          </a:p>
          <a:p>
            <a:r>
              <a:rPr lang="en-US" sz="1600" dirty="0">
                <a:solidFill>
                  <a:schemeClr val="accent2"/>
                </a:solidFill>
              </a:rPr>
              <a:t>August 30, 2024 – WMWG (Proposed)</a:t>
            </a:r>
          </a:p>
          <a:p>
            <a:endParaRPr lang="en-US" sz="1200" dirty="0">
              <a:solidFill>
                <a:schemeClr val="accent2"/>
              </a:solidFill>
            </a:endParaRPr>
          </a:p>
          <a:p>
            <a:r>
              <a:rPr lang="en-US" sz="1600" dirty="0">
                <a:solidFill>
                  <a:schemeClr val="accent2"/>
                </a:solidFill>
              </a:rPr>
              <a:t>September 09, 2024 – ROS</a:t>
            </a:r>
          </a:p>
          <a:p>
            <a:r>
              <a:rPr lang="en-US" sz="1600" dirty="0">
                <a:solidFill>
                  <a:schemeClr val="accent2"/>
                </a:solidFill>
              </a:rPr>
              <a:t>September 11, 2024 </a:t>
            </a:r>
            <a:r>
              <a:rPr lang="en-US" sz="1600">
                <a:solidFill>
                  <a:schemeClr val="accent2"/>
                </a:solidFill>
              </a:rPr>
              <a:t>– WMS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US" sz="1600" dirty="0">
                <a:solidFill>
                  <a:schemeClr val="accent2"/>
                </a:solidFill>
              </a:rPr>
              <a:t>September 25, 2024 – TAC</a:t>
            </a:r>
          </a:p>
          <a:p>
            <a:endParaRPr lang="en-US" sz="1200" dirty="0">
              <a:solidFill>
                <a:schemeClr val="accent2"/>
              </a:solidFill>
            </a:endParaRPr>
          </a:p>
          <a:p>
            <a:r>
              <a:rPr lang="en-US" sz="1600" dirty="0">
                <a:solidFill>
                  <a:schemeClr val="accent2"/>
                </a:solidFill>
              </a:rPr>
              <a:t>October 10, 2024 – </a:t>
            </a:r>
            <a:r>
              <a:rPr lang="en-US" sz="1600" dirty="0" err="1">
                <a:solidFill>
                  <a:schemeClr val="accent2"/>
                </a:solidFill>
              </a:rPr>
              <a:t>BoD</a:t>
            </a:r>
            <a:r>
              <a:rPr lang="en-US" sz="1600" dirty="0">
                <a:solidFill>
                  <a:schemeClr val="accent2"/>
                </a:solidFill>
              </a:rPr>
              <a:t> </a:t>
            </a:r>
          </a:p>
          <a:p>
            <a:endParaRPr lang="en-US" sz="1600" dirty="0">
              <a:solidFill>
                <a:schemeClr val="accent2"/>
              </a:solidFill>
            </a:endParaRPr>
          </a:p>
          <a:p>
            <a:r>
              <a:rPr lang="en-US" sz="1600" dirty="0">
                <a:solidFill>
                  <a:schemeClr val="accent2"/>
                </a:solidFill>
              </a:rPr>
              <a:t>Nov or Dec 2024 – PUC</a:t>
            </a:r>
          </a:p>
          <a:p>
            <a:endParaRPr lang="en-US" sz="1600" dirty="0">
              <a:solidFill>
                <a:srgbClr val="FF0000"/>
              </a:solidFill>
            </a:endParaRPr>
          </a:p>
          <a:p>
            <a:endParaRPr lang="en-US" sz="1600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A12E6491-A96A-E5EE-A56D-2DB2E588B6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/>
              <a:t>ERCOT will be initiating discussion on the 2025 Ancillary Service Methodology beginning at the July 23</a:t>
            </a:r>
            <a:r>
              <a:rPr lang="en-US" sz="1400" baseline="30000" dirty="0"/>
              <a:t>rd</a:t>
            </a:r>
            <a:r>
              <a:rPr lang="en-US" sz="1400" dirty="0"/>
              <a:t> WMWG meeting. </a:t>
            </a:r>
          </a:p>
          <a:p>
            <a:endParaRPr lang="en-US" sz="1400" dirty="0"/>
          </a:p>
          <a:p>
            <a:r>
              <a:rPr lang="en-US" sz="1400" dirty="0"/>
              <a:t>The proposed timeline for this review is included in the image alongside. Per NPRR1222, which the ERCOT </a:t>
            </a:r>
            <a:r>
              <a:rPr lang="en-US" sz="1400" dirty="0" err="1"/>
              <a:t>BoD</a:t>
            </a:r>
            <a:r>
              <a:rPr lang="en-US" sz="1400" dirty="0"/>
              <a:t> recently approved, this timeline incorporates the PUC’s review/approval into the review process.</a:t>
            </a:r>
          </a:p>
          <a:p>
            <a:endParaRPr lang="en-US" sz="1400" dirty="0"/>
          </a:p>
          <a:p>
            <a:r>
              <a:rPr lang="en-US" sz="1400" dirty="0"/>
              <a:t>Similar to last year, to make the AS Methodology review process more efficient, ERCOT plans to provide all relevant details on the proposed methodology during the July/August working group discussions and provide just a summary of the proposed changes during the September/October discussions. </a:t>
            </a:r>
          </a:p>
          <a:p>
            <a:endParaRPr lang="en-US" sz="1400" dirty="0"/>
          </a:p>
          <a:p>
            <a:r>
              <a:rPr lang="en-US" sz="1400" dirty="0"/>
              <a:t>Interested Stakeholders are requested to attend July WMWG and/or PDCWG meetings to provide any feedback on the AS Methodology.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7" name="Title 16">
            <a:extLst>
              <a:ext uri="{FF2B5EF4-FFF2-40B4-BE49-F238E27FC236}">
                <a16:creationId xmlns:a16="http://schemas.microsoft.com/office/drawing/2014/main" id="{C65DD900-E414-0671-DEAA-9C5C01A85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130225428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25154</TotalTime>
  <Words>223</Words>
  <Application>Microsoft Office PowerPoint</Application>
  <PresentationFormat>On-screen Show (4:3)</PresentationFormat>
  <Paragraphs>34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Courier New</vt:lpstr>
      <vt:lpstr>Wingdings</vt:lpstr>
      <vt:lpstr>1_Office Theme</vt:lpstr>
      <vt:lpstr>2_Custom Design</vt:lpstr>
      <vt:lpstr>3_Custom Design</vt:lpstr>
      <vt:lpstr>PowerPoint Presentation</vt:lpstr>
      <vt:lpstr>Introduction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Matevosjana, Julia</dc:creator>
  <cp:lastModifiedBy>Hinojosa, Luis</cp:lastModifiedBy>
  <cp:revision>592</cp:revision>
  <dcterms:created xsi:type="dcterms:W3CDTF">2016-04-16T13:25:21Z</dcterms:created>
  <dcterms:modified xsi:type="dcterms:W3CDTF">2024-06-18T17:58:33Z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SetDate">
    <vt:lpwstr>2023-08-21T15:23:29Z</vt:lpwstr>
  </property>
  <property fmtid="{D5CDD505-2E9C-101B-9397-08002B2CF9AE}" pid="4" name="MSIP_Label_7084cbda-52b8-46fb-a7b7-cb5bd465ed85_Method">
    <vt:lpwstr>Standard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SiteId">
    <vt:lpwstr>0afb747d-bff7-4596-a9fc-950ef9e0ec45</vt:lpwstr>
  </property>
  <property fmtid="{D5CDD505-2E9C-101B-9397-08002B2CF9AE}" pid="7" name="MSIP_Label_7084cbda-52b8-46fb-a7b7-cb5bd465ed85_ActionId">
    <vt:lpwstr>ff0d77a5-b785-48fa-a03d-718721674400</vt:lpwstr>
  </property>
  <property fmtid="{D5CDD505-2E9C-101B-9397-08002B2CF9AE}" pid="8" name="MSIP_Label_7084cbda-52b8-46fb-a7b7-cb5bd465ed85_ContentBits">
    <vt:lpwstr>0</vt:lpwstr>
  </property>
</Properties>
</file>