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5"/>
  </p:notesMasterIdLst>
  <p:handoutMasterIdLst>
    <p:handoutMasterId r:id="rId16"/>
  </p:handoutMasterIdLst>
  <p:sldIdLst>
    <p:sldId id="542" r:id="rId6"/>
    <p:sldId id="563" r:id="rId7"/>
    <p:sldId id="570" r:id="rId8"/>
    <p:sldId id="574" r:id="rId9"/>
    <p:sldId id="561" r:id="rId10"/>
    <p:sldId id="575" r:id="rId11"/>
    <p:sldId id="576" r:id="rId12"/>
    <p:sldId id="566" r:id="rId13"/>
    <p:sldId id="56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C6"/>
    <a:srgbClr val="26D07C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210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puctDirectives/rtCoOptimization" TargetMode="External"/><Relationship Id="rId2" Type="http://schemas.openxmlformats.org/officeDocument/2006/relationships/hyperlink" Target="https://www.ercot.com/files/docs/2020/04/01/RTC_Key_Principle_Quick_Reference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mktrules/keypriorities/be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5062024-RTC_B-project-Technical-Workshops" TargetMode="External"/><Relationship Id="rId2" Type="http://schemas.openxmlformats.org/officeDocument/2006/relationships/hyperlink" Target="https://www.ercot.com/calendar/04182024-RTC_B-project-Technical-Workshops" TargetMode="External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www.ercot.com/calendar/06062024-RTC_B-project-Technical-Workshops" TargetMode="External"/><Relationship Id="rId4" Type="http://schemas.openxmlformats.org/officeDocument/2006/relationships/hyperlink" Target="https://www.ercot.com/calendar/05152024-RTC_B-project-Technical-Worksho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TAC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June 24,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Program update: RTC+B Program Update from June Board T&amp;S  </a:t>
            </a:r>
          </a:p>
          <a:p>
            <a:pPr>
              <a:buFontTx/>
              <a:buChar char="-"/>
            </a:pPr>
            <a:r>
              <a:rPr lang="en-US" sz="1800" dirty="0"/>
              <a:t>Potential Market Trial Sequence</a:t>
            </a:r>
          </a:p>
          <a:p>
            <a:pPr>
              <a:buFontTx/>
              <a:buChar char="-"/>
            </a:pPr>
            <a:r>
              <a:rPr lang="en-US" sz="1800" dirty="0"/>
              <a:t>Reminder of RTCBTF Review Cycle </a:t>
            </a:r>
          </a:p>
          <a:p>
            <a:pPr>
              <a:buFontTx/>
              <a:buChar char="-"/>
            </a:pPr>
            <a:r>
              <a:rPr lang="en-US" sz="1800" dirty="0"/>
              <a:t>Current Issues for RTCBTF</a:t>
            </a:r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85195"/>
          </a:xfrm>
        </p:spPr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April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FDB73C-C1FD-B25C-2C57-80CE5BC72D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1950"/>
            <a:ext cx="9144000" cy="4554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573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/>
              <a:t>Sequence and Potential Dates for Market Trials </a:t>
            </a:r>
            <a:br>
              <a:rPr lang="en-US" sz="2000"/>
            </a:br>
            <a:r>
              <a:rPr lang="en-US" sz="2000"/>
              <a:t>(dates subject to change while in Planning phase)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6D5B94A-217A-2B47-0DA0-757C28090D45}"/>
              </a:ext>
            </a:extLst>
          </p:cNvPr>
          <p:cNvSpPr txBox="1">
            <a:spLocks/>
          </p:cNvSpPr>
          <p:nvPr/>
        </p:nvSpPr>
        <p:spPr>
          <a:xfrm>
            <a:off x="254000" y="1814243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1016000" y="2795162"/>
            <a:ext cx="2420332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436332" y="2795162"/>
            <a:ext cx="1846868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283200" y="2795162"/>
            <a:ext cx="2362200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1016000" y="3863452"/>
            <a:ext cx="2233970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305197" y="4788353"/>
            <a:ext cx="1926603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645401" y="2795162"/>
            <a:ext cx="1194847" cy="299979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2DB19F-F8A2-D2FD-7E10-9DD1F21BFCB9}"/>
              </a:ext>
            </a:extLst>
          </p:cNvPr>
          <p:cNvSpPr txBox="1"/>
          <p:nvPr/>
        </p:nvSpPr>
        <p:spPr>
          <a:xfrm>
            <a:off x="2657295" y="2484144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3-4 months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72B9BF-B227-ED13-9A36-6A8AB7E1DB58}"/>
              </a:ext>
            </a:extLst>
          </p:cNvPr>
          <p:cNvSpPr txBox="1"/>
          <p:nvPr/>
        </p:nvSpPr>
        <p:spPr>
          <a:xfrm>
            <a:off x="5798533" y="2500822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2 months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DAB2D9-02D8-FF14-E054-4B770232A281}"/>
              </a:ext>
            </a:extLst>
          </p:cNvPr>
          <p:cNvSpPr txBox="1"/>
          <p:nvPr/>
        </p:nvSpPr>
        <p:spPr>
          <a:xfrm>
            <a:off x="7491430" y="2500821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 month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8F17E32-D908-0615-BD8A-AD7D188AB08E}"/>
              </a:ext>
            </a:extLst>
          </p:cNvPr>
          <p:cNvSpPr txBox="1"/>
          <p:nvPr/>
        </p:nvSpPr>
        <p:spPr>
          <a:xfrm>
            <a:off x="5505712" y="5621267"/>
            <a:ext cx="15255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1-2 months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482600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550594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628392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705977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4775427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5830724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6897602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7964402" y="1128443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1" name="Arrow: Pentagon 30">
            <a:extLst>
              <a:ext uri="{FF2B5EF4-FFF2-40B4-BE49-F238E27FC236}">
                <a16:creationId xmlns:a16="http://schemas.microsoft.com/office/drawing/2014/main" id="{43A67080-DCD5-7D27-9270-C09276120D22}"/>
              </a:ext>
            </a:extLst>
          </p:cNvPr>
          <p:cNvSpPr/>
          <p:nvPr/>
        </p:nvSpPr>
        <p:spPr>
          <a:xfrm>
            <a:off x="69660" y="1588587"/>
            <a:ext cx="1403541" cy="1239824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Attestation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9 months before Trials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3249970" y="3861698"/>
            <a:ext cx="2031476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8D9F41D-7BC3-0A7B-EC99-9530F42BACA0}"/>
              </a:ext>
            </a:extLst>
          </p:cNvPr>
          <p:cNvSpPr txBox="1"/>
          <p:nvPr/>
        </p:nvSpPr>
        <p:spPr>
          <a:xfrm>
            <a:off x="1479574" y="2022575"/>
            <a:ext cx="5989772" cy="33855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Each activity will have a public-facing Scorecard and exit Criteria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1C14A88-A8A3-1CB0-DACA-CD4655743720}"/>
              </a:ext>
            </a:extLst>
          </p:cNvPr>
          <p:cNvSpPr txBox="1"/>
          <p:nvPr/>
        </p:nvSpPr>
        <p:spPr>
          <a:xfrm>
            <a:off x="3570831" y="6460033"/>
            <a:ext cx="1824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Updated 2024-05-22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77F1DD2-1D4A-A839-680D-070E146B2E76}"/>
              </a:ext>
            </a:extLst>
          </p:cNvPr>
          <p:cNvSpPr/>
          <p:nvPr/>
        </p:nvSpPr>
        <p:spPr>
          <a:xfrm rot="19465979">
            <a:off x="1550703" y="2754017"/>
            <a:ext cx="549432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spc="50" dirty="0">
                <a:ln w="0"/>
                <a:solidFill>
                  <a:schemeClr val="bg2">
                    <a:alpha val="3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5400" b="1" spc="50" dirty="0">
              <a:ln w="0"/>
              <a:solidFill>
                <a:schemeClr val="bg2">
                  <a:alpha val="3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07BDACA-ED50-304E-0555-506EAB45558D}"/>
              </a:ext>
            </a:extLst>
          </p:cNvPr>
          <p:cNvSpPr txBox="1"/>
          <p:nvPr/>
        </p:nvSpPr>
        <p:spPr>
          <a:xfrm>
            <a:off x="431800" y="5014005"/>
            <a:ext cx="47691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Current draft of the earliest possible dates for Market Trials and Go-Live that have been shared through TWG and the RTC+B Workshops, in support of Market Participants readiness at RTCBTF.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71450" marR="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Actual Market Trials and Go-Live milestones are to be determined and will be communicated no later than 9/30/24.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752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r>
              <a:rPr lang="en-US" sz="1800" dirty="0"/>
              <a:t>Reminder of RTC+B Program Scope</a:t>
            </a:r>
          </a:p>
          <a:p>
            <a:pPr lvl="1"/>
            <a:r>
              <a:rPr lang="en-US" sz="1400" dirty="0"/>
              <a:t>RTC Key Principles were approved to lay foundation of NPRR1007-1013</a:t>
            </a:r>
          </a:p>
          <a:p>
            <a:pPr lvl="2"/>
            <a:r>
              <a:rPr lang="en-US" sz="1000" dirty="0"/>
              <a:t>Consolidated Key Principles: </a:t>
            </a:r>
            <a:r>
              <a:rPr lang="en-US" sz="1000" dirty="0">
                <a:hlinkClick r:id="rId2"/>
              </a:rPr>
              <a:t>https://www.ercot.com/files/docs/2020/04/01/RTC_Key_Principle_Quick_Reference.docx</a:t>
            </a:r>
            <a:endParaRPr lang="en-US" sz="1000" dirty="0"/>
          </a:p>
          <a:p>
            <a:pPr lvl="2"/>
            <a:r>
              <a:rPr lang="en-US" sz="1000" dirty="0"/>
              <a:t>Library of Key Principles: </a:t>
            </a:r>
            <a:r>
              <a:rPr lang="en-US" sz="1000" dirty="0">
                <a:hlinkClick r:id="rId3"/>
              </a:rPr>
              <a:t>https://www.ercot.com/mktrules/puctDirectives/rtCoOptimization</a:t>
            </a:r>
            <a:r>
              <a:rPr lang="en-US" sz="1000" dirty="0"/>
              <a:t> </a:t>
            </a:r>
          </a:p>
          <a:p>
            <a:pPr lvl="1"/>
            <a:r>
              <a:rPr lang="en-US" sz="1400" dirty="0"/>
              <a:t>Battery Key Topic Concepts approved to lay foundation of NPRR1014</a:t>
            </a:r>
          </a:p>
          <a:p>
            <a:pPr lvl="2"/>
            <a:r>
              <a:rPr lang="en-US" sz="1000" dirty="0">
                <a:hlinkClick r:id="rId4"/>
              </a:rPr>
              <a:t>https://www.ercot.com/mktrules/keypriorities/bes</a:t>
            </a:r>
            <a:endParaRPr lang="en-US" sz="1000" dirty="0"/>
          </a:p>
          <a:p>
            <a:pPr lvl="1"/>
            <a:r>
              <a:rPr lang="en-US" sz="1400" dirty="0"/>
              <a:t>RTC State-of-Charge accounting in NPRR1204</a:t>
            </a:r>
          </a:p>
          <a:p>
            <a:r>
              <a:rPr lang="en-US" sz="1800" dirty="0"/>
              <a:t>Objective is to present concepts or issues that need to be resolved for an effective implementation.</a:t>
            </a:r>
          </a:p>
          <a:p>
            <a:pPr lvl="1"/>
            <a:r>
              <a:rPr lang="en-US" sz="1400" dirty="0"/>
              <a:t>Coordinating timelines for interface requirements and testing, </a:t>
            </a:r>
          </a:p>
          <a:p>
            <a:pPr lvl="1"/>
            <a:r>
              <a:rPr lang="en-US" sz="1400" dirty="0"/>
              <a:t>Providing the forum for any analysis or policy decisions (such as parameter values)</a:t>
            </a:r>
          </a:p>
          <a:p>
            <a:pPr lvl="1"/>
            <a:r>
              <a:rPr lang="en-US" sz="1400" dirty="0"/>
              <a:t>Coordinating market readiness and cutover activities,</a:t>
            </a:r>
          </a:p>
          <a:p>
            <a:pPr lvl="1"/>
            <a:r>
              <a:rPr lang="en-US" sz="1400" dirty="0"/>
              <a:t>Review draft Revision Requests or other artifacts necessary to successfully implement the program within the identified timeframes, and discussing other details as needed.</a:t>
            </a:r>
          </a:p>
          <a:p>
            <a:r>
              <a:rPr lang="en-US" sz="1800" dirty="0"/>
              <a:t>Lessons learned from RTCTF to avoid being delayed in decisions:</a:t>
            </a:r>
          </a:p>
          <a:p>
            <a:pPr lvl="1"/>
            <a:r>
              <a:rPr lang="en-US" sz="1400" dirty="0"/>
              <a:t>Meeting #1: Initial concept presented by ERCOT staff</a:t>
            </a:r>
          </a:p>
          <a:p>
            <a:pPr lvl="1"/>
            <a:r>
              <a:rPr lang="en-US" sz="1400" dirty="0"/>
              <a:t>Meeting #2: Comments and alternatives presented by MPs</a:t>
            </a:r>
          </a:p>
          <a:p>
            <a:pPr lvl="1"/>
            <a:r>
              <a:rPr lang="en-US" sz="1400" dirty="0"/>
              <a:t>Meeting #3: RTCTF consensus achieved or escalated to TAC for a vote to decide the matter.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Meetings and Review Cycles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70951"/>
          </a:xfrm>
        </p:spPr>
        <p:txBody>
          <a:bodyPr/>
          <a:lstStyle/>
          <a:p>
            <a:r>
              <a:rPr lang="en-US" sz="1800" dirty="0"/>
              <a:t>Link to issues on </a:t>
            </a:r>
            <a:r>
              <a:rPr lang="en-US" sz="1800" dirty="0">
                <a:hlinkClick r:id="rId2"/>
              </a:rPr>
              <a:t>RTCBTF home page</a:t>
            </a:r>
            <a:endParaRPr lang="en-US" sz="1800" dirty="0"/>
          </a:p>
          <a:p>
            <a:endParaRPr lang="en-US" sz="1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40DD3D-250B-1A35-7E64-492041B18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19200"/>
            <a:ext cx="9144000" cy="3293672"/>
          </a:xfrm>
          <a:prstGeom prst="rect">
            <a:avLst/>
          </a:prstGeom>
        </p:spPr>
      </p:pic>
      <p:sp>
        <p:nvSpPr>
          <p:cNvPr id="6" name="Arrow: Down 5">
            <a:extLst>
              <a:ext uri="{FF2B5EF4-FFF2-40B4-BE49-F238E27FC236}">
                <a16:creationId xmlns:a16="http://schemas.microsoft.com/office/drawing/2014/main" id="{7E756365-DAE3-8706-5702-7873CB47ECDD}"/>
              </a:ext>
            </a:extLst>
          </p:cNvPr>
          <p:cNvSpPr/>
          <p:nvPr/>
        </p:nvSpPr>
        <p:spPr>
          <a:xfrm>
            <a:off x="6781800" y="762000"/>
            <a:ext cx="304800" cy="457199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6DFBAB-74B0-A4B6-6DD1-BCE3FED206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876800"/>
            <a:ext cx="9144000" cy="1060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059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RTC+B Clarification NPRRs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E9AE28E-643D-C5A3-BFB0-E2F34D02C980}"/>
              </a:ext>
            </a:extLst>
          </p:cNvPr>
          <p:cNvSpPr txBox="1">
            <a:spLocks/>
          </p:cNvSpPr>
          <p:nvPr/>
        </p:nvSpPr>
        <p:spPr>
          <a:xfrm>
            <a:off x="152400" y="1066800"/>
            <a:ext cx="8458200" cy="4419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RTC+B NPRR next steps:</a:t>
            </a:r>
          </a:p>
          <a:p>
            <a:pPr lvl="1"/>
            <a:r>
              <a:rPr lang="en-US" sz="1400" dirty="0"/>
              <a:t>RUC Capacity Short NPRR1236 is going to July PRS Meeting</a:t>
            </a:r>
          </a:p>
          <a:p>
            <a:pPr lvl="1"/>
            <a:r>
              <a:rPr lang="en-US" sz="1400" dirty="0"/>
              <a:t>Verifiable Cost Hydro MOC will be part of clarifying NPRR</a:t>
            </a:r>
          </a:p>
          <a:p>
            <a:pPr lvl="1"/>
            <a:endParaRPr lang="en-US" sz="1400" dirty="0"/>
          </a:p>
          <a:p>
            <a:r>
              <a:rPr lang="en-US" sz="1800" dirty="0"/>
              <a:t>ERCOT is developing at least 2 clarifying NPRRs with target of July drafts:</a:t>
            </a:r>
          </a:p>
          <a:p>
            <a:pPr lvl="1"/>
            <a:r>
              <a:rPr lang="en-US" sz="1400" dirty="0"/>
              <a:t>Clarification NPRR after completing business requirements (</a:t>
            </a:r>
            <a:r>
              <a:rPr lang="en-US" sz="1400" dirty="0" err="1"/>
              <a:t>eg</a:t>
            </a:r>
            <a:r>
              <a:rPr lang="en-US" sz="1400" dirty="0"/>
              <a:t>, drift in baseline since 2019, discrepancies and/or small gaps found during business requirement development)</a:t>
            </a:r>
          </a:p>
          <a:p>
            <a:pPr lvl="1"/>
            <a:r>
              <a:rPr lang="en-US" sz="1400" dirty="0"/>
              <a:t>Clarification NPRR as an extension of NPRR1014 Single Model to clarify single model language in other areas of protocols.</a:t>
            </a:r>
          </a:p>
          <a:p>
            <a:pPr lvl="1"/>
            <a:r>
              <a:rPr lang="en-US" sz="1400" dirty="0"/>
              <a:t>Note- All changes are intended to be “as designed” clarifications, aligned with Key Principles, and have no system impacts.</a:t>
            </a:r>
          </a:p>
          <a:p>
            <a:endParaRPr lang="en-US" sz="1800" dirty="0"/>
          </a:p>
          <a:p>
            <a:r>
              <a:rPr lang="en-US" sz="1800" dirty="0"/>
              <a:t>Current plan is to share initial drafts with RTCBTF, and then ERCOT will formally file as NPRRs to allow vetting of comments via existing PRS/TAC process and supported by RTCBTF to thoroughly review.</a:t>
            </a:r>
          </a:p>
        </p:txBody>
      </p:sp>
    </p:spTree>
    <p:extLst>
      <p:ext uri="{BB962C8B-B14F-4D97-AF65-F5344CB8AC3E}">
        <p14:creationId xmlns:p14="http://schemas.microsoft.com/office/powerpoint/2010/main" val="506097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Reviewed at June RTCBTF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990600"/>
            <a:ext cx="8534400" cy="4953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600" u="sng" dirty="0"/>
              <a:t>Issue 3</a:t>
            </a:r>
            <a:r>
              <a:rPr lang="en-US" sz="1600" dirty="0"/>
              <a:t> - Framework for periodic analysis comparing RTC and the current ORDC design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200" dirty="0"/>
              <a:t>ERCOT updated the publicly available RTC Excel tool and will be posted to RTCBTF home page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200" dirty="0"/>
              <a:t>Next RTCBTF meeting lay out date estimates for development of tool capabilities.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en-US" sz="1200" dirty="0"/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600" u="sng" dirty="0"/>
              <a:t>Issue 20</a:t>
            </a:r>
            <a:r>
              <a:rPr lang="en-US" sz="1600" dirty="0"/>
              <a:t> - Review of the Energy and AS Offer Caps in the context of Current Policy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Review last month’s presentation and see if any questions (none)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en-US" sz="1600" u="sng" dirty="0"/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600" u="sng" dirty="0"/>
              <a:t>Issue 9-10</a:t>
            </a:r>
            <a:r>
              <a:rPr lang="en-US" sz="1600" dirty="0"/>
              <a:t> - Market Readiness and Technical Workshops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400" dirty="0"/>
              <a:t>Reviewed outline of market trials sequence and objectives </a:t>
            </a:r>
            <a:r>
              <a:rPr lang="en-US" sz="1400" b="1" i="1" dirty="0"/>
              <a:t>(seeking Market Feedback)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400" dirty="0"/>
              <a:t>Reviewed telemetry changes shared at RTC+B Technical Workshops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400" dirty="0"/>
              <a:t>Asked MPs what is needed to continue to develop their changes.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600" u="sng" dirty="0"/>
              <a:t>Issue 18</a:t>
            </a:r>
            <a:r>
              <a:rPr lang="en-US" sz="1600" dirty="0"/>
              <a:t> - Review of the AS Demand Curves in the context of current policy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1400" dirty="0"/>
              <a:t>ERCOT Operations provided feedback on questions from prior RTCBTF meetings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en-US" sz="1800" dirty="0"/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06492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Next steps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1066800"/>
            <a:ext cx="8534400" cy="54102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Wrapped up limited series of RTC+B Technical Workshops (April-June 2024) </a:t>
            </a:r>
          </a:p>
          <a:p>
            <a:pPr lvl="1">
              <a:buFontTx/>
              <a:buChar char="-"/>
            </a:pPr>
            <a:r>
              <a:rPr lang="en-US" sz="1400" dirty="0"/>
              <a:t>Target audience, vendors and IT development/implementation staff (sent to RTCBTF and TWG) 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RTC+B Technical Workshop - April 18, 2024:   1:00 PM – 4:00 PM 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Overview of ICCP Telemetry/EMS SCADA/AGC changes &amp; ICCP Configurations for parallel testing.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RTC+B Technical Workshop - May 6, 2024:      1:00 PM – 4:00 PM 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Finalize approach on ICCP configuration approaches for parallel testing and transition. 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RTC+B Technical Workshop - May 15, 2024:    1:00 PM – 4:00 PM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: 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Market Interfaces design specifications (submissions - External API/Market Manager, notifications, and reports)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RTC+B Technical Workshop - June 6, 2024:      1:00 PM – 4:00 PM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: </a:t>
            </a:r>
          </a:p>
          <a:p>
            <a:pPr marL="800100" lvl="2" indent="0">
              <a:spcBef>
                <a:spcPts val="0"/>
              </a:spcBef>
              <a:buSzPts val="1000"/>
              <a:buNone/>
              <a:tabLst>
                <a:tab pos="457200" algn="l"/>
              </a:tabLst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Reserved for further discussions if needed and Q&amp;A session.</a:t>
            </a:r>
          </a:p>
          <a:p>
            <a:pPr lvl="1">
              <a:buFontTx/>
              <a:buChar char="-"/>
            </a:pPr>
            <a:r>
              <a:rPr lang="en-US" sz="1400" dirty="0"/>
              <a:t>Based on the feedback from these workshops, ERCOT will finalize ICCP/Market Interface design specifications and publish draft versions to the ERCOT website by end of June.  </a:t>
            </a:r>
          </a:p>
          <a:p>
            <a:pPr lvl="1">
              <a:buFontTx/>
              <a:buChar char="-"/>
            </a:pPr>
            <a:r>
              <a:rPr lang="en-US" sz="1400" dirty="0"/>
              <a:t>This engagement will help QSEs and their vendors start planning their RTC+B systems design and implementation early to align with ERCOT’s RTC+B project implementation timelines which is critical for ERCOT to deliver this project successfully and on time.</a:t>
            </a:r>
          </a:p>
          <a:p>
            <a:pPr lvl="1">
              <a:buFontTx/>
              <a:buChar char="-"/>
            </a:pPr>
            <a:r>
              <a:rPr lang="en-US" sz="1400" dirty="0"/>
              <a:t>Discussions and artifacts will be highlighted and shared at regular RTCBTF meetings.</a:t>
            </a:r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r>
              <a:rPr lang="en-US" sz="1800" dirty="0"/>
              <a:t>July 17</a:t>
            </a:r>
            <a:r>
              <a:rPr lang="en-US" sz="1800" baseline="30000" dirty="0"/>
              <a:t>th</a:t>
            </a:r>
            <a:r>
              <a:rPr lang="en-US" sz="1800" dirty="0"/>
              <a:t> - Next RTCBTF </a:t>
            </a:r>
          </a:p>
          <a:p>
            <a:pPr lvl="1">
              <a:buFontTx/>
              <a:buChar char="-"/>
            </a:pPr>
            <a:r>
              <a:rPr lang="en-US" sz="1400" dirty="0"/>
              <a:t>Feedback on Market Trials Plan from MPs and review of QSE Attestation</a:t>
            </a:r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r>
              <a:rPr lang="en-US" sz="18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120316833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23380</TotalTime>
  <Words>1100</Words>
  <Application>Microsoft Office PowerPoint</Application>
  <PresentationFormat>On-screen Show (4:3)</PresentationFormat>
  <Paragraphs>116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Cover Slide</vt:lpstr>
      <vt:lpstr>Horizontal Theme</vt:lpstr>
      <vt:lpstr>PowerPoint Presentation</vt:lpstr>
      <vt:lpstr>Outline</vt:lpstr>
      <vt:lpstr>RTC+B Program Update  (excerpt from April Board T&amp;S RTC Update)</vt:lpstr>
      <vt:lpstr>PowerPoint Presentation</vt:lpstr>
      <vt:lpstr>Plans for Meetings and Review Cycles</vt:lpstr>
      <vt:lpstr>Current RTCBTF Issues List</vt:lpstr>
      <vt:lpstr>Upcoming RTC+B Clarification NPRRs </vt:lpstr>
      <vt:lpstr>Reviewed at June RTCBTF</vt:lpstr>
      <vt:lpstr>RTCBTF 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596</cp:revision>
  <cp:lastPrinted>2017-10-10T21:31:05Z</cp:lastPrinted>
  <dcterms:created xsi:type="dcterms:W3CDTF">2016-01-21T15:20:31Z</dcterms:created>
  <dcterms:modified xsi:type="dcterms:W3CDTF">2024-06-18T13:58:45Z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