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320" r:id="rId7"/>
    <p:sldId id="587" r:id="rId8"/>
    <p:sldId id="717" r:id="rId9"/>
    <p:sldId id="719" r:id="rId10"/>
    <p:sldId id="721" r:id="rId11"/>
    <p:sldId id="720" r:id="rId12"/>
    <p:sldId id="722" r:id="rId13"/>
    <p:sldId id="723"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4CCDCB-D185-4203-93F9-18D05E1133C4}" v="25" dt="2024-06-13T19:44:47.6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2" d="100"/>
          <a:sy n="122" d="100"/>
        </p:scale>
        <p:origin x="1284" y="9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anna Gari, Abhi" userId="574f73dd-89c7-4e5e-92e9-5cd2150b236a" providerId="ADAL" clId="{008197CF-5134-41C5-A3BC-258A21B0004C}"/>
    <pc:docChg chg="undo custSel addSld delSld modSld sldOrd">
      <pc:chgData name="Masanna Gari, Abhi" userId="574f73dd-89c7-4e5e-92e9-5cd2150b236a" providerId="ADAL" clId="{008197CF-5134-41C5-A3BC-258A21B0004C}" dt="2024-06-05T22:50:24.861" v="2498" actId="20577"/>
      <pc:docMkLst>
        <pc:docMk/>
      </pc:docMkLst>
      <pc:sldChg chg="delSp modSp add mod ord">
        <pc:chgData name="Masanna Gari, Abhi" userId="574f73dd-89c7-4e5e-92e9-5cd2150b236a" providerId="ADAL" clId="{008197CF-5134-41C5-A3BC-258A21B0004C}" dt="2024-06-05T22:50:24.861" v="2498" actId="20577"/>
        <pc:sldMkLst>
          <pc:docMk/>
          <pc:sldMk cId="826925200" sldId="722"/>
        </pc:sldMkLst>
        <pc:spChg chg="mod">
          <ac:chgData name="Masanna Gari, Abhi" userId="574f73dd-89c7-4e5e-92e9-5cd2150b236a" providerId="ADAL" clId="{008197CF-5134-41C5-A3BC-258A21B0004C}" dt="2024-06-05T19:34:54.797" v="210"/>
          <ac:spMkLst>
            <pc:docMk/>
            <pc:sldMk cId="826925200" sldId="722"/>
            <ac:spMk id="6" creationId="{E57463E2-BE54-9C33-BE39-85FB6679CC62}"/>
          </ac:spMkLst>
        </pc:spChg>
        <pc:spChg chg="del">
          <ac:chgData name="Masanna Gari, Abhi" userId="574f73dd-89c7-4e5e-92e9-5cd2150b236a" providerId="ADAL" clId="{008197CF-5134-41C5-A3BC-258A21B0004C}" dt="2024-06-05T19:36:44.960" v="235" actId="478"/>
          <ac:spMkLst>
            <pc:docMk/>
            <pc:sldMk cId="826925200" sldId="722"/>
            <ac:spMk id="7" creationId="{B5E8563E-351B-2F28-22F3-7E119FB19CD4}"/>
          </ac:spMkLst>
        </pc:spChg>
        <pc:graphicFrameChg chg="mod modGraphic">
          <ac:chgData name="Masanna Gari, Abhi" userId="574f73dd-89c7-4e5e-92e9-5cd2150b236a" providerId="ADAL" clId="{008197CF-5134-41C5-A3BC-258A21B0004C}" dt="2024-06-05T22:50:24.861" v="2498" actId="20577"/>
          <ac:graphicFrameMkLst>
            <pc:docMk/>
            <pc:sldMk cId="826925200" sldId="722"/>
            <ac:graphicFrameMk id="5" creationId="{EE702E36-CBB8-DFEE-CA55-1EA719845624}"/>
          </ac:graphicFrameMkLst>
        </pc:graphicFrameChg>
      </pc:sldChg>
      <pc:sldChg chg="addSp delSp modSp add del mod ord">
        <pc:chgData name="Masanna Gari, Abhi" userId="574f73dd-89c7-4e5e-92e9-5cd2150b236a" providerId="ADAL" clId="{008197CF-5134-41C5-A3BC-258A21B0004C}" dt="2024-06-05T19:34:43.693" v="206" actId="47"/>
        <pc:sldMkLst>
          <pc:docMk/>
          <pc:sldMk cId="3175669079" sldId="722"/>
        </pc:sldMkLst>
        <pc:spChg chg="add mod">
          <ac:chgData name="Masanna Gari, Abhi" userId="574f73dd-89c7-4e5e-92e9-5cd2150b236a" providerId="ADAL" clId="{008197CF-5134-41C5-A3BC-258A21B0004C}" dt="2024-06-05T19:33:30.818" v="205" actId="478"/>
          <ac:spMkLst>
            <pc:docMk/>
            <pc:sldMk cId="3175669079" sldId="722"/>
            <ac:spMk id="3" creationId="{9106FA65-AD9D-EE9A-0F18-D4DE528BC590}"/>
          </ac:spMkLst>
        </pc:spChg>
        <pc:spChg chg="mod">
          <ac:chgData name="Masanna Gari, Abhi" userId="574f73dd-89c7-4e5e-92e9-5cd2150b236a" providerId="ADAL" clId="{008197CF-5134-41C5-A3BC-258A21B0004C}" dt="2024-06-05T18:46:01.317" v="44" actId="20577"/>
          <ac:spMkLst>
            <pc:docMk/>
            <pc:sldMk cId="3175669079" sldId="722"/>
            <ac:spMk id="6" creationId="{E57463E2-BE54-9C33-BE39-85FB6679CC62}"/>
          </ac:spMkLst>
        </pc:spChg>
        <pc:spChg chg="del">
          <ac:chgData name="Masanna Gari, Abhi" userId="574f73dd-89c7-4e5e-92e9-5cd2150b236a" providerId="ADAL" clId="{008197CF-5134-41C5-A3BC-258A21B0004C}" dt="2024-06-05T18:46:08.425" v="45" actId="478"/>
          <ac:spMkLst>
            <pc:docMk/>
            <pc:sldMk cId="3175669079" sldId="722"/>
            <ac:spMk id="7" creationId="{B5E8563E-351B-2F28-22F3-7E119FB19CD4}"/>
          </ac:spMkLst>
        </pc:spChg>
        <pc:graphicFrameChg chg="del mod modGraphic">
          <ac:chgData name="Masanna Gari, Abhi" userId="574f73dd-89c7-4e5e-92e9-5cd2150b236a" providerId="ADAL" clId="{008197CF-5134-41C5-A3BC-258A21B0004C}" dt="2024-06-05T19:33:30.818" v="205" actId="478"/>
          <ac:graphicFrameMkLst>
            <pc:docMk/>
            <pc:sldMk cId="3175669079" sldId="722"/>
            <ac:graphicFrameMk id="5" creationId="{EE702E36-CBB8-DFEE-CA55-1EA719845624}"/>
          </ac:graphicFrameMkLst>
        </pc:graphicFrameChg>
      </pc:sldChg>
    </pc:docChg>
  </pc:docChgLst>
  <pc:docChgLst>
    <pc:chgData name="Masanna Gari, Abhi" userId="574f73dd-89c7-4e5e-92e9-5cd2150b236a" providerId="ADAL" clId="{6A4CCDCB-D185-4203-93F9-18D05E1133C4}"/>
    <pc:docChg chg="undo custSel addSld delSld modSld sldOrd">
      <pc:chgData name="Masanna Gari, Abhi" userId="574f73dd-89c7-4e5e-92e9-5cd2150b236a" providerId="ADAL" clId="{6A4CCDCB-D185-4203-93F9-18D05E1133C4}" dt="2024-06-13T19:46:16.253" v="1152" actId="20577"/>
      <pc:docMkLst>
        <pc:docMk/>
      </pc:docMkLst>
      <pc:sldChg chg="addSp modSp mod">
        <pc:chgData name="Masanna Gari, Abhi" userId="574f73dd-89c7-4e5e-92e9-5cd2150b236a" providerId="ADAL" clId="{6A4CCDCB-D185-4203-93F9-18D05E1133C4}" dt="2024-06-13T02:01:05.677" v="838" actId="20577"/>
        <pc:sldMkLst>
          <pc:docMk/>
          <pc:sldMk cId="730603795" sldId="260"/>
        </pc:sldMkLst>
        <pc:spChg chg="add mod">
          <ac:chgData name="Masanna Gari, Abhi" userId="574f73dd-89c7-4e5e-92e9-5cd2150b236a" providerId="ADAL" clId="{6A4CCDCB-D185-4203-93F9-18D05E1133C4}" dt="2024-06-13T02:01:05.677" v="838" actId="20577"/>
          <ac:spMkLst>
            <pc:docMk/>
            <pc:sldMk cId="730603795" sldId="260"/>
            <ac:spMk id="3" creationId="{68249CBE-EDDC-91B1-456D-16E3ECB87255}"/>
          </ac:spMkLst>
        </pc:spChg>
      </pc:sldChg>
      <pc:sldChg chg="add">
        <pc:chgData name="Masanna Gari, Abhi" userId="574f73dd-89c7-4e5e-92e9-5cd2150b236a" providerId="ADAL" clId="{6A4CCDCB-D185-4203-93F9-18D05E1133C4}" dt="2024-06-13T19:44:47.625" v="1124"/>
        <pc:sldMkLst>
          <pc:docMk/>
          <pc:sldMk cId="2136936473" sldId="320"/>
        </pc:sldMkLst>
      </pc:sldChg>
      <pc:sldChg chg="modSp add mod ord">
        <pc:chgData name="Masanna Gari, Abhi" userId="574f73dd-89c7-4e5e-92e9-5cd2150b236a" providerId="ADAL" clId="{6A4CCDCB-D185-4203-93F9-18D05E1133C4}" dt="2024-06-13T19:46:16.253" v="1152" actId="20577"/>
        <pc:sldMkLst>
          <pc:docMk/>
          <pc:sldMk cId="3808123715" sldId="587"/>
        </pc:sldMkLst>
        <pc:spChg chg="mod">
          <ac:chgData name="Masanna Gari, Abhi" userId="574f73dd-89c7-4e5e-92e9-5cd2150b236a" providerId="ADAL" clId="{6A4CCDCB-D185-4203-93F9-18D05E1133C4}" dt="2024-06-13T19:46:16.253" v="1152" actId="20577"/>
          <ac:spMkLst>
            <pc:docMk/>
            <pc:sldMk cId="3808123715" sldId="587"/>
            <ac:spMk id="2" creationId="{00000000-0000-0000-0000-000000000000}"/>
          </ac:spMkLst>
        </pc:spChg>
        <pc:spChg chg="mod">
          <ac:chgData name="Masanna Gari, Abhi" userId="574f73dd-89c7-4e5e-92e9-5cd2150b236a" providerId="ADAL" clId="{6A4CCDCB-D185-4203-93F9-18D05E1133C4}" dt="2024-06-12T21:34:52.417" v="75" actId="1076"/>
          <ac:spMkLst>
            <pc:docMk/>
            <pc:sldMk cId="3808123715" sldId="587"/>
            <ac:spMk id="11" creationId="{00000000-0000-0000-0000-000000000000}"/>
          </ac:spMkLst>
        </pc:spChg>
        <pc:graphicFrameChg chg="mod modGraphic">
          <ac:chgData name="Masanna Gari, Abhi" userId="574f73dd-89c7-4e5e-92e9-5cd2150b236a" providerId="ADAL" clId="{6A4CCDCB-D185-4203-93F9-18D05E1133C4}" dt="2024-06-12T21:37:49.823" v="91" actId="14100"/>
          <ac:graphicFrameMkLst>
            <pc:docMk/>
            <pc:sldMk cId="3808123715" sldId="587"/>
            <ac:graphicFrameMk id="3" creationId="{182105A4-C1CF-CF36-E137-4B0CBC93640B}"/>
          </ac:graphicFrameMkLst>
        </pc:graphicFrameChg>
        <pc:graphicFrameChg chg="mod modGraphic">
          <ac:chgData name="Masanna Gari, Abhi" userId="574f73dd-89c7-4e5e-92e9-5cd2150b236a" providerId="ADAL" clId="{6A4CCDCB-D185-4203-93F9-18D05E1133C4}" dt="2024-06-12T21:37:45.008" v="90" actId="14100"/>
          <ac:graphicFrameMkLst>
            <pc:docMk/>
            <pc:sldMk cId="3808123715" sldId="587"/>
            <ac:graphicFrameMk id="7" creationId="{00000000-0000-0000-0000-000000000000}"/>
          </ac:graphicFrameMkLst>
        </pc:graphicFrameChg>
        <pc:graphicFrameChg chg="mod modGraphic">
          <ac:chgData name="Masanna Gari, Abhi" userId="574f73dd-89c7-4e5e-92e9-5cd2150b236a" providerId="ADAL" clId="{6A4CCDCB-D185-4203-93F9-18D05E1133C4}" dt="2024-06-12T21:38:32.668" v="95" actId="108"/>
          <ac:graphicFrameMkLst>
            <pc:docMk/>
            <pc:sldMk cId="3808123715" sldId="587"/>
            <ac:graphicFrameMk id="9" creationId="{FB668C64-A4C3-1753-1856-68ED5EDBF081}"/>
          </ac:graphicFrameMkLst>
        </pc:graphicFrameChg>
      </pc:sldChg>
      <pc:sldChg chg="add del ord">
        <pc:chgData name="Masanna Gari, Abhi" userId="574f73dd-89c7-4e5e-92e9-5cd2150b236a" providerId="ADAL" clId="{6A4CCDCB-D185-4203-93F9-18D05E1133C4}" dt="2024-06-13T19:44:50.101" v="1125" actId="47"/>
        <pc:sldMkLst>
          <pc:docMk/>
          <pc:sldMk cId="3125458162" sldId="626"/>
        </pc:sldMkLst>
      </pc:sldChg>
      <pc:sldChg chg="modSp mod">
        <pc:chgData name="Masanna Gari, Abhi" userId="574f73dd-89c7-4e5e-92e9-5cd2150b236a" providerId="ADAL" clId="{6A4CCDCB-D185-4203-93F9-18D05E1133C4}" dt="2024-06-13T19:17:54.831" v="1123"/>
        <pc:sldMkLst>
          <pc:docMk/>
          <pc:sldMk cId="793019463" sldId="720"/>
        </pc:sldMkLst>
        <pc:spChg chg="mod">
          <ac:chgData name="Masanna Gari, Abhi" userId="574f73dd-89c7-4e5e-92e9-5cd2150b236a" providerId="ADAL" clId="{6A4CCDCB-D185-4203-93F9-18D05E1133C4}" dt="2024-06-13T19:13:02.810" v="923" actId="20577"/>
          <ac:spMkLst>
            <pc:docMk/>
            <pc:sldMk cId="793019463" sldId="720"/>
            <ac:spMk id="3" creationId="{A2BE6AC6-551D-2347-D9CD-881C5BA10767}"/>
          </ac:spMkLst>
        </pc:spChg>
        <pc:spChg chg="mod">
          <ac:chgData name="Masanna Gari, Abhi" userId="574f73dd-89c7-4e5e-92e9-5cd2150b236a" providerId="ADAL" clId="{6A4CCDCB-D185-4203-93F9-18D05E1133C4}" dt="2024-06-13T19:13:40.643" v="987" actId="20577"/>
          <ac:spMkLst>
            <pc:docMk/>
            <pc:sldMk cId="793019463" sldId="720"/>
            <ac:spMk id="6" creationId="{E57463E2-BE54-9C33-BE39-85FB6679CC62}"/>
          </ac:spMkLst>
        </pc:spChg>
        <pc:graphicFrameChg chg="mod modGraphic">
          <ac:chgData name="Masanna Gari, Abhi" userId="574f73dd-89c7-4e5e-92e9-5cd2150b236a" providerId="ADAL" clId="{6A4CCDCB-D185-4203-93F9-18D05E1133C4}" dt="2024-06-13T19:17:54.831" v="1123"/>
          <ac:graphicFrameMkLst>
            <pc:docMk/>
            <pc:sldMk cId="793019463" sldId="720"/>
            <ac:graphicFrameMk id="5" creationId="{EE702E36-CBB8-DFEE-CA55-1EA719845624}"/>
          </ac:graphicFrameMkLst>
        </pc:graphicFrameChg>
      </pc:sldChg>
      <pc:sldChg chg="modSp mod">
        <pc:chgData name="Masanna Gari, Abhi" userId="574f73dd-89c7-4e5e-92e9-5cd2150b236a" providerId="ADAL" clId="{6A4CCDCB-D185-4203-93F9-18D05E1133C4}" dt="2024-06-13T16:11:16.107" v="906" actId="20577"/>
        <pc:sldMkLst>
          <pc:docMk/>
          <pc:sldMk cId="826925200" sldId="722"/>
        </pc:sldMkLst>
        <pc:graphicFrameChg chg="mod modGraphic">
          <ac:chgData name="Masanna Gari, Abhi" userId="574f73dd-89c7-4e5e-92e9-5cd2150b236a" providerId="ADAL" clId="{6A4CCDCB-D185-4203-93F9-18D05E1133C4}" dt="2024-06-13T16:11:16.107" v="906" actId="20577"/>
          <ac:graphicFrameMkLst>
            <pc:docMk/>
            <pc:sldMk cId="826925200" sldId="722"/>
            <ac:graphicFrameMk id="5" creationId="{EE702E36-CBB8-DFEE-CA55-1EA719845624}"/>
          </ac:graphicFrameMkLst>
        </pc:graphicFrameChg>
      </pc:sldChg>
      <pc:sldChg chg="modSp add mod">
        <pc:chgData name="Masanna Gari, Abhi" userId="574f73dd-89c7-4e5e-92e9-5cd2150b236a" providerId="ADAL" clId="{6A4CCDCB-D185-4203-93F9-18D05E1133C4}" dt="2024-06-13T16:11:49.473" v="910" actId="207"/>
        <pc:sldMkLst>
          <pc:docMk/>
          <pc:sldMk cId="850620464" sldId="723"/>
        </pc:sldMkLst>
        <pc:spChg chg="mod">
          <ac:chgData name="Masanna Gari, Abhi" userId="574f73dd-89c7-4e5e-92e9-5cd2150b236a" providerId="ADAL" clId="{6A4CCDCB-D185-4203-93F9-18D05E1133C4}" dt="2024-06-12T22:55:46.131" v="464" actId="20577"/>
          <ac:spMkLst>
            <pc:docMk/>
            <pc:sldMk cId="850620464" sldId="723"/>
            <ac:spMk id="6" creationId="{E57463E2-BE54-9C33-BE39-85FB6679CC62}"/>
          </ac:spMkLst>
        </pc:spChg>
        <pc:graphicFrameChg chg="mod modGraphic">
          <ac:chgData name="Masanna Gari, Abhi" userId="574f73dd-89c7-4e5e-92e9-5cd2150b236a" providerId="ADAL" clId="{6A4CCDCB-D185-4203-93F9-18D05E1133C4}" dt="2024-06-13T16:11:49.473" v="910" actId="207"/>
          <ac:graphicFrameMkLst>
            <pc:docMk/>
            <pc:sldMk cId="850620464" sldId="723"/>
            <ac:graphicFrameMk id="5" creationId="{EE702E36-CBB8-DFEE-CA55-1EA719845624}"/>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6/13/2024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ercot.com/services/mdt/userguides"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www.ercot.com/services/rq/re"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files/docs/2023/09/01/2_refresher-on-real-time-co-optimization-key-principles-rtcbtf-090823_v2.pptx" TargetMode="External"/><Relationship Id="rId2" Type="http://schemas.openxmlformats.org/officeDocument/2006/relationships/hyperlink" Target="https://www.ercot.com/mktrules/puctDirectives/kp1p4"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files/docs/2023/09/01/2_refresher-on-real-time-co-optimization-key-principles-rtcbtf-090823_v2.pptx" TargetMode="External"/><Relationship Id="rId2" Type="http://schemas.openxmlformats.org/officeDocument/2006/relationships/hyperlink" Target="https://www.ercot.com/mktrules/puctDirectives/kp1p4"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ercot.com/files/docs/2023/09/01/2_refresher-on-real-time-co-optimization-key-principles-rtcbtf-090823_v2.pptx" TargetMode="External"/><Relationship Id="rId2" Type="http://schemas.openxmlformats.org/officeDocument/2006/relationships/hyperlink" Target="https://www.ercot.com/mktrules/puctDirectives/kp1p3"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ercot.com/files/docs/2023/09/01/2_refresher-on-real-time-co-optimization-key-principles-rtcbtf-090823_v2.pptx" TargetMode="External"/><Relationship Id="rId2" Type="http://schemas.openxmlformats.org/officeDocument/2006/relationships/hyperlink" Target="https://www.ercot.com/mktrules/puctDirectives/kp1p3"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ercot.com/mktrules/puctDirectives/kp1p5" TargetMode="External"/><Relationship Id="rId2" Type="http://schemas.openxmlformats.org/officeDocument/2006/relationships/hyperlink" Target="https://www.ercot.com/mktrules/puctDirectives/kp1p3" TargetMode="External"/><Relationship Id="rId1" Type="http://schemas.openxmlformats.org/officeDocument/2006/relationships/slideLayout" Target="../slideLayouts/slideLayout3.xml"/><Relationship Id="rId4" Type="http://schemas.openxmlformats.org/officeDocument/2006/relationships/hyperlink" Target="https://www.ercot.com/files/docs/2023/09/01/2_refresher-on-real-time-co-optimization-key-principles-rtcbtf-090823_v2.ppt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ercot.com/files/docs/2023/09/01/2_refresher-on-real-time-co-optimization-key-principles-rtcbtf-090823_v2.pptx" TargetMode="External"/><Relationship Id="rId2" Type="http://schemas.openxmlformats.org/officeDocument/2006/relationships/hyperlink" Target="https://www.ercot.com/mktrules/puctDirectives/kp1p5"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249CBE-EDDC-91B1-456D-16E3ECB87255}"/>
              </a:ext>
            </a:extLst>
          </p:cNvPr>
          <p:cNvSpPr txBox="1"/>
          <p:nvPr/>
        </p:nvSpPr>
        <p:spPr>
          <a:xfrm>
            <a:off x="3657600" y="1752600"/>
            <a:ext cx="4572000" cy="1754326"/>
          </a:xfrm>
          <a:prstGeom prst="rect">
            <a:avLst/>
          </a:prstGeom>
          <a:noFill/>
        </p:spPr>
        <p:txBody>
          <a:bodyPr wrap="square">
            <a:spAutoFit/>
          </a:bodyPr>
          <a:lstStyle/>
          <a:p>
            <a:r>
              <a:rPr lang="en-US" sz="1800" b="1" dirty="0"/>
              <a:t>RTC+B </a:t>
            </a:r>
            <a:r>
              <a:rPr lang="en-US" b="1" dirty="0"/>
              <a:t>Telemetry Changes</a:t>
            </a:r>
            <a:endParaRPr lang="en-US" sz="1800" b="1" dirty="0"/>
          </a:p>
          <a:p>
            <a:endParaRPr lang="en-US" sz="1800" b="1" dirty="0">
              <a:solidFill>
                <a:schemeClr val="tx2"/>
              </a:solidFill>
            </a:endParaRPr>
          </a:p>
          <a:p>
            <a:endParaRPr lang="en-US" dirty="0">
              <a:solidFill>
                <a:schemeClr val="tx2"/>
              </a:solidFill>
            </a:endParaRPr>
          </a:p>
          <a:p>
            <a:r>
              <a:rPr lang="en-US" dirty="0">
                <a:solidFill>
                  <a:schemeClr val="tx2"/>
                </a:solidFill>
              </a:rPr>
              <a:t>ERCOT Staff</a:t>
            </a:r>
          </a:p>
          <a:p>
            <a:endParaRPr lang="en-US" dirty="0">
              <a:solidFill>
                <a:schemeClr val="tx2"/>
              </a:solidFill>
            </a:endParaRPr>
          </a:p>
          <a:p>
            <a:r>
              <a:rPr lang="en-US" dirty="0">
                <a:solidFill>
                  <a:schemeClr val="tx2"/>
                </a:solidFill>
              </a:rPr>
              <a:t>6/14/2024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RTC+B ICCP Handbook Updates</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9" name="Content Placeholder 4">
            <a:extLst>
              <a:ext uri="{FF2B5EF4-FFF2-40B4-BE49-F238E27FC236}">
                <a16:creationId xmlns:a16="http://schemas.microsoft.com/office/drawing/2014/main" id="{21911F68-9EC0-FC3B-EFD9-577619089E92}"/>
              </a:ext>
            </a:extLst>
          </p:cNvPr>
          <p:cNvSpPr>
            <a:spLocks noGrp="1"/>
          </p:cNvSpPr>
          <p:nvPr>
            <p:ph idx="1"/>
          </p:nvPr>
        </p:nvSpPr>
        <p:spPr>
          <a:xfrm>
            <a:off x="228600" y="814633"/>
            <a:ext cx="8534400" cy="3200400"/>
          </a:xfrm>
        </p:spPr>
        <p:txBody>
          <a:bodyPr/>
          <a:lstStyle/>
          <a:p>
            <a:r>
              <a:rPr lang="en-US" sz="2000" dirty="0"/>
              <a:t>ICCP Handbook draft version with RTC+B ICCP Telemetry points modeling was published to ERCOT website </a:t>
            </a:r>
            <a:r>
              <a:rPr lang="en-US" sz="1600" dirty="0"/>
              <a:t>(</a:t>
            </a:r>
            <a:r>
              <a:rPr lang="en-US" sz="1600" dirty="0">
                <a:hlinkClick r:id="rId2"/>
              </a:rPr>
              <a:t>https://www.ercot.com/services/mdt/userguides</a:t>
            </a:r>
            <a:r>
              <a:rPr lang="en-US" sz="1600" dirty="0"/>
              <a:t>) </a:t>
            </a:r>
            <a:r>
              <a:rPr lang="en-US" sz="2000" dirty="0"/>
              <a:t>on 05/31/2024</a:t>
            </a:r>
          </a:p>
          <a:p>
            <a:pPr marL="0" indent="0">
              <a:buNone/>
            </a:pPr>
            <a:endParaRPr lang="en-US" sz="2000" dirty="0"/>
          </a:p>
          <a:p>
            <a:pPr marL="0" indent="0">
              <a:buNone/>
            </a:pPr>
            <a:endParaRPr lang="en-US" sz="2800" dirty="0"/>
          </a:p>
          <a:p>
            <a:pPr marL="0" indent="0">
              <a:buNone/>
            </a:pPr>
            <a:endParaRPr lang="en-US" sz="2800" dirty="0"/>
          </a:p>
          <a:p>
            <a:endParaRPr lang="en-US" sz="2000" dirty="0"/>
          </a:p>
          <a:p>
            <a:pPr marL="0" indent="0">
              <a:buNone/>
            </a:pPr>
            <a:endParaRPr lang="en-US" sz="2000" dirty="0"/>
          </a:p>
          <a:p>
            <a:endParaRPr lang="en-US" sz="2000" dirty="0"/>
          </a:p>
          <a:p>
            <a:endParaRPr lang="en-US" sz="2000" dirty="0"/>
          </a:p>
          <a:p>
            <a:endParaRPr lang="en-US" sz="2000" dirty="0"/>
          </a:p>
          <a:p>
            <a:pPr marL="0" indent="0">
              <a:buNone/>
            </a:pPr>
            <a:endParaRPr lang="en-US" sz="2400" dirty="0"/>
          </a:p>
          <a:p>
            <a:pPr marL="0" indent="0">
              <a:buNone/>
            </a:pPr>
            <a:endParaRPr lang="en-US" sz="2800" dirty="0"/>
          </a:p>
          <a:p>
            <a:pPr marL="0" indent="0">
              <a:buNone/>
            </a:pPr>
            <a:endParaRPr lang="en-US" sz="2800" dirty="0"/>
          </a:p>
          <a:p>
            <a:pPr>
              <a:buFont typeface="Courier New" panose="02070309020205020404" pitchFamily="49" charset="0"/>
              <a:buChar char="o"/>
            </a:pPr>
            <a:endParaRPr lang="en-US" sz="2600" i="1" dirty="0"/>
          </a:p>
          <a:p>
            <a:pPr>
              <a:buFont typeface="Courier New" panose="02070309020205020404" pitchFamily="49" charset="0"/>
              <a:buChar char="o"/>
            </a:pPr>
            <a:endParaRPr lang="en-US" sz="2600" i="1" dirty="0"/>
          </a:p>
          <a:p>
            <a:pPr>
              <a:buFont typeface="Courier New" panose="02070309020205020404" pitchFamily="49" charset="0"/>
              <a:buChar char="o"/>
            </a:pPr>
            <a:endParaRPr lang="en-US" sz="2600" i="1" dirty="0"/>
          </a:p>
          <a:p>
            <a:pPr marL="0" indent="0">
              <a:buNone/>
            </a:pPr>
            <a:endParaRPr lang="en-US" dirty="0"/>
          </a:p>
        </p:txBody>
      </p:sp>
      <p:pic>
        <p:nvPicPr>
          <p:cNvPr id="5" name="Picture 4">
            <a:extLst>
              <a:ext uri="{FF2B5EF4-FFF2-40B4-BE49-F238E27FC236}">
                <a16:creationId xmlns:a16="http://schemas.microsoft.com/office/drawing/2014/main" id="{4E5AFE2D-CCF2-7B83-A90C-DC0D5D847FE7}"/>
              </a:ext>
            </a:extLst>
          </p:cNvPr>
          <p:cNvPicPr>
            <a:picLocks noChangeAspect="1"/>
          </p:cNvPicPr>
          <p:nvPr/>
        </p:nvPicPr>
        <p:blipFill>
          <a:blip r:embed="rId3"/>
          <a:stretch>
            <a:fillRect/>
          </a:stretch>
        </p:blipFill>
        <p:spPr>
          <a:xfrm>
            <a:off x="533400" y="2101141"/>
            <a:ext cx="7543800" cy="3068676"/>
          </a:xfrm>
          <a:prstGeom prst="rect">
            <a:avLst/>
          </a:prstGeom>
        </p:spPr>
      </p:pic>
    </p:spTree>
    <p:extLst>
      <p:ext uri="{BB962C8B-B14F-4D97-AF65-F5344CB8AC3E}">
        <p14:creationId xmlns:p14="http://schemas.microsoft.com/office/powerpoint/2010/main" val="2136936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a:t>High-level overview of </a:t>
            </a:r>
            <a:r>
              <a:rPr lang="en-US" sz="2400" dirty="0"/>
              <a:t>Telemetry From/To QSE in RTC		</a:t>
            </a:r>
            <a:r>
              <a:rPr lang="en-US" sz="800" i="1" dirty="0"/>
              <a:t>(Updated 2/19/2024)</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447597350"/>
              </p:ext>
            </p:extLst>
          </p:nvPr>
        </p:nvGraphicFramePr>
        <p:xfrm>
          <a:off x="304801" y="4572000"/>
          <a:ext cx="4267200" cy="1959980"/>
        </p:xfrm>
        <a:graphic>
          <a:graphicData uri="http://schemas.openxmlformats.org/drawingml/2006/table">
            <a:tbl>
              <a:tblPr>
                <a:tableStyleId>{3B4B98B0-60AC-42C2-AFA5-B58CD77FA1E5}</a:tableStyleId>
              </a:tblPr>
              <a:tblGrid>
                <a:gridCol w="1633021">
                  <a:extLst>
                    <a:ext uri="{9D8B030D-6E8A-4147-A177-3AD203B41FA5}">
                      <a16:colId xmlns:a16="http://schemas.microsoft.com/office/drawing/2014/main" val="20000"/>
                    </a:ext>
                  </a:extLst>
                </a:gridCol>
                <a:gridCol w="143650">
                  <a:extLst>
                    <a:ext uri="{9D8B030D-6E8A-4147-A177-3AD203B41FA5}">
                      <a16:colId xmlns:a16="http://schemas.microsoft.com/office/drawing/2014/main" val="20001"/>
                    </a:ext>
                  </a:extLst>
                </a:gridCol>
                <a:gridCol w="2490529">
                  <a:extLst>
                    <a:ext uri="{9D8B030D-6E8A-4147-A177-3AD203B41FA5}">
                      <a16:colId xmlns:a16="http://schemas.microsoft.com/office/drawing/2014/main" val="20002"/>
                    </a:ext>
                  </a:extLst>
                </a:gridCol>
              </a:tblGrid>
              <a:tr h="162971">
                <a:tc gridSpan="3">
                  <a:txBody>
                    <a:bodyPr/>
                    <a:lstStyle/>
                    <a:p>
                      <a:pPr algn="ctr" fontAlgn="b"/>
                      <a:r>
                        <a:rPr lang="en-US" sz="800" b="1" u="none" strike="noStrike" dirty="0">
                          <a:effectLst/>
                        </a:rPr>
                        <a:t>Resource Specific To QSE</a:t>
                      </a:r>
                      <a:endParaRPr lang="en-US" sz="8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82335">
                <a:tc>
                  <a:txBody>
                    <a:bodyPr/>
                    <a:lstStyle/>
                    <a:p>
                      <a:pPr algn="ctr" fontAlgn="b"/>
                      <a:r>
                        <a:rPr lang="en-US" sz="800" b="1" u="none" strike="noStrike" dirty="0">
                          <a:effectLst/>
                        </a:rPr>
                        <a:t>Unit Related</a:t>
                      </a:r>
                      <a:endParaRPr lang="en-US" sz="8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endParaRPr lang="en-US" sz="800" dirty="0"/>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fontAlgn="b"/>
                      <a:r>
                        <a:rPr lang="en-US" sz="800" b="1" u="none" strike="noStrike" dirty="0">
                          <a:effectLst/>
                        </a:rPr>
                        <a:t>A/S Related</a:t>
                      </a:r>
                      <a:endParaRPr lang="en-US" sz="8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182335">
                <a:tc>
                  <a:txBody>
                    <a:bodyPr/>
                    <a:lstStyle/>
                    <a:p>
                      <a:pPr algn="ctr" fontAlgn="b"/>
                      <a:r>
                        <a:rPr lang="en-US" sz="800" b="0" i="0" u="none" strike="noStrike" dirty="0">
                          <a:solidFill>
                            <a:schemeClr val="tx1"/>
                          </a:solidFill>
                          <a:effectLst/>
                          <a:latin typeface="+mn-lt"/>
                        </a:rPr>
                        <a:t>Base Point (BP)</a:t>
                      </a:r>
                      <a:endParaRPr lang="en-US" sz="8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800" b="0" i="0" u="none" strike="noStrike" dirty="0">
                          <a:solidFill>
                            <a:srgbClr val="000000"/>
                          </a:solidFill>
                          <a:effectLst/>
                          <a:latin typeface="+mn-lt"/>
                        </a:rPr>
                        <a:t>Non-Spin Deployed (NDPL)</a:t>
                      </a: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extLst>
                  <a:ext uri="{0D108BD9-81ED-4DB2-BD59-A6C34878D82A}">
                    <a16:rowId xmlns:a16="http://schemas.microsoft.com/office/drawing/2014/main" val="10002"/>
                  </a:ext>
                </a:extLst>
              </a:tr>
              <a:tr h="182335">
                <a:tc>
                  <a:txBody>
                    <a:bodyPr/>
                    <a:lstStyle/>
                    <a:p>
                      <a:pPr algn="ctr" fontAlgn="b"/>
                      <a:r>
                        <a:rPr lang="nb-NO" sz="800" b="0" i="0" u="none" strike="noStrike" dirty="0">
                          <a:solidFill>
                            <a:schemeClr val="tx1"/>
                          </a:solidFill>
                          <a:effectLst/>
                          <a:latin typeface="+mn-lt"/>
                        </a:rPr>
                        <a:t>Locational Marginal Price (LMP)</a:t>
                      </a:r>
                      <a:endParaRPr lang="nb-NO"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800" b="0" i="0" u="none" strike="noStrike" dirty="0">
                          <a:solidFill>
                            <a:srgbClr val="000000"/>
                          </a:solidFill>
                          <a:effectLst/>
                          <a:latin typeface="+mn-lt"/>
                        </a:rPr>
                        <a:t>RRS</a:t>
                      </a:r>
                      <a:r>
                        <a:rPr lang="en-US" sz="800" b="0" i="0" u="none" strike="noStrike" baseline="0" dirty="0">
                          <a:solidFill>
                            <a:srgbClr val="000000"/>
                          </a:solidFill>
                          <a:effectLst/>
                          <a:latin typeface="+mn-lt"/>
                        </a:rPr>
                        <a:t> Deployed (RDPL) [NCLR]</a:t>
                      </a:r>
                      <a:endParaRPr lang="en-US"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extLst>
                  <a:ext uri="{0D108BD9-81ED-4DB2-BD59-A6C34878D82A}">
                    <a16:rowId xmlns:a16="http://schemas.microsoft.com/office/drawing/2014/main" val="10003"/>
                  </a:ext>
                </a:extLst>
              </a:tr>
              <a:tr h="182335">
                <a:tc>
                  <a:txBody>
                    <a:bodyPr/>
                    <a:lstStyle/>
                    <a:p>
                      <a:pPr algn="ctr" fontAlgn="b"/>
                      <a:r>
                        <a:rPr lang="en-US" sz="800" u="none" strike="noStrike" dirty="0">
                          <a:effectLst/>
                          <a:latin typeface="+mn-lt"/>
                        </a:rPr>
                        <a:t>Curtailment</a:t>
                      </a:r>
                      <a:r>
                        <a:rPr lang="en-US" sz="800" u="none" strike="noStrike" baseline="0" dirty="0">
                          <a:effectLst/>
                          <a:latin typeface="+mn-lt"/>
                        </a:rPr>
                        <a:t> (</a:t>
                      </a:r>
                      <a:r>
                        <a:rPr lang="en-US" sz="800" u="none" strike="noStrike" dirty="0">
                          <a:effectLst/>
                          <a:latin typeface="+mn-lt"/>
                        </a:rPr>
                        <a:t>SBBH)</a:t>
                      </a:r>
                      <a:endParaRPr lang="en-US"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800" b="1" i="0" u="none" strike="noStrike" kern="1200" baseline="0" dirty="0">
                          <a:solidFill>
                            <a:schemeClr val="tx1"/>
                          </a:solidFill>
                          <a:effectLst/>
                          <a:latin typeface="Arial" panose="020B0604020202020204" pitchFamily="34" charset="0"/>
                          <a:ea typeface="+mn-ea"/>
                          <a:cs typeface="+mn-cs"/>
                        </a:rPr>
                        <a:t>Regulation Up Award, Regulation Down Award</a:t>
                      </a: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r h="182335">
                <a:tc>
                  <a:txBody>
                    <a:bodyPr/>
                    <a:lstStyle/>
                    <a:p>
                      <a:pPr algn="ctr" fontAlgn="b"/>
                      <a:r>
                        <a:rPr lang="en-US" sz="800" b="0" i="0" u="none" strike="noStrike" dirty="0">
                          <a:solidFill>
                            <a:srgbClr val="000000"/>
                          </a:solidFill>
                          <a:effectLst/>
                          <a:latin typeface="+mn-lt"/>
                        </a:rPr>
                        <a:t>SCCT Status (SCCT)</a:t>
                      </a: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ctr"/>
                      <a:r>
                        <a:rPr lang="en-US" sz="800" b="1" i="0" u="none" strike="noStrike" kern="1200" baseline="0" dirty="0">
                          <a:solidFill>
                            <a:schemeClr val="tx1"/>
                          </a:solidFill>
                          <a:effectLst/>
                          <a:latin typeface="Arial" panose="020B0604020202020204" pitchFamily="34" charset="0"/>
                          <a:ea typeface="+mn-ea"/>
                          <a:cs typeface="+mn-cs"/>
                        </a:rPr>
                        <a:t>Responsive Reserve PFR/FFR/UFR Award</a:t>
                      </a:r>
                      <a:endParaRPr lang="en-US" sz="800" b="1" i="0" u="none" strike="noStrike" kern="1200" baseline="0" dirty="0">
                        <a:solidFill>
                          <a:srgbClr val="FF0000"/>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5"/>
                  </a:ext>
                </a:extLst>
              </a:tr>
              <a:tr h="182335">
                <a:tc>
                  <a:txBody>
                    <a:bodyPr/>
                    <a:lstStyle/>
                    <a:p>
                      <a:pPr algn="ctr" fontAlgn="b"/>
                      <a:r>
                        <a:rPr lang="en-US" sz="800" u="none" strike="sngStrike" baseline="0" dirty="0">
                          <a:solidFill>
                            <a:schemeClr val="accent6"/>
                          </a:solidFill>
                          <a:effectLst/>
                          <a:latin typeface="+mn-lt"/>
                        </a:rPr>
                        <a:t>Updated Desired BP (UDBP)</a:t>
                      </a:r>
                      <a:endParaRPr lang="en-US" sz="800" b="0" i="0" u="none" strike="sngStrike" baseline="0"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800" b="1" i="0" u="none" strike="noStrike" kern="1200" baseline="0" dirty="0">
                          <a:solidFill>
                            <a:schemeClr val="tx1"/>
                          </a:solidFill>
                          <a:effectLst/>
                          <a:latin typeface="Arial" panose="020B0604020202020204" pitchFamily="34" charset="0"/>
                          <a:ea typeface="+mn-ea"/>
                          <a:cs typeface="+mn-cs"/>
                        </a:rPr>
                        <a:t>ECRS Award, Non-Spin Award</a:t>
                      </a: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6"/>
                  </a:ext>
                </a:extLst>
              </a:tr>
              <a:tr h="260332">
                <a:tc>
                  <a:txBody>
                    <a:bodyPr/>
                    <a:lstStyle/>
                    <a:p>
                      <a:pPr algn="ctr" fontAlgn="b"/>
                      <a:endParaRPr lang="en-US"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1" i="0" u="none" strike="noStrike" kern="1200" dirty="0">
                          <a:solidFill>
                            <a:schemeClr val="tx1"/>
                          </a:solidFill>
                          <a:effectLst/>
                          <a:latin typeface="Arial" panose="020B0604020202020204" pitchFamily="34" charset="0"/>
                          <a:ea typeface="+mn-ea"/>
                          <a:cs typeface="+mn-cs"/>
                        </a:rPr>
                        <a:t>Regulation Up Deployment, Regulation Down Deployment (Not to be used)</a:t>
                      </a:r>
                      <a:endParaRPr lang="en-US" sz="8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7"/>
                  </a:ext>
                </a:extLst>
              </a:tr>
              <a:tr h="260332">
                <a:tc>
                  <a:txBody>
                    <a:bodyPr/>
                    <a:lstStyle/>
                    <a:p>
                      <a:pPr algn="ctr" fontAlgn="b"/>
                      <a:endParaRPr lang="en-US"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1" u="none" strike="noStrike" dirty="0">
                          <a:effectLst/>
                          <a:latin typeface="+mn-lt"/>
                        </a:rPr>
                        <a:t>Updated Desired SP (UDSP:Includes Base Ramp and Regulation Instruction)</a:t>
                      </a:r>
                      <a:endParaRPr lang="en-US" sz="800" b="1" i="0" u="none" strike="noStrike" dirty="0">
                        <a:solidFill>
                          <a:srgbClr val="000000"/>
                        </a:solidFill>
                        <a:effectLst/>
                        <a:latin typeface="+mn-lt"/>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8"/>
                  </a:ext>
                </a:extLst>
              </a:tr>
              <a:tr h="182335">
                <a:tc>
                  <a:txBody>
                    <a:bodyPr/>
                    <a:lstStyle/>
                    <a:p>
                      <a:pPr algn="ctr" fontAlgn="b"/>
                      <a:endParaRPr lang="en-US"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1" i="0" u="none" strike="noStrike" dirty="0">
                          <a:solidFill>
                            <a:srgbClr val="000000"/>
                          </a:solidFill>
                          <a:effectLst/>
                          <a:latin typeface="+mn-lt"/>
                        </a:rPr>
                        <a:t>System wide MCPCs for all Ancillary Services</a:t>
                      </a:r>
                    </a:p>
                  </a:txBody>
                  <a:tcPr marL="6371" marR="6371" marT="6371" marB="0" anchor="ctr">
                    <a:lnT w="3175" cap="flat" cmpd="sng" algn="ctr">
                      <a:solidFill>
                        <a:schemeClr val="tx2"/>
                      </a:solidFill>
                      <a:prstDash val="sysDot"/>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3570087421"/>
                  </a:ext>
                </a:extLst>
              </a:tr>
            </a:tbl>
          </a:graphicData>
        </a:graphic>
      </p:graphicFrame>
      <p:sp>
        <p:nvSpPr>
          <p:cNvPr id="11" name="TextBox 10"/>
          <p:cNvSpPr txBox="1"/>
          <p:nvPr/>
        </p:nvSpPr>
        <p:spPr>
          <a:xfrm>
            <a:off x="1715240" y="6512289"/>
            <a:ext cx="7103445" cy="338554"/>
          </a:xfrm>
          <a:prstGeom prst="rect">
            <a:avLst/>
          </a:prstGeom>
          <a:noFill/>
        </p:spPr>
        <p:txBody>
          <a:bodyPr wrap="square" rtlCol="0">
            <a:spAutoFit/>
          </a:bodyPr>
          <a:lstStyle/>
          <a:p>
            <a:r>
              <a:rPr lang="en-US" sz="800" dirty="0"/>
              <a:t>*Base telemetry list in this table has been created using </a:t>
            </a:r>
            <a:r>
              <a:rPr lang="en-US" sz="800" dirty="0">
                <a:hlinkClick r:id="rId2"/>
              </a:rPr>
              <a:t>ERCOT Nodal ICCP Communications Handbook</a:t>
            </a:r>
            <a:r>
              <a:rPr lang="en-US" sz="800" dirty="0"/>
              <a:t> </a:t>
            </a:r>
          </a:p>
          <a:p>
            <a:r>
              <a:rPr lang="en-US" sz="800" dirty="0"/>
              <a:t>**RTC related changes that are identified in this list (reflected in </a:t>
            </a:r>
            <a:r>
              <a:rPr lang="en-US" sz="800" dirty="0">
                <a:solidFill>
                  <a:schemeClr val="accent6"/>
                </a:solidFill>
              </a:rPr>
              <a:t>red</a:t>
            </a:r>
            <a:r>
              <a:rPr lang="en-US" sz="800" dirty="0"/>
              <a:t> color) are based on KP1.3, 1.4, 1.5. </a:t>
            </a:r>
          </a:p>
        </p:txBody>
      </p:sp>
      <p:graphicFrame>
        <p:nvGraphicFramePr>
          <p:cNvPr id="3" name="Table 2">
            <a:extLst>
              <a:ext uri="{FF2B5EF4-FFF2-40B4-BE49-F238E27FC236}">
                <a16:creationId xmlns:a16="http://schemas.microsoft.com/office/drawing/2014/main" id="{182105A4-C1CF-CF36-E137-4B0CBC93640B}"/>
              </a:ext>
            </a:extLst>
          </p:cNvPr>
          <p:cNvGraphicFramePr>
            <a:graphicFrameLocks noGrp="1"/>
          </p:cNvGraphicFramePr>
          <p:nvPr>
            <p:extLst>
              <p:ext uri="{D42A27DB-BD31-4B8C-83A1-F6EECF244321}">
                <p14:modId xmlns:p14="http://schemas.microsoft.com/office/powerpoint/2010/main" val="2574440216"/>
              </p:ext>
            </p:extLst>
          </p:nvPr>
        </p:nvGraphicFramePr>
        <p:xfrm>
          <a:off x="5410200" y="4620715"/>
          <a:ext cx="2743200" cy="2392574"/>
        </p:xfrm>
        <a:graphic>
          <a:graphicData uri="http://schemas.openxmlformats.org/drawingml/2006/table">
            <a:tbl>
              <a:tblPr/>
              <a:tblGrid>
                <a:gridCol w="2743200">
                  <a:extLst>
                    <a:ext uri="{9D8B030D-6E8A-4147-A177-3AD203B41FA5}">
                      <a16:colId xmlns:a16="http://schemas.microsoft.com/office/drawing/2014/main" val="1112250050"/>
                    </a:ext>
                  </a:extLst>
                </a:gridCol>
              </a:tblGrid>
              <a:tr h="205095">
                <a:tc>
                  <a:txBody>
                    <a:bodyPr/>
                    <a:lstStyle/>
                    <a:p>
                      <a:pPr algn="ctr" rtl="0" fontAlgn="b"/>
                      <a:r>
                        <a:rPr lang="en-US" sz="1200" b="1" i="0" u="none" strike="noStrike" dirty="0">
                          <a:solidFill>
                            <a:srgbClr val="000000"/>
                          </a:solidFill>
                          <a:effectLst/>
                          <a:latin typeface="Arial" panose="020B0604020202020204" pitchFamily="34" charset="0"/>
                        </a:rPr>
                        <a:t>QSE Specific To QSE</a:t>
                      </a:r>
                    </a:p>
                  </a:txBody>
                  <a:tcPr marL="9525" marR="9525" marT="9525"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extLst>
                  <a:ext uri="{0D108BD9-81ED-4DB2-BD59-A6C34878D82A}">
                    <a16:rowId xmlns:a16="http://schemas.microsoft.com/office/drawing/2014/main" val="3963139225"/>
                  </a:ext>
                </a:extLst>
              </a:tr>
              <a:tr h="150810">
                <a:tc>
                  <a:txBody>
                    <a:bodyPr/>
                    <a:lstStyle/>
                    <a:p>
                      <a:pPr algn="ctr" rtl="0" fontAlgn="b"/>
                      <a:r>
                        <a:rPr lang="en-US" sz="1000" b="1" i="0" u="none" strike="noStrike">
                          <a:solidFill>
                            <a:srgbClr val="000000"/>
                          </a:solidFill>
                          <a:effectLst/>
                          <a:latin typeface="Arial" panose="020B0604020202020204" pitchFamily="34" charset="0"/>
                        </a:rPr>
                        <a:t>A/S Related</a:t>
                      </a:r>
                    </a:p>
                  </a:txBody>
                  <a:tcPr marL="9525" marR="9525" marT="9525"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extLst>
                  <a:ext uri="{0D108BD9-81ED-4DB2-BD59-A6C34878D82A}">
                    <a16:rowId xmlns:a16="http://schemas.microsoft.com/office/drawing/2014/main" val="4017963093"/>
                  </a:ext>
                </a:extLst>
              </a:tr>
              <a:tr h="151212">
                <a:tc>
                  <a:txBody>
                    <a:bodyPr/>
                    <a:lstStyle/>
                    <a:p>
                      <a:pPr algn="ctr" rtl="0" fontAlgn="b"/>
                      <a:r>
                        <a:rPr lang="en-US" sz="800" b="0" i="0" u="none" strike="sngStrike" kern="1200" dirty="0">
                          <a:solidFill>
                            <a:srgbClr val="910258"/>
                          </a:solidFill>
                          <a:effectLst/>
                          <a:latin typeface="+mn-lt"/>
                          <a:ea typeface="+mn-ea"/>
                          <a:cs typeface="Times New Roman" panose="02020603050405020304" pitchFamily="18" charset="0"/>
                        </a:rPr>
                        <a:t>Regulation Up/Down MW (REGU, REDG)</a:t>
                      </a:r>
                    </a:p>
                  </a:txBody>
                  <a:tcPr marL="9525" marR="9525" marT="9525" marB="0" anchor="b">
                    <a:lnL>
                      <a:noFill/>
                    </a:lnL>
                    <a:lnR>
                      <a:noFill/>
                    </a:lnR>
                    <a:lnT w="12700" cap="flat" cmpd="sng" algn="ctr">
                      <a:solidFill>
                        <a:srgbClr val="00ACC8"/>
                      </a:solidFill>
                      <a:prstDash val="solid"/>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983299436"/>
                  </a:ext>
                </a:extLst>
              </a:tr>
              <a:tr h="122422">
                <a:tc>
                  <a:txBody>
                    <a:bodyPr/>
                    <a:lstStyle/>
                    <a:p>
                      <a:pPr algn="ctr" rtl="0" fontAlgn="b"/>
                      <a:r>
                        <a:rPr lang="en-US" sz="800" b="0" i="0" u="none" strike="sngStrike" kern="1200" dirty="0">
                          <a:solidFill>
                            <a:srgbClr val="910258"/>
                          </a:solidFill>
                          <a:effectLst/>
                          <a:latin typeface="+mn-lt"/>
                          <a:ea typeface="+mn-ea"/>
                          <a:cs typeface="Times New Roman" panose="02020603050405020304" pitchFamily="18" charset="0"/>
                        </a:rPr>
                        <a:t>FRRS Up/Down MW (FURQ, FDRQ)</a:t>
                      </a:r>
                    </a:p>
                  </a:txBody>
                  <a:tcPr marL="9525" marR="9525" marT="9525" marB="0" anchor="b">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316010459"/>
                  </a:ext>
                </a:extLst>
              </a:tr>
              <a:tr h="128277">
                <a:tc>
                  <a:txBody>
                    <a:bodyPr/>
                    <a:lstStyle/>
                    <a:p>
                      <a:pPr algn="ctr" rtl="0" fontAlgn="b"/>
                      <a:r>
                        <a:rPr lang="en-US" sz="800" b="0" i="0" u="none" strike="sngStrike" kern="1200" dirty="0">
                          <a:solidFill>
                            <a:srgbClr val="910258"/>
                          </a:solidFill>
                          <a:effectLst/>
                          <a:latin typeface="+mn-lt"/>
                          <a:ea typeface="+mn-ea"/>
                          <a:cs typeface="Times New Roman" panose="02020603050405020304" pitchFamily="18" charset="0"/>
                        </a:rPr>
                        <a:t>Responsive Reserve PFR/ONRR/FFR </a:t>
                      </a:r>
                    </a:p>
                  </a:txBody>
                  <a:tcPr marL="9525" marR="9525" marT="9525" marB="0" anchor="b">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1475060905"/>
                  </a:ext>
                </a:extLst>
              </a:tr>
              <a:tr h="192227">
                <a:tc>
                  <a:txBody>
                    <a:bodyPr/>
                    <a:lstStyle/>
                    <a:p>
                      <a:pPr algn="ctr" rtl="0" fontAlgn="b"/>
                      <a:r>
                        <a:rPr lang="en-US" sz="800" b="0" i="0" u="none" strike="sngStrike" kern="1200" dirty="0">
                          <a:solidFill>
                            <a:srgbClr val="910258"/>
                          </a:solidFill>
                          <a:effectLst/>
                          <a:latin typeface="+mn-lt"/>
                          <a:ea typeface="+mn-ea"/>
                          <a:cs typeface="Times New Roman" panose="02020603050405020304" pitchFamily="18" charset="0"/>
                        </a:rPr>
                        <a:t>ECRS Deployment (Gen, ONECRS)</a:t>
                      </a:r>
                    </a:p>
                  </a:txBody>
                  <a:tcPr marL="9525" marR="9525" marT="9525" marB="0" anchor="b">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FFFFF"/>
                    </a:solidFill>
                  </a:tcPr>
                </a:tc>
                <a:extLst>
                  <a:ext uri="{0D108BD9-81ED-4DB2-BD59-A6C34878D82A}">
                    <a16:rowId xmlns:a16="http://schemas.microsoft.com/office/drawing/2014/main" val="1228771374"/>
                  </a:ext>
                </a:extLst>
              </a:tr>
              <a:tr h="264362">
                <a:tc>
                  <a:txBody>
                    <a:bodyPr/>
                    <a:lstStyle/>
                    <a:p>
                      <a:pPr algn="ctr" fontAlgn="ctr"/>
                      <a:r>
                        <a:rPr lang="en-US" sz="1800" b="0"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75683781"/>
                  </a:ext>
                </a:extLst>
              </a:tr>
              <a:tr h="264362">
                <a:tc>
                  <a:txBody>
                    <a:bodyPr/>
                    <a:lstStyle/>
                    <a:p>
                      <a:pPr algn="ctr" fontAlgn="ctr"/>
                      <a:r>
                        <a:rPr lang="en-US" sz="1800" b="0" i="0" u="none" strike="noStrike" dirty="0">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320316388"/>
                  </a:ext>
                </a:extLst>
              </a:tr>
              <a:tr h="264362">
                <a:tc>
                  <a:txBody>
                    <a:bodyPr/>
                    <a:lstStyle/>
                    <a:p>
                      <a:pPr algn="ctr" fontAlgn="ctr"/>
                      <a:r>
                        <a:rPr lang="en-US" sz="1800" b="0"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283216265"/>
                  </a:ext>
                </a:extLst>
              </a:tr>
              <a:tr h="264362">
                <a:tc>
                  <a:txBody>
                    <a:bodyPr/>
                    <a:lstStyle/>
                    <a:p>
                      <a:pPr algn="ctr" fontAlgn="ctr"/>
                      <a:r>
                        <a:rPr lang="en-US" sz="1800" b="0"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2002748225"/>
                  </a:ext>
                </a:extLst>
              </a:tr>
              <a:tr h="264362">
                <a:tc>
                  <a:txBody>
                    <a:bodyPr/>
                    <a:lstStyle/>
                    <a:p>
                      <a:pPr algn="ctr" fontAlgn="ctr"/>
                      <a:r>
                        <a:rPr lang="en-US" sz="1800" b="0" i="0" u="none" strike="noStrike" dirty="0">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5B6770"/>
                      </a:solidFill>
                      <a:prstDash val="dot"/>
                      <a:round/>
                      <a:headEnd type="none" w="med" len="med"/>
                      <a:tailEnd type="none" w="med" len="med"/>
                    </a:lnT>
                    <a:lnB w="12700" cap="flat" cmpd="sng" algn="ctr">
                      <a:solidFill>
                        <a:srgbClr val="00ACC8"/>
                      </a:solidFill>
                      <a:prstDash val="solid"/>
                      <a:round/>
                      <a:headEnd type="none" w="med" len="med"/>
                      <a:tailEnd type="none" w="med" len="med"/>
                    </a:lnB>
                  </a:tcPr>
                </a:tc>
                <a:extLst>
                  <a:ext uri="{0D108BD9-81ED-4DB2-BD59-A6C34878D82A}">
                    <a16:rowId xmlns:a16="http://schemas.microsoft.com/office/drawing/2014/main" val="1219978157"/>
                  </a:ext>
                </a:extLst>
              </a:tr>
            </a:tbl>
          </a:graphicData>
        </a:graphic>
      </p:graphicFrame>
      <p:graphicFrame>
        <p:nvGraphicFramePr>
          <p:cNvPr id="9" name="Table 8">
            <a:extLst>
              <a:ext uri="{FF2B5EF4-FFF2-40B4-BE49-F238E27FC236}">
                <a16:creationId xmlns:a16="http://schemas.microsoft.com/office/drawing/2014/main" id="{FB668C64-A4C3-1753-1856-68ED5EDBF081}"/>
              </a:ext>
            </a:extLst>
          </p:cNvPr>
          <p:cNvGraphicFramePr>
            <a:graphicFrameLocks noGrp="1"/>
          </p:cNvGraphicFramePr>
          <p:nvPr>
            <p:extLst>
              <p:ext uri="{D42A27DB-BD31-4B8C-83A1-F6EECF244321}">
                <p14:modId xmlns:p14="http://schemas.microsoft.com/office/powerpoint/2010/main" val="3716792880"/>
              </p:ext>
            </p:extLst>
          </p:nvPr>
        </p:nvGraphicFramePr>
        <p:xfrm>
          <a:off x="304801" y="762000"/>
          <a:ext cx="8305799" cy="3785576"/>
        </p:xfrm>
        <a:graphic>
          <a:graphicData uri="http://schemas.openxmlformats.org/drawingml/2006/table">
            <a:tbl>
              <a:tblPr/>
              <a:tblGrid>
                <a:gridCol w="2307165">
                  <a:extLst>
                    <a:ext uri="{9D8B030D-6E8A-4147-A177-3AD203B41FA5}">
                      <a16:colId xmlns:a16="http://schemas.microsoft.com/office/drawing/2014/main" val="2677736222"/>
                    </a:ext>
                  </a:extLst>
                </a:gridCol>
                <a:gridCol w="2224767">
                  <a:extLst>
                    <a:ext uri="{9D8B030D-6E8A-4147-A177-3AD203B41FA5}">
                      <a16:colId xmlns:a16="http://schemas.microsoft.com/office/drawing/2014/main" val="1400253823"/>
                    </a:ext>
                  </a:extLst>
                </a:gridCol>
                <a:gridCol w="280157">
                  <a:extLst>
                    <a:ext uri="{9D8B030D-6E8A-4147-A177-3AD203B41FA5}">
                      <a16:colId xmlns:a16="http://schemas.microsoft.com/office/drawing/2014/main" val="196650552"/>
                    </a:ext>
                  </a:extLst>
                </a:gridCol>
                <a:gridCol w="3493710">
                  <a:extLst>
                    <a:ext uri="{9D8B030D-6E8A-4147-A177-3AD203B41FA5}">
                      <a16:colId xmlns:a16="http://schemas.microsoft.com/office/drawing/2014/main" val="3483314293"/>
                    </a:ext>
                  </a:extLst>
                </a:gridCol>
              </a:tblGrid>
              <a:tr h="126928">
                <a:tc gridSpan="4">
                  <a:txBody>
                    <a:bodyPr/>
                    <a:lstStyle/>
                    <a:p>
                      <a:pPr algn="ctr" rtl="0" fontAlgn="b"/>
                      <a:r>
                        <a:rPr lang="en-US" sz="800" b="1" i="0" u="none" strike="noStrike" dirty="0">
                          <a:solidFill>
                            <a:srgbClr val="000000"/>
                          </a:solidFill>
                          <a:effectLst/>
                          <a:latin typeface="+mn-lt"/>
                          <a:cs typeface="Times New Roman" panose="02020603050405020304" pitchFamily="18" charset="0"/>
                        </a:rPr>
                        <a:t>Resource Specific From QSE</a:t>
                      </a:r>
                    </a:p>
                  </a:txBody>
                  <a:tcPr marL="2770" marR="2770" marT="2770"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lnL w="12700" cmpd="sng">
                      <a:noFill/>
                      <a:prstDash val="solid"/>
                    </a:ln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49557101"/>
                  </a:ext>
                </a:extLst>
              </a:tr>
              <a:tr h="131089">
                <a:tc gridSpan="2">
                  <a:txBody>
                    <a:bodyPr/>
                    <a:lstStyle/>
                    <a:p>
                      <a:pPr algn="ctr" rtl="0" fontAlgn="b"/>
                      <a:r>
                        <a:rPr lang="en-US" sz="800" b="1" i="0" u="none" strike="noStrike">
                          <a:solidFill>
                            <a:srgbClr val="000000"/>
                          </a:solidFill>
                          <a:effectLst/>
                          <a:latin typeface="+mn-lt"/>
                          <a:cs typeface="Times New Roman" panose="02020603050405020304" pitchFamily="18" charset="0"/>
                        </a:rPr>
                        <a:t>Unit Related</a:t>
                      </a:r>
                    </a:p>
                  </a:txBody>
                  <a:tcPr marL="2770" marR="2770" marT="2770" marB="0" anchor="b">
                    <a:lnL>
                      <a:noFill/>
                    </a:lnL>
                    <a:lnR w="6350" cap="flat" cmpd="sng" algn="ctr">
                      <a:solidFill>
                        <a:srgbClr val="00ACC8"/>
                      </a:solidFill>
                      <a:prstDash val="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lnL w="6350" cap="flat" cmpd="sng" algn="ctr">
                      <a:solidFill>
                        <a:srgbClr val="00ACC8"/>
                      </a:solidFill>
                      <a:prstDash val="dot"/>
                      <a:round/>
                      <a:headEnd type="none" w="med" len="med"/>
                      <a:tailEnd type="none" w="med" len="med"/>
                    </a:lnL>
                  </a:tcPr>
                </a:tc>
                <a:tc>
                  <a:txBody>
                    <a:bodyPr/>
                    <a:lstStyle/>
                    <a:p>
                      <a:pPr algn="ctr" fontAlgn="b"/>
                      <a:r>
                        <a:rPr lang="en-US" sz="800" b="0" i="0" u="none" strike="noStrike">
                          <a:solidFill>
                            <a:srgbClr val="000000"/>
                          </a:solidFill>
                          <a:effectLst/>
                          <a:latin typeface="+mn-lt"/>
                          <a:cs typeface="Times New Roman" panose="02020603050405020304" pitchFamily="18" charset="0"/>
                        </a:rPr>
                        <a:t> </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5B6770"/>
                    </a:solidFill>
                  </a:tcPr>
                </a:tc>
                <a:tc>
                  <a:txBody>
                    <a:bodyPr/>
                    <a:lstStyle/>
                    <a:p>
                      <a:pPr algn="ctr" rtl="0" fontAlgn="b"/>
                      <a:r>
                        <a:rPr lang="en-US" sz="800" b="1" i="0" u="none" strike="noStrike">
                          <a:solidFill>
                            <a:srgbClr val="000000"/>
                          </a:solidFill>
                          <a:effectLst/>
                          <a:latin typeface="+mn-lt"/>
                          <a:cs typeface="Times New Roman" panose="02020603050405020304" pitchFamily="18" charset="0"/>
                        </a:rPr>
                        <a:t>A/S Related</a:t>
                      </a:r>
                    </a:p>
                  </a:txBody>
                  <a:tcPr marL="2770" marR="2770" marT="2770" marB="0" anchor="b">
                    <a:lnL w="6350" cap="flat" cmpd="sng" algn="ctr">
                      <a:solidFill>
                        <a:srgbClr val="00ACC8"/>
                      </a:solidFill>
                      <a:prstDash val="dot"/>
                      <a:round/>
                      <a:headEnd type="none" w="med" len="med"/>
                      <a:tailEnd type="none" w="med" len="med"/>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extLst>
                  <a:ext uri="{0D108BD9-81ED-4DB2-BD59-A6C34878D82A}">
                    <a16:rowId xmlns:a16="http://schemas.microsoft.com/office/drawing/2014/main" val="1176060953"/>
                  </a:ext>
                </a:extLst>
              </a:tr>
              <a:tr h="126928">
                <a:tc>
                  <a:txBody>
                    <a:bodyPr/>
                    <a:lstStyle/>
                    <a:p>
                      <a:pPr algn="ctr" rtl="0" fontAlgn="b"/>
                      <a:r>
                        <a:rPr lang="en-US" sz="800" b="0" i="0" u="none" strike="noStrike" dirty="0">
                          <a:solidFill>
                            <a:srgbClr val="000000"/>
                          </a:solidFill>
                          <a:effectLst/>
                          <a:latin typeface="+mn-lt"/>
                          <a:cs typeface="Times New Roman" panose="02020603050405020304" pitchFamily="18" charset="0"/>
                        </a:rPr>
                        <a:t>High/Low Sustained Limits (HSL, LSL)</a:t>
                      </a:r>
                    </a:p>
                  </a:txBody>
                  <a:tcPr marL="2770" marR="2770" marT="2770" marB="0" anchor="b">
                    <a:lnL>
                      <a:noFill/>
                    </a:lnL>
                    <a:lnR w="6350" cap="flat" cmpd="sng" algn="ctr">
                      <a:solidFill>
                        <a:srgbClr val="00ACC8"/>
                      </a:solidFill>
                      <a:prstDash val="dot"/>
                      <a:round/>
                      <a:headEnd type="none" w="med" len="med"/>
                      <a:tailEnd type="none" w="med" len="med"/>
                    </a:lnR>
                    <a:lnT w="12700" cap="flat" cmpd="sng" algn="ctr">
                      <a:solidFill>
                        <a:srgbClr val="00ACC8"/>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dirty="0">
                          <a:solidFill>
                            <a:srgbClr val="000000"/>
                          </a:solidFill>
                          <a:effectLst/>
                          <a:latin typeface="+mn-lt"/>
                          <a:cs typeface="Times New Roman" panose="02020603050405020304" pitchFamily="18" charset="0"/>
                        </a:rPr>
                        <a:t>AVR Status (AVR)</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12700" cap="flat" cmpd="sng" algn="ctr">
                      <a:solidFill>
                        <a:srgbClr val="00ACC8"/>
                      </a:solidFill>
                      <a:prstDash val="solid"/>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sngStrike">
                          <a:solidFill>
                            <a:srgbClr val="910258"/>
                          </a:solidFill>
                          <a:effectLst/>
                          <a:latin typeface="+mn-lt"/>
                          <a:cs typeface="Times New Roman" panose="02020603050405020304" pitchFamily="18" charset="0"/>
                        </a:rPr>
                        <a:t>FRRS Up/Down Participation Factor (FUPF, FDPF)</a:t>
                      </a:r>
                      <a:endParaRPr lang="en-US" sz="800" b="0" i="0" u="none" strike="noStrike">
                        <a:solidFill>
                          <a:srgbClr val="910258"/>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12700" cap="flat" cmpd="sng" algn="ctr">
                      <a:solidFill>
                        <a:srgbClr val="00ACC8"/>
                      </a:solidFill>
                      <a:prstDash val="solid"/>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850915321"/>
                  </a:ext>
                </a:extLst>
              </a:tr>
              <a:tr h="251036">
                <a:tc>
                  <a:txBody>
                    <a:bodyPr/>
                    <a:lstStyle/>
                    <a:p>
                      <a:pPr algn="ctr" rtl="0" fontAlgn="b"/>
                      <a:r>
                        <a:rPr lang="en-US" sz="800" b="0" i="0" u="none" strike="noStrike" dirty="0">
                          <a:solidFill>
                            <a:srgbClr val="000000"/>
                          </a:solidFill>
                          <a:effectLst/>
                          <a:latin typeface="+mn-lt"/>
                          <a:cs typeface="Times New Roman" panose="02020603050405020304" pitchFamily="18" charset="0"/>
                        </a:rPr>
                        <a:t>High/Low Emergency Limit (HEL, LEL)</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Dynamically Scheduled Resource Schedule (DSRS)[Gen]</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sngStrike">
                          <a:solidFill>
                            <a:srgbClr val="910258"/>
                          </a:solidFill>
                          <a:effectLst/>
                          <a:latin typeface="+mn-lt"/>
                          <a:cs typeface="Times New Roman" panose="02020603050405020304" pitchFamily="18" charset="0"/>
                        </a:rPr>
                        <a:t>FRRS Up/Down Responsibility (FURS, FDRS)</a:t>
                      </a:r>
                      <a:endParaRPr lang="en-US" sz="800" b="0" i="0" u="none" strike="noStrike">
                        <a:solidFill>
                          <a:srgbClr val="910258"/>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1031295193"/>
                  </a:ext>
                </a:extLst>
              </a:tr>
              <a:tr h="251036">
                <a:tc>
                  <a:txBody>
                    <a:bodyPr/>
                    <a:lstStyle/>
                    <a:p>
                      <a:pPr algn="ctr" rtl="0" fontAlgn="b"/>
                      <a:r>
                        <a:rPr lang="en-US" sz="800" b="1" i="0" u="none" strike="noStrike">
                          <a:solidFill>
                            <a:srgbClr val="910258"/>
                          </a:solidFill>
                          <a:effectLst/>
                          <a:latin typeface="+mn-lt"/>
                          <a:cs typeface="Times New Roman" panose="02020603050405020304" pitchFamily="18" charset="0"/>
                        </a:rPr>
                        <a:t>Energy</a:t>
                      </a:r>
                      <a:r>
                        <a:rPr lang="en-US" sz="800" b="1" i="0" u="none" strike="noStrike">
                          <a:solidFill>
                            <a:srgbClr val="000000"/>
                          </a:solidFill>
                          <a:effectLst/>
                          <a:latin typeface="+mn-lt"/>
                          <a:cs typeface="Times New Roman" panose="02020603050405020304" pitchFamily="18" charset="0"/>
                        </a:rPr>
                        <a:t> </a:t>
                      </a:r>
                      <a:r>
                        <a:rPr lang="en-US" sz="800" b="0" i="0" u="none" strike="noStrike">
                          <a:solidFill>
                            <a:srgbClr val="000000"/>
                          </a:solidFill>
                          <a:effectLst/>
                          <a:latin typeface="+mn-lt"/>
                          <a:cs typeface="Times New Roman" panose="02020603050405020304" pitchFamily="18" charset="0"/>
                        </a:rPr>
                        <a:t>(Normal) Up/Down Ramp Rate (NURR, NDRR)</a:t>
                      </a:r>
                      <a:endParaRPr lang="en-US" sz="800" b="1" i="0" u="none" strike="noStrike">
                        <a:solidFill>
                          <a:srgbClr val="910258"/>
                        </a:solidFill>
                        <a:effectLst/>
                        <a:latin typeface="+mn-lt"/>
                        <a:cs typeface="Times New Roman" panose="02020603050405020304" pitchFamily="18" charset="0"/>
                      </a:endParaRP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dirty="0">
                          <a:solidFill>
                            <a:srgbClr val="000000"/>
                          </a:solidFill>
                          <a:effectLst/>
                          <a:latin typeface="+mn-lt"/>
                          <a:cs typeface="Times New Roman" panose="02020603050405020304" pitchFamily="18" charset="0"/>
                        </a:rPr>
                        <a:t>Lower/Raise Block Status (LBST, RBST) [Gen]</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sngStrike">
                          <a:solidFill>
                            <a:srgbClr val="910258"/>
                          </a:solidFill>
                          <a:effectLst/>
                          <a:latin typeface="+mn-lt"/>
                          <a:cs typeface="Times New Roman" panose="02020603050405020304" pitchFamily="18" charset="0"/>
                        </a:rPr>
                        <a:t>Regulation Up/Down Participation Factor (RUPF, RDPF)</a:t>
                      </a:r>
                      <a:endParaRPr lang="en-US" sz="800" b="0" i="0" u="none" strike="noStrike">
                        <a:solidFill>
                          <a:srgbClr val="910258"/>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738741276"/>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Emergency Up/Down Ramp Rates (EURR, EDRR)</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PSS Status (PSS)</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sngStrike" dirty="0">
                          <a:solidFill>
                            <a:srgbClr val="910258"/>
                          </a:solidFill>
                          <a:effectLst/>
                          <a:latin typeface="+mn-lt"/>
                          <a:cs typeface="Times New Roman" panose="02020603050405020304" pitchFamily="18" charset="0"/>
                        </a:rPr>
                        <a:t>Regulation Up/Down Responsibility (RURS, RDRS)</a:t>
                      </a:r>
                      <a:endParaRPr lang="en-US" sz="800" b="0" i="0" u="none" strike="noStrike" dirty="0">
                        <a:solidFill>
                          <a:srgbClr val="910258"/>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1998356492"/>
                  </a:ext>
                </a:extLst>
              </a:tr>
              <a:tr h="161953">
                <a:tc>
                  <a:txBody>
                    <a:bodyPr/>
                    <a:lstStyle/>
                    <a:p>
                      <a:pPr algn="ctr" rtl="0" fontAlgn="b"/>
                      <a:r>
                        <a:rPr lang="en-US" sz="800" b="0" i="0" u="none" strike="noStrike">
                          <a:solidFill>
                            <a:srgbClr val="000000"/>
                          </a:solidFill>
                          <a:effectLst/>
                          <a:latin typeface="+mn-lt"/>
                          <a:cs typeface="Times New Roman" panose="02020603050405020304" pitchFamily="18" charset="0"/>
                        </a:rPr>
                        <a:t>Net MW/MVAR (MW (aka NPF for CCP), MVAR)</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POI kV Measurement/Target (KVM, KVT)</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sngStrike">
                          <a:solidFill>
                            <a:srgbClr val="910258"/>
                          </a:solidFill>
                          <a:effectLst/>
                          <a:latin typeface="+mn-lt"/>
                          <a:cs typeface="Times New Roman" panose="02020603050405020304" pitchFamily="18" charset="0"/>
                        </a:rPr>
                        <a:t>Responsive Reserve Responsibility/Schedule (RRRS, RRSC)</a:t>
                      </a:r>
                      <a:endParaRPr lang="en-US" sz="800" b="0" i="0" u="none" strike="noStrike">
                        <a:solidFill>
                          <a:srgbClr val="910258"/>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2071736358"/>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Gross MW/MVAR (GMW, GMV)</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Scheduled Power Consumption (SPC, SPC2) [CLR]</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noStrike">
                          <a:solidFill>
                            <a:srgbClr val="000000"/>
                          </a:solidFill>
                          <a:effectLst/>
                          <a:latin typeface="+mn-lt"/>
                          <a:cs typeface="Times New Roman" panose="02020603050405020304" pitchFamily="18" charset="0"/>
                        </a:rPr>
                        <a:t>High Set Under Frequency Relay (HSUF) [NCLR]</a:t>
                      </a: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349650233"/>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Resource Status (RST)</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Storage Resource Charge/Discharge Data (MXCP, MXDP, MXOD, SOC)</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noStrike" dirty="0">
                          <a:solidFill>
                            <a:srgbClr val="000000"/>
                          </a:solidFill>
                          <a:effectLst/>
                          <a:latin typeface="+mn-lt"/>
                          <a:cs typeface="Times New Roman" panose="02020603050405020304" pitchFamily="18" charset="0"/>
                        </a:rPr>
                        <a:t> </a:t>
                      </a:r>
                      <a:r>
                        <a:rPr lang="en-US" sz="800" b="0" i="0" u="none" strike="sngStrike" dirty="0">
                          <a:solidFill>
                            <a:srgbClr val="910258"/>
                          </a:solidFill>
                          <a:effectLst/>
                          <a:latin typeface="+mn-lt"/>
                          <a:cs typeface="Times New Roman" panose="02020603050405020304" pitchFamily="18" charset="0"/>
                        </a:rPr>
                        <a:t>Non-Spin Responsibility/Schedule (NSRS, NSSC)</a:t>
                      </a:r>
                      <a:endParaRPr lang="en-US" sz="800" b="0" i="0" u="none" strike="noStrike" dirty="0">
                        <a:solidFill>
                          <a:srgbClr val="000000"/>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1244945001"/>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CCP Config No (CCC)</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nb-NO" sz="800" b="0" i="0" u="none" strike="noStrike">
                          <a:solidFill>
                            <a:srgbClr val="000000"/>
                          </a:solidFill>
                          <a:effectLst/>
                          <a:latin typeface="+mn-lt"/>
                          <a:cs typeface="Times New Roman" panose="02020603050405020304" pitchFamily="18" charset="0"/>
                        </a:rPr>
                        <a:t>IRR MET Data (DEG, IRAD, MPH, PRES, PTMP, TEMP)</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1" i="0" u="none" strike="noStrike">
                          <a:solidFill>
                            <a:srgbClr val="000000"/>
                          </a:solidFill>
                          <a:effectLst/>
                          <a:latin typeface="+mn-lt"/>
                          <a:cs typeface="Times New Roman" panose="02020603050405020304" pitchFamily="18" charset="0"/>
                        </a:rPr>
                        <a:t>Regulation Up/Down Ramp Rate (based on 5-min blended)</a:t>
                      </a: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extLst>
                  <a:ext uri="{0D108BD9-81ED-4DB2-BD59-A6C34878D82A}">
                    <a16:rowId xmlns:a16="http://schemas.microsoft.com/office/drawing/2014/main" val="3721501842"/>
                  </a:ext>
                </a:extLst>
              </a:tr>
              <a:tr h="251036">
                <a:tc>
                  <a:txBody>
                    <a:bodyPr/>
                    <a:lstStyle/>
                    <a:p>
                      <a:pPr algn="ctr" rtl="0" fontAlgn="b"/>
                      <a:r>
                        <a:rPr lang="en-US" sz="800" b="0" i="0" u="none" strike="sngStrike">
                          <a:solidFill>
                            <a:srgbClr val="910258"/>
                          </a:solidFill>
                          <a:effectLst/>
                          <a:latin typeface="+mn-lt"/>
                          <a:cs typeface="Times New Roman" panose="02020603050405020304" pitchFamily="18" charset="0"/>
                        </a:rPr>
                        <a:t>Non Frequency Responsive Capacity (NFRC)</a:t>
                      </a:r>
                      <a:endParaRPr lang="en-US" sz="800" b="0" i="0" u="none" strike="noStrike">
                        <a:solidFill>
                          <a:srgbClr val="910258"/>
                        </a:solidFill>
                        <a:effectLst/>
                        <a:latin typeface="+mn-lt"/>
                        <a:cs typeface="Times New Roman" panose="02020603050405020304" pitchFamily="18" charset="0"/>
                      </a:endParaRP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IRR Turbine/Panel Availability (NTOF, NTON, NTUN)</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1" i="0" u="none" strike="noStrike">
                          <a:solidFill>
                            <a:srgbClr val="000000"/>
                          </a:solidFill>
                          <a:effectLst/>
                          <a:latin typeface="+mn-lt"/>
                          <a:cs typeface="Times New Roman" panose="02020603050405020304" pitchFamily="18" charset="0"/>
                        </a:rPr>
                        <a:t>RRS PFR/FFR/UFR Capability</a:t>
                      </a: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extLst>
                  <a:ext uri="{0D108BD9-81ED-4DB2-BD59-A6C34878D82A}">
                    <a16:rowId xmlns:a16="http://schemas.microsoft.com/office/drawing/2014/main" val="1987030548"/>
                  </a:ext>
                </a:extLst>
              </a:tr>
              <a:tr h="375144">
                <a:tc>
                  <a:txBody>
                    <a:bodyPr/>
                    <a:lstStyle/>
                    <a:p>
                      <a:pPr algn="ctr" rtl="0" fontAlgn="b"/>
                      <a:r>
                        <a:rPr lang="en-US" sz="800" b="0" i="0" u="none" strike="noStrike">
                          <a:solidFill>
                            <a:srgbClr val="000000"/>
                          </a:solidFill>
                          <a:effectLst/>
                          <a:latin typeface="+mn-lt"/>
                          <a:cs typeface="Times New Roman" panose="02020603050405020304" pitchFamily="18" charset="0"/>
                        </a:rPr>
                        <a:t>Load Resource Breaker Status (LRCB) [NCLR]</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1" i="0" u="none" strike="noStrike">
                          <a:solidFill>
                            <a:srgbClr val="000000"/>
                          </a:solidFill>
                          <a:effectLst/>
                          <a:latin typeface="+mn-lt"/>
                          <a:cs typeface="Times New Roman" panose="02020603050405020304" pitchFamily="18" charset="0"/>
                        </a:rPr>
                        <a:t>CCP Frequency Responsive Capacity High/Low Limit, Frequency Responsive Factor</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tc>
                  <a:txBody>
                    <a:bodyPr/>
                    <a:lstStyle/>
                    <a:p>
                      <a:pPr algn="l"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1" i="0" u="none" strike="noStrike">
                          <a:solidFill>
                            <a:srgbClr val="000000"/>
                          </a:solidFill>
                          <a:effectLst/>
                          <a:latin typeface="+mn-lt"/>
                          <a:cs typeface="Times New Roman" panose="02020603050405020304" pitchFamily="18" charset="0"/>
                        </a:rPr>
                        <a:t>Non-Spin Ramp Rate (based on 30-min blended)</a:t>
                      </a: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extLst>
                  <a:ext uri="{0D108BD9-81ED-4DB2-BD59-A6C34878D82A}">
                    <a16:rowId xmlns:a16="http://schemas.microsoft.com/office/drawing/2014/main" val="903486999"/>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Max/Low Power Consumption (MPC, LPC) [CLR, NCLR]</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1" i="0" u="none" strike="noStrike">
                          <a:solidFill>
                            <a:srgbClr val="000000"/>
                          </a:solidFill>
                          <a:effectLst/>
                          <a:latin typeface="+mn-lt"/>
                          <a:cs typeface="Times New Roman" panose="02020603050405020304" pitchFamily="18" charset="0"/>
                        </a:rPr>
                        <a:t>Inactive Power Augmentation Capacity</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tc>
                  <a:txBody>
                    <a:bodyPr/>
                    <a:lstStyle/>
                    <a:p>
                      <a:pPr algn="l"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ctr"/>
                      <a:r>
                        <a:rPr lang="en-US" sz="800" b="1" i="0" u="none" strike="noStrike">
                          <a:solidFill>
                            <a:srgbClr val="000000"/>
                          </a:solidFill>
                          <a:effectLst/>
                          <a:latin typeface="+mn-lt"/>
                          <a:cs typeface="Times New Roman" panose="02020603050405020304" pitchFamily="18" charset="0"/>
                        </a:rPr>
                        <a:t>ECRS Ramp Rate (based on 10-min blended)</a:t>
                      </a:r>
                    </a:p>
                  </a:txBody>
                  <a:tcPr marL="2770" marR="2770" marT="2770" marB="0" anchor="ctr">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extLst>
                  <a:ext uri="{0D108BD9-81ED-4DB2-BD59-A6C34878D82A}">
                    <a16:rowId xmlns:a16="http://schemas.microsoft.com/office/drawing/2014/main" val="2463755479"/>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Resource Breaker Status (Gen’s and ESRs)</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SoC, Max Soc, Min SoC, MXDP, MNDP(ESRs)</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l"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ctr"/>
                      <a:r>
                        <a:rPr lang="en-US" sz="800" b="1" i="0" u="none" strike="noStrike" dirty="0">
                          <a:solidFill>
                            <a:srgbClr val="000000"/>
                          </a:solidFill>
                          <a:effectLst/>
                          <a:latin typeface="+mn-lt"/>
                          <a:cs typeface="Times New Roman" panose="02020603050405020304" pitchFamily="18" charset="0"/>
                        </a:rPr>
                        <a:t>RRS-UFR/RRS-FFR/ECRS Self Provision (based on DAM Award and AS trades) [NCLR]</a:t>
                      </a:r>
                    </a:p>
                  </a:txBody>
                  <a:tcPr marL="2770" marR="2770" marT="2770" marB="0" anchor="ctr">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extLst>
                  <a:ext uri="{0D108BD9-81ED-4DB2-BD59-A6C34878D82A}">
                    <a16:rowId xmlns:a16="http://schemas.microsoft.com/office/drawing/2014/main" val="2914545777"/>
                  </a:ext>
                </a:extLst>
              </a:tr>
              <a:tr h="251036">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ctr"/>
                      <a:r>
                        <a:rPr lang="en-US" sz="800" b="1" i="0" u="none" strike="noStrike" dirty="0">
                          <a:solidFill>
                            <a:srgbClr val="000000"/>
                          </a:solidFill>
                          <a:effectLst/>
                          <a:latin typeface="+mn-lt"/>
                          <a:cs typeface="Times New Roman" panose="02020603050405020304" pitchFamily="18" charset="0"/>
                        </a:rPr>
                        <a:t>Retain ESR-GR Telemetry for ESR single model</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tc>
                  <a:txBody>
                    <a:bodyPr/>
                    <a:lstStyle/>
                    <a:p>
                      <a:pPr algn="l"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ctr"/>
                      <a:r>
                        <a:rPr lang="en-US" sz="800" b="0" i="0" u="none" strike="sngStrike" kern="1200" dirty="0">
                          <a:solidFill>
                            <a:srgbClr val="910258"/>
                          </a:solidFill>
                          <a:effectLst/>
                          <a:latin typeface="+mn-lt"/>
                          <a:ea typeface="+mn-ea"/>
                          <a:cs typeface="Times New Roman" panose="02020603050405020304" pitchFamily="18" charset="0"/>
                        </a:rPr>
                        <a:t>ECRS Responsibility, Schedule</a:t>
                      </a:r>
                    </a:p>
                  </a:txBody>
                  <a:tcPr marL="2770" marR="2770" marT="2770" marB="0" anchor="ctr">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4095702562"/>
                  </a:ext>
                </a:extLst>
              </a:tr>
              <a:tr h="176587">
                <a:tc>
                  <a:txBody>
                    <a:bodyPr/>
                    <a:lstStyle/>
                    <a:p>
                      <a:pPr algn="ctr" fontAlgn="ctr"/>
                      <a:endParaRPr lang="en-US" sz="800" b="0" i="0" u="none" strike="noStrike">
                        <a:solidFill>
                          <a:srgbClr val="000000"/>
                        </a:solidFill>
                        <a:effectLst/>
                        <a:latin typeface="+mn-lt"/>
                        <a:cs typeface="Times New Roman" panose="02020603050405020304" pitchFamily="18" charset="0"/>
                      </a:endParaRPr>
                    </a:p>
                  </a:txBody>
                  <a:tcPr marL="2770" marR="2770" marT="2770" marB="0" anchor="ctr">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ctr"/>
                      <a:r>
                        <a:rPr lang="en-US" sz="800" b="1" i="0" u="none" strike="noStrike" dirty="0">
                          <a:solidFill>
                            <a:srgbClr val="000000"/>
                          </a:solidFill>
                          <a:effectLst/>
                          <a:latin typeface="+mn-lt"/>
                          <a:cs typeface="Times New Roman" panose="02020603050405020304" pitchFamily="18" charset="0"/>
                        </a:rPr>
                        <a:t>RRS-FFR deployment</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tc>
                  <a:txBody>
                    <a:bodyPr/>
                    <a:lstStyle/>
                    <a:p>
                      <a:pPr algn="l" fontAlgn="ctr"/>
                      <a:endParaRPr lang="en-US" sz="800" b="0" i="0" u="none" strike="noStrike">
                        <a:solidFill>
                          <a:srgbClr val="000000"/>
                        </a:solidFill>
                        <a:effectLst/>
                        <a:latin typeface="+mn-lt"/>
                        <a:cs typeface="Times New Roman" panose="02020603050405020304" pitchFamily="18" charset="0"/>
                      </a:endParaRP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ctr"/>
                      <a:endParaRPr lang="en-US" sz="800" b="1" i="0" u="none" strike="noStrike" dirty="0">
                        <a:solidFill>
                          <a:srgbClr val="000000"/>
                        </a:solidFill>
                        <a:effectLst/>
                        <a:latin typeface="+mn-lt"/>
                        <a:cs typeface="Times New Roman" panose="02020603050405020304" pitchFamily="18" charset="0"/>
                      </a:endParaRPr>
                    </a:p>
                  </a:txBody>
                  <a:tcPr marL="2770" marR="2770" marT="2770" marB="0" anchor="ctr">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1203217895"/>
                  </a:ext>
                </a:extLst>
              </a:tr>
              <a:tr h="176587">
                <a:tc>
                  <a:txBody>
                    <a:bodyPr/>
                    <a:lstStyle/>
                    <a:p>
                      <a:pPr algn="ctr" fontAlgn="ctr"/>
                      <a:endParaRPr lang="en-US" sz="800" b="0" i="0" u="none" strike="noStrike">
                        <a:solidFill>
                          <a:srgbClr val="000000"/>
                        </a:solidFill>
                        <a:effectLst/>
                        <a:latin typeface="+mn-lt"/>
                        <a:cs typeface="Times New Roman" panose="02020603050405020304" pitchFamily="18" charset="0"/>
                      </a:endParaRPr>
                    </a:p>
                  </a:txBody>
                  <a:tcPr marL="2770" marR="2770" marT="2770" marB="0" anchor="ctr">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ctr"/>
                      <a:r>
                        <a:rPr lang="en-US" sz="800" b="1" i="0" u="none" strike="noStrike" dirty="0">
                          <a:solidFill>
                            <a:srgbClr val="000000"/>
                          </a:solidFill>
                          <a:effectLst/>
                          <a:latin typeface="+mn-lt"/>
                          <a:cs typeface="Times New Roman" panose="02020603050405020304" pitchFamily="18" charset="0"/>
                        </a:rPr>
                        <a:t>ONSC RRS/ECRS deployment</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tc>
                  <a:txBody>
                    <a:bodyPr/>
                    <a:lstStyle/>
                    <a:p>
                      <a:pPr algn="l" fontAlgn="ctr"/>
                      <a:endParaRPr lang="en-US" sz="800" b="0" i="0" u="none" strike="noStrike">
                        <a:solidFill>
                          <a:srgbClr val="000000"/>
                        </a:solidFill>
                        <a:effectLst/>
                        <a:latin typeface="+mn-lt"/>
                        <a:cs typeface="Times New Roman" panose="02020603050405020304" pitchFamily="18" charset="0"/>
                      </a:endParaRP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ctr"/>
                      <a:endParaRPr lang="en-US" sz="800" b="1" i="0" u="none" strike="noStrike" dirty="0">
                        <a:solidFill>
                          <a:srgbClr val="000000"/>
                        </a:solidFill>
                        <a:effectLst/>
                        <a:latin typeface="+mn-lt"/>
                        <a:cs typeface="Times New Roman" panose="02020603050405020304" pitchFamily="18" charset="0"/>
                      </a:endParaRPr>
                    </a:p>
                  </a:txBody>
                  <a:tcPr marL="2770" marR="2770" marT="2770" marB="0" anchor="ctr">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1540798525"/>
                  </a:ext>
                </a:extLst>
              </a:tr>
            </a:tbl>
          </a:graphicData>
        </a:graphic>
      </p:graphicFrame>
    </p:spTree>
    <p:extLst>
      <p:ext uri="{BB962C8B-B14F-4D97-AF65-F5344CB8AC3E}">
        <p14:creationId xmlns:p14="http://schemas.microsoft.com/office/powerpoint/2010/main" val="3808123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7463E2-BE54-9C33-BE39-85FB6679CC62}"/>
              </a:ext>
            </a:extLst>
          </p:cNvPr>
          <p:cNvSpPr>
            <a:spLocks noGrp="1"/>
          </p:cNvSpPr>
          <p:nvPr>
            <p:ph type="title"/>
          </p:nvPr>
        </p:nvSpPr>
        <p:spPr/>
        <p:txBody>
          <a:bodyPr/>
          <a:lstStyle/>
          <a:p>
            <a:r>
              <a:rPr lang="en-US" sz="2400" dirty="0"/>
              <a:t>Resource Ancillary Service Telemetry from QSE</a:t>
            </a:r>
          </a:p>
        </p:txBody>
      </p:sp>
      <p:graphicFrame>
        <p:nvGraphicFramePr>
          <p:cNvPr id="5" name="Content Placeholder 4">
            <a:extLst>
              <a:ext uri="{FF2B5EF4-FFF2-40B4-BE49-F238E27FC236}">
                <a16:creationId xmlns:a16="http://schemas.microsoft.com/office/drawing/2014/main" id="{EE702E36-CBB8-DFEE-CA55-1EA719845624}"/>
              </a:ext>
            </a:extLst>
          </p:cNvPr>
          <p:cNvGraphicFramePr>
            <a:graphicFrameLocks noGrp="1"/>
          </p:cNvGraphicFramePr>
          <p:nvPr>
            <p:ph idx="1"/>
            <p:extLst>
              <p:ext uri="{D42A27DB-BD31-4B8C-83A1-F6EECF244321}">
                <p14:modId xmlns:p14="http://schemas.microsoft.com/office/powerpoint/2010/main" val="1875178630"/>
              </p:ext>
            </p:extLst>
          </p:nvPr>
        </p:nvGraphicFramePr>
        <p:xfrm>
          <a:off x="685800" y="1675229"/>
          <a:ext cx="7772400" cy="444121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897107408"/>
                    </a:ext>
                  </a:extLst>
                </a:gridCol>
                <a:gridCol w="914400">
                  <a:extLst>
                    <a:ext uri="{9D8B030D-6E8A-4147-A177-3AD203B41FA5}">
                      <a16:colId xmlns:a16="http://schemas.microsoft.com/office/drawing/2014/main" val="2454279614"/>
                    </a:ext>
                  </a:extLst>
                </a:gridCol>
                <a:gridCol w="3200400">
                  <a:extLst>
                    <a:ext uri="{9D8B030D-6E8A-4147-A177-3AD203B41FA5}">
                      <a16:colId xmlns:a16="http://schemas.microsoft.com/office/drawing/2014/main" val="835389000"/>
                    </a:ext>
                  </a:extLst>
                </a:gridCol>
                <a:gridCol w="2438400">
                  <a:extLst>
                    <a:ext uri="{9D8B030D-6E8A-4147-A177-3AD203B41FA5}">
                      <a16:colId xmlns:a16="http://schemas.microsoft.com/office/drawing/2014/main" val="2395223304"/>
                    </a:ext>
                  </a:extLst>
                </a:gridCol>
              </a:tblGrid>
              <a:tr h="418518">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Product or Sub-product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Unit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Description</a:t>
                      </a:r>
                    </a:p>
                  </a:txBody>
                  <a:tcPr marL="8202" marR="8202" marT="8202" marB="0" anchor="ctr"/>
                </a:tc>
                <a:tc>
                  <a:txBody>
                    <a:bodyPr/>
                    <a:lstStyle/>
                    <a:p>
                      <a:pPr algn="ctr" fontAlgn="b"/>
                      <a:r>
                        <a:rPr lang="en-US" sz="1100" u="none" strike="noStrike" dirty="0">
                          <a:effectLst/>
                        </a:rPr>
                        <a:t>References</a:t>
                      </a:r>
                      <a:endParaRPr lang="en-US" sz="1100" b="1"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1431080610"/>
                  </a:ext>
                </a:extLst>
              </a:tr>
              <a:tr h="918897">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Regulation Up Ramp Rate</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MW/Minute </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u="none" strike="noStrike" dirty="0">
                          <a:solidFill>
                            <a:schemeClr val="tx2"/>
                          </a:solidFill>
                          <a:effectLst/>
                          <a:latin typeface="Calibri" panose="020F0502020204030204" pitchFamily="34" charset="0"/>
                          <a:cs typeface="Calibri" panose="020F0502020204030204" pitchFamily="34" charset="0"/>
                        </a:rPr>
                        <a:t>5-Minute blended ramp rate that reflects the current physical capability of the qualified resource to provide Regulation Up. In addition to the Resource Limits and Regulation Up qualified MW, limits amount of Regulation Up that SCED can award to the Resource.</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rowSpan="4">
                  <a:txBody>
                    <a:bodyPr/>
                    <a:lstStyle/>
                    <a:p>
                      <a:pPr lvl="0" algn="l" fontAlgn="ctr"/>
                      <a:r>
                        <a:rPr lang="en-US" sz="1000" u="none" strike="noStrike" dirty="0">
                          <a:solidFill>
                            <a:schemeClr val="accent2"/>
                          </a:solidFill>
                          <a:effectLst/>
                          <a:latin typeface="Calibri" panose="020F0502020204030204" pitchFamily="34" charset="0"/>
                          <a:cs typeface="Calibri" panose="020F0502020204030204" pitchFamily="34" charset="0"/>
                        </a:rPr>
                        <a:t> 1. RTC Key Principle 1.4  </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        </a:t>
                      </a:r>
                      <a:r>
                        <a:rPr lang="en-US" sz="1000" u="sng" kern="100" dirty="0">
                          <a:solidFill>
                            <a:srgbClr val="7030A0"/>
                          </a:solidFill>
                          <a:effectLst/>
                          <a:latin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https://www.ercot.com/mktrules/puctDirectives/kp1p4</a:t>
                      </a:r>
                      <a:endParaRPr lang="en-US" sz="1000" u="sng" kern="100" dirty="0">
                        <a:solidFill>
                          <a:srgbClr val="7030A0"/>
                        </a:solidFill>
                        <a:effectLst/>
                        <a:latin typeface="Calibri" panose="020F0502020204030204" pitchFamily="34" charset="0"/>
                        <a:cs typeface="Times New Roman" panose="02020603050405020304" pitchFamily="18" charset="0"/>
                      </a:endParaRPr>
                    </a:p>
                    <a:p>
                      <a:pPr lvl="1" algn="l" fontAlgn="ctr"/>
                      <a:endParaRPr lang="en-US" sz="1000" u="none" strike="noStrike" dirty="0">
                        <a:solidFill>
                          <a:schemeClr val="accent2"/>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2. </a:t>
                      </a: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RTCBTF refresher, as presented in RTCBTF on  9/7/2023</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https://www.ercot.com/files/docs/2023/09/01/2_refresher-on-real-time-co-optimization-key-principles-rtcbtf-090823_v2.pptx</a:t>
                      </a:r>
                      <a:endPar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3. NPRR1010 6.5.5.2 (2) (q)</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4. NPRR1010 6.5.5.2 (5) (m)</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lvl="1" algn="l" fontAlgn="ctr"/>
                      <a:endParaRPr lang="en-US" sz="1000" u="none" strike="noStrike" dirty="0">
                        <a:solidFill>
                          <a:schemeClr val="accent2"/>
                        </a:solidFill>
                        <a:effectLst/>
                        <a:latin typeface="Calibri" panose="020F0502020204030204" pitchFamily="34" charset="0"/>
                        <a:cs typeface="Calibri" panose="020F0502020204030204" pitchFamily="34" charset="0"/>
                      </a:endParaRPr>
                    </a:p>
                    <a:p>
                      <a:pPr lvl="1" algn="l" fontAlgn="ctr"/>
                      <a:endParaRPr lang="en-US" sz="1000" u="none" strike="noStrike" dirty="0">
                        <a:solidFill>
                          <a:schemeClr val="accent2"/>
                        </a:solidFill>
                        <a:effectLst/>
                        <a:latin typeface="Calibri" panose="020F0502020204030204" pitchFamily="34" charset="0"/>
                        <a:cs typeface="Calibri" panose="020F0502020204030204" pitchFamily="34" charset="0"/>
                      </a:endParaRP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endParaRPr lang="en-US" sz="1000" b="0" i="0" u="none" strike="noStrike" dirty="0">
                        <a:solidFill>
                          <a:schemeClr val="accent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3417223708"/>
                  </a:ext>
                </a:extLst>
              </a:tr>
              <a:tr h="918897">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Regulation Down Ramp Rate </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MW/Minute </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u="none" strike="noStrike" dirty="0">
                          <a:solidFill>
                            <a:schemeClr val="tx2"/>
                          </a:solidFill>
                          <a:effectLst/>
                          <a:latin typeface="Calibri" panose="020F0502020204030204" pitchFamily="34" charset="0"/>
                          <a:cs typeface="Calibri" panose="020F0502020204030204" pitchFamily="34" charset="0"/>
                        </a:rPr>
                        <a:t>5-minute blended ramp rate that reflects the current physical capability of the qualified resource to provide Regulation Down. In addition to the Resource Limits and Regulation Down qualified MW, limits the amount of Regulation Down that SCED can award to the Resource.</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2760008371"/>
                  </a:ext>
                </a:extLst>
              </a:tr>
              <a:tr h="1092449">
                <a:tc>
                  <a:txBody>
                    <a:bodyPr/>
                    <a:lstStyle/>
                    <a:p>
                      <a:pPr algn="ctr" fontAlgn="ctr"/>
                      <a:r>
                        <a:rPr lang="en-US" sz="1000" u="none" strike="noStrike">
                          <a:solidFill>
                            <a:schemeClr val="tx2"/>
                          </a:solidFill>
                          <a:effectLst/>
                          <a:latin typeface="Calibri" panose="020F0502020204030204" pitchFamily="34" charset="0"/>
                          <a:cs typeface="Calibri" panose="020F0502020204030204" pitchFamily="34" charset="0"/>
                        </a:rPr>
                        <a:t>ECRS Ramp Rate </a:t>
                      </a:r>
                      <a:endParaRPr lang="en-US" sz="1000" b="0" i="0" u="none" strike="noStrike">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ctr" fontAlgn="ctr"/>
                      <a:r>
                        <a:rPr lang="en-US" sz="1000" u="none" strike="noStrike">
                          <a:solidFill>
                            <a:schemeClr val="tx2"/>
                          </a:solidFill>
                          <a:effectLst/>
                          <a:latin typeface="Calibri" panose="020F0502020204030204" pitchFamily="34" charset="0"/>
                          <a:cs typeface="Calibri" panose="020F0502020204030204" pitchFamily="34" charset="0"/>
                        </a:rPr>
                        <a:t>MW/Minute </a:t>
                      </a:r>
                      <a:endParaRPr lang="en-US" sz="1000" b="0" i="0" u="none" strike="noStrike">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u="none" strike="noStrike" dirty="0">
                          <a:solidFill>
                            <a:schemeClr val="tx2"/>
                          </a:solidFill>
                          <a:effectLst/>
                          <a:latin typeface="Calibri" panose="020F0502020204030204" pitchFamily="34" charset="0"/>
                          <a:cs typeface="Calibri" panose="020F0502020204030204" pitchFamily="34" charset="0"/>
                        </a:rPr>
                        <a:t>10-minute blended ramp rate that reflects the current physical capability of the qualified resource to provide ECRS. In addition to Resource limits and ECRS qualified MW, limits the amount of ECRS that SCED can award to the Resource. This value will be the ten-min output change capability of the Resource divided by 10. For NCLRs, the ECRS capability telemetry includes the self-provided MWs.</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1750920196"/>
                  </a:ext>
                </a:extLst>
              </a:tr>
              <a:tr h="1092449">
                <a:tc>
                  <a:txBody>
                    <a:bodyPr/>
                    <a:lstStyle/>
                    <a:p>
                      <a:pPr algn="ctr" fontAlgn="ctr"/>
                      <a:r>
                        <a:rPr lang="en-US" sz="1000" u="none" strike="noStrike">
                          <a:solidFill>
                            <a:schemeClr val="tx2"/>
                          </a:solidFill>
                          <a:effectLst/>
                          <a:latin typeface="Calibri" panose="020F0502020204030204" pitchFamily="34" charset="0"/>
                          <a:cs typeface="Calibri" panose="020F0502020204030204" pitchFamily="34" charset="0"/>
                        </a:rPr>
                        <a:t>Non-Spin Ramp Rate </a:t>
                      </a:r>
                      <a:endParaRPr lang="en-US" sz="1000" b="0" i="0" u="none" strike="noStrike">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ctr" fontAlgn="ctr"/>
                      <a:r>
                        <a:rPr lang="en-US" sz="1000" u="none" strike="noStrike">
                          <a:solidFill>
                            <a:schemeClr val="tx2"/>
                          </a:solidFill>
                          <a:effectLst/>
                          <a:latin typeface="Calibri" panose="020F0502020204030204" pitchFamily="34" charset="0"/>
                          <a:cs typeface="Calibri" panose="020F0502020204030204" pitchFamily="34" charset="0"/>
                        </a:rPr>
                        <a:t>MW/Minute </a:t>
                      </a:r>
                      <a:endParaRPr lang="en-US" sz="1000" b="0" i="0" u="none" strike="noStrike">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u="none" strike="noStrike" dirty="0">
                          <a:solidFill>
                            <a:schemeClr val="tx2"/>
                          </a:solidFill>
                          <a:effectLst/>
                          <a:latin typeface="Calibri" panose="020F0502020204030204" pitchFamily="34" charset="0"/>
                          <a:cs typeface="Calibri" panose="020F0502020204030204" pitchFamily="34" charset="0"/>
                        </a:rPr>
                        <a:t>30-minute blended ramp rate that reflects the current physical capability of the qualified resource to provide Non-Spin. In addition to Resource limits and Non-Spin Qualified MW, limits the amount of Non-Spin that SCED can award the Resource. This value will be the 30-minute output change capability of the Resource divided by 30.</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2976028714"/>
                  </a:ext>
                </a:extLst>
              </a:tr>
            </a:tbl>
          </a:graphicData>
        </a:graphic>
      </p:graphicFrame>
      <p:sp>
        <p:nvSpPr>
          <p:cNvPr id="4" name="Slide Number Placeholder 3">
            <a:extLst>
              <a:ext uri="{FF2B5EF4-FFF2-40B4-BE49-F238E27FC236}">
                <a16:creationId xmlns:a16="http://schemas.microsoft.com/office/drawing/2014/main" id="{D8085C11-367D-2CF7-8E24-804673C9259B}"/>
              </a:ext>
            </a:extLst>
          </p:cNvPr>
          <p:cNvSpPr>
            <a:spLocks noGrp="1"/>
          </p:cNvSpPr>
          <p:nvPr>
            <p:ph type="sldNum" sz="quarter" idx="4"/>
          </p:nvPr>
        </p:nvSpPr>
        <p:spPr/>
        <p:txBody>
          <a:bodyPr>
            <a:normAutofit fontScale="92500" lnSpcReduction="10000"/>
          </a:bodyPr>
          <a:lstStyle/>
          <a:p>
            <a:pPr>
              <a:spcAft>
                <a:spcPts val="600"/>
              </a:spcAft>
            </a:pPr>
            <a:fld id="{1D93BD3E-1E9A-4970-A6F7-E7AC52762E0C}" type="slidenum">
              <a:rPr lang="en-US" sz="1000">
                <a:solidFill>
                  <a:schemeClr val="tx1">
                    <a:lumMod val="50000"/>
                    <a:lumOff val="50000"/>
                  </a:schemeClr>
                </a:solidFill>
              </a:rPr>
              <a:pPr>
                <a:spcAft>
                  <a:spcPts val="600"/>
                </a:spcAft>
              </a:pPr>
              <a:t>4</a:t>
            </a:fld>
            <a:endParaRPr lang="en-US" sz="1000">
              <a:solidFill>
                <a:schemeClr val="tx1">
                  <a:lumMod val="50000"/>
                  <a:lumOff val="50000"/>
                </a:schemeClr>
              </a:solidFill>
            </a:endParaRPr>
          </a:p>
        </p:txBody>
      </p:sp>
      <p:sp>
        <p:nvSpPr>
          <p:cNvPr id="7" name="TextBox 6">
            <a:extLst>
              <a:ext uri="{FF2B5EF4-FFF2-40B4-BE49-F238E27FC236}">
                <a16:creationId xmlns:a16="http://schemas.microsoft.com/office/drawing/2014/main" id="{B5E8563E-351B-2F28-22F3-7E119FB19CD4}"/>
              </a:ext>
            </a:extLst>
          </p:cNvPr>
          <p:cNvSpPr txBox="1"/>
          <p:nvPr/>
        </p:nvSpPr>
        <p:spPr>
          <a:xfrm>
            <a:off x="239293" y="897403"/>
            <a:ext cx="8769580" cy="646331"/>
          </a:xfrm>
          <a:prstGeom prst="rect">
            <a:avLst/>
          </a:prstGeom>
          <a:noFill/>
        </p:spPr>
        <p:txBody>
          <a:bodyPr wrap="none" rtlCol="0">
            <a:spAutoFit/>
          </a:bodyPr>
          <a:lstStyle/>
          <a:p>
            <a:r>
              <a:rPr lang="en-US" sz="1200" dirty="0">
                <a:solidFill>
                  <a:schemeClr val="tx2"/>
                </a:solidFill>
                <a:latin typeface="Calibri" panose="020F0502020204030204" pitchFamily="34" charset="0"/>
                <a:cs typeface="Calibri" panose="020F0502020204030204" pitchFamily="34" charset="0"/>
              </a:rPr>
              <a:t>The following new telemetry to be submitted by QSEs to inform ERCOT of the current physical capability of a qualified resources to provide</a:t>
            </a:r>
          </a:p>
          <a:p>
            <a:r>
              <a:rPr lang="en-US" sz="1200" dirty="0">
                <a:solidFill>
                  <a:schemeClr val="tx2"/>
                </a:solidFill>
                <a:latin typeface="Calibri" panose="020F0502020204030204" pitchFamily="34" charset="0"/>
                <a:cs typeface="Calibri" panose="020F0502020204030204" pitchFamily="34" charset="0"/>
              </a:rPr>
              <a:t>Ancillary Services. The telemetry points will be used as additional limits on Ancillary service awards below what could be awarded given </a:t>
            </a:r>
          </a:p>
          <a:p>
            <a:r>
              <a:rPr lang="en-US" sz="1200" dirty="0">
                <a:solidFill>
                  <a:schemeClr val="tx2"/>
                </a:solidFill>
                <a:latin typeface="Calibri" panose="020F0502020204030204" pitchFamily="34" charset="0"/>
                <a:cs typeface="Calibri" panose="020F0502020204030204" pitchFamily="34" charset="0"/>
              </a:rPr>
              <a:t>the Resource’s other constraints such as HSL, HDL, LDL and LSL.</a:t>
            </a:r>
          </a:p>
        </p:txBody>
      </p:sp>
    </p:spTree>
    <p:extLst>
      <p:ext uri="{BB962C8B-B14F-4D97-AF65-F5344CB8AC3E}">
        <p14:creationId xmlns:p14="http://schemas.microsoft.com/office/powerpoint/2010/main" val="1811956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7463E2-BE54-9C33-BE39-85FB6679CC62}"/>
              </a:ext>
            </a:extLst>
          </p:cNvPr>
          <p:cNvSpPr>
            <a:spLocks noGrp="1"/>
          </p:cNvSpPr>
          <p:nvPr>
            <p:ph type="title"/>
          </p:nvPr>
        </p:nvSpPr>
        <p:spPr/>
        <p:txBody>
          <a:bodyPr/>
          <a:lstStyle/>
          <a:p>
            <a:r>
              <a:rPr lang="en-US" sz="2400" dirty="0"/>
              <a:t>Resource Ancillary Service Telemetry from QSE</a:t>
            </a:r>
          </a:p>
        </p:txBody>
      </p:sp>
      <p:graphicFrame>
        <p:nvGraphicFramePr>
          <p:cNvPr id="5" name="Content Placeholder 4">
            <a:extLst>
              <a:ext uri="{FF2B5EF4-FFF2-40B4-BE49-F238E27FC236}">
                <a16:creationId xmlns:a16="http://schemas.microsoft.com/office/drawing/2014/main" id="{EE702E36-CBB8-DFEE-CA55-1EA719845624}"/>
              </a:ext>
            </a:extLst>
          </p:cNvPr>
          <p:cNvGraphicFramePr>
            <a:graphicFrameLocks noGrp="1"/>
          </p:cNvGraphicFramePr>
          <p:nvPr>
            <p:ph idx="1"/>
            <p:extLst>
              <p:ext uri="{D42A27DB-BD31-4B8C-83A1-F6EECF244321}">
                <p14:modId xmlns:p14="http://schemas.microsoft.com/office/powerpoint/2010/main" val="2262666425"/>
              </p:ext>
            </p:extLst>
          </p:nvPr>
        </p:nvGraphicFramePr>
        <p:xfrm>
          <a:off x="838200" y="1295400"/>
          <a:ext cx="7391400" cy="3704484"/>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897107408"/>
                    </a:ext>
                  </a:extLst>
                </a:gridCol>
                <a:gridCol w="838200">
                  <a:extLst>
                    <a:ext uri="{9D8B030D-6E8A-4147-A177-3AD203B41FA5}">
                      <a16:colId xmlns:a16="http://schemas.microsoft.com/office/drawing/2014/main" val="2454279614"/>
                    </a:ext>
                  </a:extLst>
                </a:gridCol>
                <a:gridCol w="3048000">
                  <a:extLst>
                    <a:ext uri="{9D8B030D-6E8A-4147-A177-3AD203B41FA5}">
                      <a16:colId xmlns:a16="http://schemas.microsoft.com/office/drawing/2014/main" val="835389000"/>
                    </a:ext>
                  </a:extLst>
                </a:gridCol>
                <a:gridCol w="2362200">
                  <a:extLst>
                    <a:ext uri="{9D8B030D-6E8A-4147-A177-3AD203B41FA5}">
                      <a16:colId xmlns:a16="http://schemas.microsoft.com/office/drawing/2014/main" val="2395223304"/>
                    </a:ext>
                  </a:extLst>
                </a:gridCol>
              </a:tblGrid>
              <a:tr h="342318">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Product or Sub-product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Unit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Description</a:t>
                      </a:r>
                    </a:p>
                  </a:txBody>
                  <a:tcPr marL="8202" marR="8202" marT="8202" marB="0" anchor="ctr"/>
                </a:tc>
                <a:tc>
                  <a:txBody>
                    <a:bodyPr/>
                    <a:lstStyle/>
                    <a:p>
                      <a:pPr algn="ctr" fontAlgn="b"/>
                      <a:r>
                        <a:rPr lang="en-US" sz="1100" u="none" strike="noStrike" dirty="0">
                          <a:effectLst/>
                        </a:rPr>
                        <a:t>References</a:t>
                      </a:r>
                      <a:endParaRPr lang="en-US" sz="1100" b="1"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1431080610"/>
                  </a:ext>
                </a:extLst>
              </a:tr>
              <a:tr h="918897">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Current Capability to Provide RRS-PFR </a:t>
                      </a:r>
                    </a:p>
                  </a:txBody>
                  <a:tcPr marL="9525" marR="9525" marT="9525" marB="0" anchor="ctr"/>
                </a:tc>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MW</a:t>
                      </a:r>
                    </a:p>
                  </a:txBody>
                  <a:tcPr marL="9525" marR="9525" marT="9525" marB="0" anchor="ctr"/>
                </a:tc>
                <a:tc>
                  <a:txBody>
                    <a:bodyPr/>
                    <a:lstStyle/>
                    <a:p>
                      <a:pPr algn="l" fontAlgn="ctr"/>
                      <a:r>
                        <a:rPr lang="en-US" sz="1000" b="0" u="none" strike="noStrike" kern="1200" dirty="0">
                          <a:solidFill>
                            <a:schemeClr val="tx2"/>
                          </a:solidFill>
                          <a:effectLst/>
                          <a:latin typeface="Calibri" panose="020F0502020204030204" pitchFamily="34" charset="0"/>
                          <a:ea typeface="+mn-ea"/>
                          <a:cs typeface="Calibri" panose="020F0502020204030204" pitchFamily="34" charset="0"/>
                        </a:rPr>
                        <a:t>Reflects the current capability of the qualified resource to provide RRS from PFR via Governor response. In addition to Resource Limits and qualification, limits the amount of RRS-PFR that SCED can award to the Resource.</a:t>
                      </a:r>
                    </a:p>
                  </a:txBody>
                  <a:tcPr marL="9525" marR="9525" marT="9525" marB="0" anchor="ctr"/>
                </a:tc>
                <a:tc rowSpan="3">
                  <a:txBody>
                    <a:bodyPr/>
                    <a:lstStyle/>
                    <a:p>
                      <a:pPr lvl="0" algn="l" fontAlgn="ctr"/>
                      <a:r>
                        <a:rPr lang="en-US" sz="1000" b="0" u="none" strike="noStrike" dirty="0">
                          <a:solidFill>
                            <a:schemeClr val="accent2"/>
                          </a:solidFill>
                          <a:effectLst/>
                          <a:latin typeface="Calibri" panose="020F0502020204030204" pitchFamily="34" charset="0"/>
                          <a:cs typeface="Calibri" panose="020F0502020204030204" pitchFamily="34" charset="0"/>
                        </a:rPr>
                        <a:t> 1. RTC Key Principle 1.4  </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u="none" strike="noStrike" dirty="0">
                          <a:solidFill>
                            <a:schemeClr val="accent2"/>
                          </a:solidFill>
                          <a:effectLst/>
                          <a:latin typeface="Calibri" panose="020F0502020204030204" pitchFamily="34" charset="0"/>
                          <a:cs typeface="Calibri" panose="020F0502020204030204" pitchFamily="34" charset="0"/>
                        </a:rPr>
                        <a:t>        </a:t>
                      </a:r>
                      <a:r>
                        <a:rPr lang="en-US" sz="1000" b="0" u="sng" kern="100" dirty="0">
                          <a:solidFill>
                            <a:srgbClr val="7030A0"/>
                          </a:solidFill>
                          <a:effectLst/>
                          <a:latin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https://www.ercot.com/mktrules/puctDirectives/kp1p4</a:t>
                      </a:r>
                      <a:endParaRPr lang="en-US" sz="1000" b="0" u="sng" kern="100" dirty="0">
                        <a:solidFill>
                          <a:srgbClr val="7030A0"/>
                        </a:solidFill>
                        <a:effectLst/>
                        <a:latin typeface="Calibri" panose="020F0502020204030204" pitchFamily="34" charset="0"/>
                        <a:cs typeface="Times New Roman" panose="02020603050405020304" pitchFamily="18" charset="0"/>
                      </a:endParaRPr>
                    </a:p>
                    <a:p>
                      <a:pPr lvl="1" algn="l" fontAlgn="ctr"/>
                      <a:endParaRPr lang="en-US" sz="1000" b="0" u="none" strike="noStrike" dirty="0">
                        <a:solidFill>
                          <a:schemeClr val="accent2"/>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u="none" strike="noStrike" dirty="0">
                          <a:solidFill>
                            <a:schemeClr val="accent2"/>
                          </a:solidFill>
                          <a:effectLst/>
                          <a:latin typeface="Calibri" panose="020F0502020204030204" pitchFamily="34" charset="0"/>
                          <a:cs typeface="Calibri" panose="020F0502020204030204" pitchFamily="34" charset="0"/>
                        </a:rPr>
                        <a:t>2. </a:t>
                      </a:r>
                      <a:r>
                        <a:rPr lang="en-US" sz="1000" b="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RTCBTF refresher, as presented in RTCBTF on  9/7/2023</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 </a:t>
                      </a:r>
                      <a:r>
                        <a:rPr lang="en-US" sz="1000" b="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https://www.ercot.com/files/docs/2023/09/01/2_refresher-on-real-time-co-optimization-key-principles-rtcbtf-090823_v2.pptx</a:t>
                      </a:r>
                      <a:endParaRPr lang="en-US" sz="1000" b="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b="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3. </a:t>
                      </a:r>
                      <a:r>
                        <a:rPr lang="en-US" sz="1000" b="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NPRR1010 6.5.5.2 (2) (p)</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b="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4. NPRR1010 6.5.5.2 (5) (l)</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b="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b="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lvl="1" algn="l" fontAlgn="ctr"/>
                      <a:endParaRPr lang="en-US" sz="1000" b="0" u="none" strike="noStrike" dirty="0">
                        <a:solidFill>
                          <a:schemeClr val="accent2"/>
                        </a:solidFill>
                        <a:effectLst/>
                        <a:latin typeface="Calibri" panose="020F0502020204030204" pitchFamily="34" charset="0"/>
                        <a:cs typeface="Calibri" panose="020F0502020204030204" pitchFamily="34" charset="0"/>
                      </a:endParaRPr>
                    </a:p>
                    <a:p>
                      <a:pPr lvl="1" algn="l" fontAlgn="ctr"/>
                      <a:endParaRPr lang="en-US" sz="1000" b="0" u="none" strike="noStrike" dirty="0">
                        <a:solidFill>
                          <a:schemeClr val="accent2"/>
                        </a:solidFill>
                        <a:effectLst/>
                        <a:latin typeface="Calibri" panose="020F0502020204030204" pitchFamily="34" charset="0"/>
                        <a:cs typeface="Calibri" panose="020F0502020204030204" pitchFamily="34" charset="0"/>
                      </a:endParaRPr>
                    </a:p>
                    <a:p>
                      <a:pPr lvl="1" algn="l" fontAlgn="ctr"/>
                      <a:r>
                        <a:rPr lang="en-US" sz="1000" b="0" u="none" strike="noStrike" dirty="0">
                          <a:solidFill>
                            <a:schemeClr val="accent2"/>
                          </a:solidFill>
                          <a:effectLst/>
                          <a:latin typeface="Calibri" panose="020F0502020204030204" pitchFamily="34" charset="0"/>
                          <a:cs typeface="Calibri" panose="020F0502020204030204" pitchFamily="34" charset="0"/>
                        </a:rPr>
                        <a:t> </a:t>
                      </a:r>
                    </a:p>
                    <a:p>
                      <a:pPr lvl="1" algn="l" fontAlgn="ctr"/>
                      <a:r>
                        <a:rPr lang="en-US" sz="1000" b="0" u="none" strike="noStrike" dirty="0">
                          <a:solidFill>
                            <a:schemeClr val="accent2"/>
                          </a:solidFill>
                          <a:effectLst/>
                          <a:latin typeface="Calibri" panose="020F0502020204030204" pitchFamily="34" charset="0"/>
                          <a:cs typeface="Calibri" panose="020F0502020204030204" pitchFamily="34" charset="0"/>
                        </a:rPr>
                        <a:t> </a:t>
                      </a:r>
                    </a:p>
                    <a:p>
                      <a:pPr lvl="1" algn="l" fontAlgn="ctr"/>
                      <a:r>
                        <a:rPr lang="en-US" sz="1000" b="0" u="none" strike="noStrike" dirty="0">
                          <a:solidFill>
                            <a:schemeClr val="accent2"/>
                          </a:solidFill>
                          <a:effectLst/>
                          <a:latin typeface="Calibri" panose="020F0502020204030204" pitchFamily="34" charset="0"/>
                          <a:cs typeface="Calibri" panose="020F0502020204030204" pitchFamily="34" charset="0"/>
                        </a:rPr>
                        <a:t> </a:t>
                      </a:r>
                      <a:endParaRPr lang="en-US" sz="1000" b="0" i="0" u="none" strike="noStrike" dirty="0">
                        <a:solidFill>
                          <a:schemeClr val="accent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3417223708"/>
                  </a:ext>
                </a:extLst>
              </a:tr>
              <a:tr h="918897">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Current Capability to Provide RRS-FFR</a:t>
                      </a:r>
                    </a:p>
                  </a:txBody>
                  <a:tcPr marL="9525" marR="9525" marT="9525" marB="0" anchor="ctr"/>
                </a:tc>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MW </a:t>
                      </a:r>
                    </a:p>
                  </a:txBody>
                  <a:tcPr marL="9525" marR="9525" marT="9525" marB="0" anchor="ctr"/>
                </a:tc>
                <a:tc>
                  <a:txBody>
                    <a:bodyPr/>
                    <a:lstStyle/>
                    <a:p>
                      <a:pPr algn="l" fontAlgn="ctr"/>
                      <a:r>
                        <a:rPr lang="en-US" sz="1000" b="0" u="none" strike="noStrike" kern="1200" dirty="0">
                          <a:solidFill>
                            <a:schemeClr val="tx2"/>
                          </a:solidFill>
                          <a:effectLst/>
                          <a:latin typeface="Calibri" panose="020F0502020204030204" pitchFamily="34" charset="0"/>
                          <a:ea typeface="+mn-ea"/>
                          <a:cs typeface="Calibri" panose="020F0502020204030204" pitchFamily="34" charset="0"/>
                        </a:rPr>
                        <a:t>Reflects the current capability of the qualified resource to provide Fast Frequency Response. In addition to the Resource limits and Qualified MW, limits the amount of RRS-FFR that SCED can award to the Resource. </a:t>
                      </a:r>
                      <a:r>
                        <a:rPr lang="en-US" sz="1000" u="none" strike="noStrike" dirty="0">
                          <a:solidFill>
                            <a:schemeClr val="tx2"/>
                          </a:solidFill>
                          <a:effectLst/>
                          <a:latin typeface="Calibri" panose="020F0502020204030204" pitchFamily="34" charset="0"/>
                          <a:cs typeface="Calibri" panose="020F0502020204030204" pitchFamily="34" charset="0"/>
                        </a:rPr>
                        <a:t>For NCLRs, the RRS-FFR capability telemetry includes the self-provided MWs.</a:t>
                      </a:r>
                      <a:endParaRPr lang="en-US" sz="1000" b="0" u="none" strike="noStrike" kern="1200" dirty="0">
                        <a:solidFill>
                          <a:schemeClr val="tx2"/>
                        </a:solidFill>
                        <a:effectLst/>
                        <a:latin typeface="Calibri" panose="020F0502020204030204" pitchFamily="34" charset="0"/>
                        <a:ea typeface="+mn-ea"/>
                        <a:cs typeface="Calibri" panose="020F0502020204030204" pitchFamily="34" charset="0"/>
                      </a:endParaRPr>
                    </a:p>
                  </a:txBody>
                  <a:tcPr marL="9525" marR="9525" marT="9525"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2760008371"/>
                  </a:ext>
                </a:extLst>
              </a:tr>
              <a:tr h="1171524">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Current Capability to Provide RRS-UFR </a:t>
                      </a:r>
                    </a:p>
                  </a:txBody>
                  <a:tcPr marL="9525" marR="9525" marT="9525" marB="0" anchor="ctr"/>
                </a:tc>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MW </a:t>
                      </a:r>
                    </a:p>
                  </a:txBody>
                  <a:tcPr marL="9525" marR="9525" marT="9525" marB="0" anchor="ctr"/>
                </a:tc>
                <a:tc>
                  <a:txBody>
                    <a:bodyPr/>
                    <a:lstStyle/>
                    <a:p>
                      <a:pPr algn="l" fontAlgn="ctr"/>
                      <a:r>
                        <a:rPr lang="en-US" sz="1000" b="0" u="none" strike="noStrike" kern="1200" dirty="0">
                          <a:solidFill>
                            <a:schemeClr val="tx2"/>
                          </a:solidFill>
                          <a:effectLst/>
                          <a:latin typeface="Calibri" panose="020F0502020204030204" pitchFamily="34" charset="0"/>
                          <a:ea typeface="+mn-ea"/>
                          <a:cs typeface="Calibri" panose="020F0502020204030204" pitchFamily="34" charset="0"/>
                        </a:rPr>
                        <a:t>Reflects the current capability of the qualified resource to provide RRS via UFR. In addition to Resource Limits and Qualified MW, limits the amount of RRS-UFR that SCED can award to the Resource. </a:t>
                      </a:r>
                      <a:r>
                        <a:rPr lang="en-US" sz="1000" u="none" strike="noStrike" dirty="0">
                          <a:solidFill>
                            <a:schemeClr val="tx2"/>
                          </a:solidFill>
                          <a:effectLst/>
                          <a:latin typeface="Calibri" panose="020F0502020204030204" pitchFamily="34" charset="0"/>
                          <a:cs typeface="Calibri" panose="020F0502020204030204" pitchFamily="34" charset="0"/>
                        </a:rPr>
                        <a:t>For NCLRs, the RRS-UFR capability telemetry includes the self-provided MWs.</a:t>
                      </a:r>
                      <a:endParaRPr lang="en-US" sz="1000" b="0" u="none" strike="noStrike" kern="1200" dirty="0">
                        <a:solidFill>
                          <a:schemeClr val="tx2"/>
                        </a:solidFill>
                        <a:effectLst/>
                        <a:latin typeface="Calibri" panose="020F0502020204030204" pitchFamily="34" charset="0"/>
                        <a:ea typeface="+mn-ea"/>
                        <a:cs typeface="Calibri" panose="020F0502020204030204" pitchFamily="34" charset="0"/>
                      </a:endParaRPr>
                    </a:p>
                  </a:txBody>
                  <a:tcPr marL="9525" marR="9525" marT="9525"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1750920196"/>
                  </a:ext>
                </a:extLst>
              </a:tr>
            </a:tbl>
          </a:graphicData>
        </a:graphic>
      </p:graphicFrame>
      <p:sp>
        <p:nvSpPr>
          <p:cNvPr id="4" name="Slide Number Placeholder 3">
            <a:extLst>
              <a:ext uri="{FF2B5EF4-FFF2-40B4-BE49-F238E27FC236}">
                <a16:creationId xmlns:a16="http://schemas.microsoft.com/office/drawing/2014/main" id="{D8085C11-367D-2CF7-8E24-804673C9259B}"/>
              </a:ext>
            </a:extLst>
          </p:cNvPr>
          <p:cNvSpPr>
            <a:spLocks noGrp="1"/>
          </p:cNvSpPr>
          <p:nvPr>
            <p:ph type="sldNum" sz="quarter" idx="4"/>
          </p:nvPr>
        </p:nvSpPr>
        <p:spPr/>
        <p:txBody>
          <a:bodyPr>
            <a:normAutofit fontScale="92500" lnSpcReduction="10000"/>
          </a:bodyPr>
          <a:lstStyle/>
          <a:p>
            <a:pPr>
              <a:spcAft>
                <a:spcPts val="600"/>
              </a:spcAft>
            </a:pPr>
            <a:fld id="{1D93BD3E-1E9A-4970-A6F7-E7AC52762E0C}" type="slidenum">
              <a:rPr lang="en-US" sz="1000">
                <a:solidFill>
                  <a:schemeClr val="tx1">
                    <a:lumMod val="50000"/>
                    <a:lumOff val="50000"/>
                  </a:schemeClr>
                </a:solidFill>
              </a:rPr>
              <a:pPr>
                <a:spcAft>
                  <a:spcPts val="600"/>
                </a:spcAft>
              </a:pPr>
              <a:t>5</a:t>
            </a:fld>
            <a:endParaRPr lang="en-US" sz="1000">
              <a:solidFill>
                <a:schemeClr val="tx1">
                  <a:lumMod val="50000"/>
                  <a:lumOff val="50000"/>
                </a:schemeClr>
              </a:solidFill>
            </a:endParaRPr>
          </a:p>
        </p:txBody>
      </p:sp>
    </p:spTree>
    <p:extLst>
      <p:ext uri="{BB962C8B-B14F-4D97-AF65-F5344CB8AC3E}">
        <p14:creationId xmlns:p14="http://schemas.microsoft.com/office/powerpoint/2010/main" val="1401927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7463E2-BE54-9C33-BE39-85FB6679CC62}"/>
              </a:ext>
            </a:extLst>
          </p:cNvPr>
          <p:cNvSpPr>
            <a:spLocks noGrp="1"/>
          </p:cNvSpPr>
          <p:nvPr>
            <p:ph type="title"/>
          </p:nvPr>
        </p:nvSpPr>
        <p:spPr/>
        <p:txBody>
          <a:bodyPr/>
          <a:lstStyle/>
          <a:p>
            <a:r>
              <a:rPr lang="en-US" sz="2400" dirty="0"/>
              <a:t>Resource Ancillary Service Telemetry from QSE</a:t>
            </a:r>
          </a:p>
        </p:txBody>
      </p:sp>
      <p:graphicFrame>
        <p:nvGraphicFramePr>
          <p:cNvPr id="5" name="Content Placeholder 4">
            <a:extLst>
              <a:ext uri="{FF2B5EF4-FFF2-40B4-BE49-F238E27FC236}">
                <a16:creationId xmlns:a16="http://schemas.microsoft.com/office/drawing/2014/main" id="{EE702E36-CBB8-DFEE-CA55-1EA719845624}"/>
              </a:ext>
            </a:extLst>
          </p:cNvPr>
          <p:cNvGraphicFramePr>
            <a:graphicFrameLocks noGrp="1"/>
          </p:cNvGraphicFramePr>
          <p:nvPr>
            <p:ph idx="1"/>
            <p:extLst>
              <p:ext uri="{D42A27DB-BD31-4B8C-83A1-F6EECF244321}">
                <p14:modId xmlns:p14="http://schemas.microsoft.com/office/powerpoint/2010/main" val="1919221476"/>
              </p:ext>
            </p:extLst>
          </p:nvPr>
        </p:nvGraphicFramePr>
        <p:xfrm>
          <a:off x="380163" y="1676400"/>
          <a:ext cx="8534397" cy="3399684"/>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897107408"/>
                    </a:ext>
                  </a:extLst>
                </a:gridCol>
                <a:gridCol w="1143000">
                  <a:extLst>
                    <a:ext uri="{9D8B030D-6E8A-4147-A177-3AD203B41FA5}">
                      <a16:colId xmlns:a16="http://schemas.microsoft.com/office/drawing/2014/main" val="2454279614"/>
                    </a:ext>
                  </a:extLst>
                </a:gridCol>
                <a:gridCol w="3124200">
                  <a:extLst>
                    <a:ext uri="{9D8B030D-6E8A-4147-A177-3AD203B41FA5}">
                      <a16:colId xmlns:a16="http://schemas.microsoft.com/office/drawing/2014/main" val="835389000"/>
                    </a:ext>
                  </a:extLst>
                </a:gridCol>
                <a:gridCol w="2819397">
                  <a:extLst>
                    <a:ext uri="{9D8B030D-6E8A-4147-A177-3AD203B41FA5}">
                      <a16:colId xmlns:a16="http://schemas.microsoft.com/office/drawing/2014/main" val="2395223304"/>
                    </a:ext>
                  </a:extLst>
                </a:gridCol>
              </a:tblGrid>
              <a:tr h="342318">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Product or Sub-product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Unit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Description</a:t>
                      </a:r>
                    </a:p>
                  </a:txBody>
                  <a:tcPr marL="8202" marR="8202" marT="8202" marB="0" anchor="ctr"/>
                </a:tc>
                <a:tc>
                  <a:txBody>
                    <a:bodyPr/>
                    <a:lstStyle/>
                    <a:p>
                      <a:pPr algn="ctr" fontAlgn="b"/>
                      <a:r>
                        <a:rPr lang="en-US" sz="1100" u="none" strike="noStrike" dirty="0">
                          <a:effectLst/>
                        </a:rPr>
                        <a:t>References</a:t>
                      </a:r>
                      <a:endParaRPr lang="en-US" sz="1100" b="1"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1431080610"/>
                  </a:ext>
                </a:extLst>
              </a:tr>
              <a:tr h="918897">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Self-Provided RRS-UFR</a:t>
                      </a:r>
                    </a:p>
                  </a:txBody>
                  <a:tcPr marL="9525" marR="9525" marT="9525" marB="0" anchor="ctr"/>
                </a:tc>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MW</a:t>
                      </a:r>
                    </a:p>
                  </a:txBody>
                  <a:tcPr marL="9525" marR="9525" marT="9525" marB="0" anchor="ctr"/>
                </a:tc>
                <a:tc>
                  <a:txBody>
                    <a:bodyPr/>
                    <a:lstStyle/>
                    <a:p>
                      <a:pPr algn="l"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Self-provided RRS-UFR for Non-Controllable Load Resources that have UFR relay armed, limited by the DAM Awards, self-arranged and AS trades.</a:t>
                      </a:r>
                    </a:p>
                  </a:txBody>
                  <a:tcPr marL="9525" marR="9525" marT="9525" marB="0" anchor="ctr"/>
                </a:tc>
                <a:tc rowSpan="3">
                  <a:txBody>
                    <a:bodyPr/>
                    <a:lstStyle/>
                    <a:p>
                      <a:pPr lvl="0" algn="l" fontAlgn="ctr"/>
                      <a:r>
                        <a:rPr lang="en-US" sz="1000" u="none" strike="noStrike" dirty="0">
                          <a:solidFill>
                            <a:schemeClr val="accent2"/>
                          </a:solidFill>
                          <a:effectLst/>
                          <a:latin typeface="Calibri" panose="020F0502020204030204" pitchFamily="34" charset="0"/>
                          <a:cs typeface="Calibri" panose="020F0502020204030204" pitchFamily="34" charset="0"/>
                        </a:rPr>
                        <a:t>  1. RTC Key Principle 1.3  </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        </a:t>
                      </a:r>
                      <a:r>
                        <a:rPr lang="en-US" sz="1000" u="none" strike="noStrike" dirty="0">
                          <a:solidFill>
                            <a:srgbClr val="7030A0"/>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https://www.ercot.com/mktrules/puctDirectives/kp1p3</a:t>
                      </a:r>
                      <a:endParaRPr lang="en-US" sz="1000" u="none" strike="noStrike" dirty="0">
                        <a:solidFill>
                          <a:srgbClr val="7030A0"/>
                        </a:solidFill>
                        <a:effectLst/>
                        <a:latin typeface="Calibri" panose="020F0502020204030204" pitchFamily="34" charset="0"/>
                        <a:cs typeface="Calibri" panose="020F0502020204030204" pitchFamily="34" charset="0"/>
                      </a:endParaRPr>
                    </a:p>
                    <a:p>
                      <a:pPr lvl="1" algn="l" fontAlgn="ctr"/>
                      <a:endParaRPr lang="en-US" sz="1000" u="none" strike="noStrike" dirty="0">
                        <a:solidFill>
                          <a:schemeClr val="accent2"/>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2. </a:t>
                      </a: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RTCBTF refresher, as presented in RTCBTF on  9/7/2023</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 </a:t>
                      </a:r>
                      <a:r>
                        <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https://www.ercot.com/files/docs/2023/09/01/2_refresher-on-real-time-co-optimization-key-principles-rtcbtf-090823_v2.pptx</a:t>
                      </a:r>
                      <a:endParaRPr lang="en-US" sz="10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3. NPRR1010 6.4.9.1.1 (3)</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4. NPRR1010 6.5.5.2 (5) (f)</a:t>
                      </a:r>
                    </a:p>
                    <a:p>
                      <a:pPr lvl="1" algn="l" fontAlgn="ctr"/>
                      <a:endParaRPr lang="en-US" sz="1000" u="none" strike="noStrike" dirty="0">
                        <a:solidFill>
                          <a:schemeClr val="accent2"/>
                        </a:solidFill>
                        <a:effectLst/>
                        <a:latin typeface="Calibri" panose="020F0502020204030204" pitchFamily="34" charset="0"/>
                        <a:cs typeface="Calibri" panose="020F0502020204030204" pitchFamily="34" charset="0"/>
                      </a:endParaRPr>
                    </a:p>
                    <a:p>
                      <a:pPr lvl="1" algn="l" fontAlgn="ctr"/>
                      <a:endParaRPr lang="en-US" sz="1000" u="none" strike="noStrike" dirty="0">
                        <a:solidFill>
                          <a:schemeClr val="accent2"/>
                        </a:solidFill>
                        <a:effectLst/>
                        <a:latin typeface="Calibri" panose="020F0502020204030204" pitchFamily="34" charset="0"/>
                        <a:cs typeface="Calibri" panose="020F0502020204030204" pitchFamily="34" charset="0"/>
                      </a:endParaRP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endParaRPr lang="en-US" sz="1000" b="0" i="0" u="none" strike="noStrike" dirty="0">
                        <a:solidFill>
                          <a:schemeClr val="accent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3417223708"/>
                  </a:ext>
                </a:extLst>
              </a:tr>
              <a:tr h="918897">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Self-Provided RRS-FFR</a:t>
                      </a:r>
                    </a:p>
                  </a:txBody>
                  <a:tcPr marL="9525" marR="9525" marT="9525" marB="0" anchor="ctr"/>
                </a:tc>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MW </a:t>
                      </a:r>
                    </a:p>
                  </a:txBody>
                  <a:tcPr marL="9525" marR="9525" marT="9525" marB="0" anchor="ctr"/>
                </a:tc>
                <a:tc>
                  <a:txBody>
                    <a:bodyPr/>
                    <a:lstStyle/>
                    <a:p>
                      <a:pPr algn="l"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Self-provided RRS-FFR for Non-Controllable Load Resources that have UFR relay armed, limited by the DAM Awards, self-arranged and AS trades.</a:t>
                      </a:r>
                    </a:p>
                  </a:txBody>
                  <a:tcPr marL="9525" marR="9525" marT="9525"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2760008371"/>
                  </a:ext>
                </a:extLst>
              </a:tr>
              <a:tr h="1171524">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Self Provided ECRS</a:t>
                      </a:r>
                    </a:p>
                  </a:txBody>
                  <a:tcPr marL="9525" marR="9525" marT="9525" marB="0" anchor="ctr"/>
                </a:tc>
                <a:tc>
                  <a:txBody>
                    <a:bodyPr/>
                    <a:lstStyle/>
                    <a:p>
                      <a:pPr algn="ctr"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MW</a:t>
                      </a:r>
                    </a:p>
                  </a:txBody>
                  <a:tcPr marL="9525" marR="9525" marT="9525" marB="0" anchor="ctr"/>
                </a:tc>
                <a:tc>
                  <a:txBody>
                    <a:bodyPr/>
                    <a:lstStyle/>
                    <a:p>
                      <a:pPr algn="l" fontAlgn="ctr"/>
                      <a:r>
                        <a:rPr lang="en-US" sz="1000" u="none" strike="noStrike" kern="1200" dirty="0">
                          <a:solidFill>
                            <a:schemeClr val="tx2"/>
                          </a:solidFill>
                          <a:effectLst/>
                          <a:latin typeface="Calibri" panose="020F0502020204030204" pitchFamily="34" charset="0"/>
                          <a:ea typeface="+mn-ea"/>
                          <a:cs typeface="Calibri" panose="020F0502020204030204" pitchFamily="34" charset="0"/>
                        </a:rPr>
                        <a:t>Self-provided RRS-UFR for Non-Controllable Load Resources that have UFR relay armed, limited by the DAM Awards, self-arranged and AS trades.</a:t>
                      </a:r>
                    </a:p>
                  </a:txBody>
                  <a:tcPr marL="9525" marR="9525" marT="9525"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1750920196"/>
                  </a:ext>
                </a:extLst>
              </a:tr>
            </a:tbl>
          </a:graphicData>
        </a:graphic>
      </p:graphicFrame>
      <p:sp>
        <p:nvSpPr>
          <p:cNvPr id="4" name="Slide Number Placeholder 3">
            <a:extLst>
              <a:ext uri="{FF2B5EF4-FFF2-40B4-BE49-F238E27FC236}">
                <a16:creationId xmlns:a16="http://schemas.microsoft.com/office/drawing/2014/main" id="{D8085C11-367D-2CF7-8E24-804673C9259B}"/>
              </a:ext>
            </a:extLst>
          </p:cNvPr>
          <p:cNvSpPr>
            <a:spLocks noGrp="1"/>
          </p:cNvSpPr>
          <p:nvPr>
            <p:ph type="sldNum" sz="quarter" idx="4"/>
          </p:nvPr>
        </p:nvSpPr>
        <p:spPr/>
        <p:txBody>
          <a:bodyPr>
            <a:normAutofit fontScale="92500" lnSpcReduction="10000"/>
          </a:bodyPr>
          <a:lstStyle/>
          <a:p>
            <a:pPr>
              <a:spcAft>
                <a:spcPts val="600"/>
              </a:spcAft>
            </a:pPr>
            <a:fld id="{1D93BD3E-1E9A-4970-A6F7-E7AC52762E0C}" type="slidenum">
              <a:rPr lang="en-US" sz="1000">
                <a:solidFill>
                  <a:schemeClr val="tx1">
                    <a:lumMod val="50000"/>
                    <a:lumOff val="50000"/>
                  </a:schemeClr>
                </a:solidFill>
              </a:rPr>
              <a:pPr>
                <a:spcAft>
                  <a:spcPts val="600"/>
                </a:spcAft>
              </a:pPr>
              <a:t>6</a:t>
            </a:fld>
            <a:endParaRPr lang="en-US" sz="1000">
              <a:solidFill>
                <a:schemeClr val="tx1">
                  <a:lumMod val="50000"/>
                  <a:lumOff val="50000"/>
                </a:schemeClr>
              </a:solidFill>
            </a:endParaRPr>
          </a:p>
        </p:txBody>
      </p:sp>
      <p:sp>
        <p:nvSpPr>
          <p:cNvPr id="2" name="TextBox 1">
            <a:extLst>
              <a:ext uri="{FF2B5EF4-FFF2-40B4-BE49-F238E27FC236}">
                <a16:creationId xmlns:a16="http://schemas.microsoft.com/office/drawing/2014/main" id="{29C037D0-E3EB-5F91-EFA9-26BC2C141F29}"/>
              </a:ext>
            </a:extLst>
          </p:cNvPr>
          <p:cNvSpPr txBox="1"/>
          <p:nvPr/>
        </p:nvSpPr>
        <p:spPr>
          <a:xfrm>
            <a:off x="344994" y="988367"/>
            <a:ext cx="9016123" cy="461665"/>
          </a:xfrm>
          <a:prstGeom prst="rect">
            <a:avLst/>
          </a:prstGeom>
          <a:noFill/>
        </p:spPr>
        <p:txBody>
          <a:bodyPr wrap="none" rtlCol="0">
            <a:spAutoFit/>
          </a:bodyPr>
          <a:lstStyle/>
          <a:p>
            <a:r>
              <a:rPr lang="en-US" sz="1200" dirty="0">
                <a:solidFill>
                  <a:schemeClr val="accent2"/>
                </a:solidFill>
                <a:latin typeface="Calibri" panose="020F0502020204030204" pitchFamily="34" charset="0"/>
                <a:cs typeface="Calibri" panose="020F0502020204030204" pitchFamily="34" charset="0"/>
              </a:rPr>
              <a:t>Non-Controllable Load Resources that have UFR relay armed shall submit self-provision MW quantities based on Day-Ahead Market (DAM) </a:t>
            </a:r>
          </a:p>
          <a:p>
            <a:r>
              <a:rPr lang="en-US" sz="1200" dirty="0">
                <a:solidFill>
                  <a:schemeClr val="accent2"/>
                </a:solidFill>
                <a:latin typeface="Calibri" panose="020F0502020204030204" pitchFamily="34" charset="0"/>
                <a:cs typeface="Calibri" panose="020F0502020204030204" pitchFamily="34" charset="0"/>
              </a:rPr>
              <a:t>awards, self-arranged and AS trades submitted by end of the adjustment period.</a:t>
            </a:r>
          </a:p>
        </p:txBody>
      </p:sp>
    </p:spTree>
    <p:extLst>
      <p:ext uri="{BB962C8B-B14F-4D97-AF65-F5344CB8AC3E}">
        <p14:creationId xmlns:p14="http://schemas.microsoft.com/office/powerpoint/2010/main" val="307679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7463E2-BE54-9C33-BE39-85FB6679CC62}"/>
              </a:ext>
            </a:extLst>
          </p:cNvPr>
          <p:cNvSpPr>
            <a:spLocks noGrp="1"/>
          </p:cNvSpPr>
          <p:nvPr>
            <p:ph type="title"/>
          </p:nvPr>
        </p:nvSpPr>
        <p:spPr/>
        <p:txBody>
          <a:bodyPr/>
          <a:lstStyle/>
          <a:p>
            <a:r>
              <a:rPr lang="en-US" sz="2000" dirty="0"/>
              <a:t>Resources with capacity that is not Frequency Responsive</a:t>
            </a:r>
          </a:p>
        </p:txBody>
      </p:sp>
      <p:graphicFrame>
        <p:nvGraphicFramePr>
          <p:cNvPr id="5" name="Content Placeholder 4">
            <a:extLst>
              <a:ext uri="{FF2B5EF4-FFF2-40B4-BE49-F238E27FC236}">
                <a16:creationId xmlns:a16="http://schemas.microsoft.com/office/drawing/2014/main" id="{EE702E36-CBB8-DFEE-CA55-1EA719845624}"/>
              </a:ext>
            </a:extLst>
          </p:cNvPr>
          <p:cNvGraphicFramePr>
            <a:graphicFrameLocks noGrp="1"/>
          </p:cNvGraphicFramePr>
          <p:nvPr>
            <p:ph idx="1"/>
            <p:extLst>
              <p:ext uri="{D42A27DB-BD31-4B8C-83A1-F6EECF244321}">
                <p14:modId xmlns:p14="http://schemas.microsoft.com/office/powerpoint/2010/main" val="3396242944"/>
              </p:ext>
            </p:extLst>
          </p:nvPr>
        </p:nvGraphicFramePr>
        <p:xfrm>
          <a:off x="342901" y="1600200"/>
          <a:ext cx="8534397" cy="4369879"/>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897107408"/>
                    </a:ext>
                  </a:extLst>
                </a:gridCol>
                <a:gridCol w="1143000">
                  <a:extLst>
                    <a:ext uri="{9D8B030D-6E8A-4147-A177-3AD203B41FA5}">
                      <a16:colId xmlns:a16="http://schemas.microsoft.com/office/drawing/2014/main" val="2454279614"/>
                    </a:ext>
                  </a:extLst>
                </a:gridCol>
                <a:gridCol w="3124200">
                  <a:extLst>
                    <a:ext uri="{9D8B030D-6E8A-4147-A177-3AD203B41FA5}">
                      <a16:colId xmlns:a16="http://schemas.microsoft.com/office/drawing/2014/main" val="835389000"/>
                    </a:ext>
                  </a:extLst>
                </a:gridCol>
                <a:gridCol w="2819397">
                  <a:extLst>
                    <a:ext uri="{9D8B030D-6E8A-4147-A177-3AD203B41FA5}">
                      <a16:colId xmlns:a16="http://schemas.microsoft.com/office/drawing/2014/main" val="2395223304"/>
                    </a:ext>
                  </a:extLst>
                </a:gridCol>
              </a:tblGrid>
              <a:tr h="304800">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Telemetry</a:t>
                      </a:r>
                    </a:p>
                    <a:p>
                      <a:pPr marL="0" algn="ctr" defTabSz="914400" rtl="0" eaLnBrk="1" fontAlgn="b" latinLnBrk="0" hangingPunct="1"/>
                      <a:endParaRPr lang="en-US" sz="1100" b="1" u="none" strike="noStrike" kern="1200" dirty="0">
                        <a:solidFill>
                          <a:schemeClr val="lt1"/>
                        </a:solidFill>
                        <a:effectLst/>
                        <a:latin typeface="+mn-lt"/>
                        <a:ea typeface="+mn-ea"/>
                        <a:cs typeface="+mn-cs"/>
                      </a:endParaRP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Unit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Description</a:t>
                      </a:r>
                    </a:p>
                  </a:txBody>
                  <a:tcPr marL="8202" marR="8202" marT="8202" marB="0" anchor="ctr"/>
                </a:tc>
                <a:tc>
                  <a:txBody>
                    <a:bodyPr/>
                    <a:lstStyle/>
                    <a:p>
                      <a:pPr algn="ctr" fontAlgn="b"/>
                      <a:r>
                        <a:rPr lang="en-US" sz="1100" u="none" strike="noStrike" dirty="0">
                          <a:effectLst/>
                        </a:rPr>
                        <a:t>References</a:t>
                      </a:r>
                      <a:endParaRPr lang="en-US" sz="1100" b="1"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1431080610"/>
                  </a:ext>
                </a:extLst>
              </a:tr>
              <a:tr h="918897">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Inactive Power Augmentation Capacity</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MW</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u="none" strike="noStrike" dirty="0">
                          <a:solidFill>
                            <a:schemeClr val="tx2"/>
                          </a:solidFill>
                          <a:effectLst/>
                          <a:latin typeface="Calibri" panose="020F0502020204030204" pitchFamily="34" charset="0"/>
                          <a:cs typeface="Calibri" panose="020F0502020204030204" pitchFamily="34" charset="0"/>
                        </a:rPr>
                        <a:t>Power Augmentation capacity that is not On-Line for Resources that have power augmentation capacity included in HSL. This is used in SCED to determine the portion of the Non-Spin award that will be provided by power augmentation capacity that is not active and deployed as offline Non-Spin.</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rowSpan="4">
                  <a:txBody>
                    <a:bodyPr/>
                    <a:lstStyle/>
                    <a:p>
                      <a:pPr lvl="0" algn="l" fontAlgn="ctr"/>
                      <a:r>
                        <a:rPr lang="en-US" sz="1000" u="none" strike="noStrike" dirty="0">
                          <a:solidFill>
                            <a:schemeClr val="accent2"/>
                          </a:solidFill>
                          <a:effectLst/>
                          <a:latin typeface="Calibri" panose="020F0502020204030204" pitchFamily="34" charset="0"/>
                          <a:cs typeface="Calibri" panose="020F0502020204030204" pitchFamily="34" charset="0"/>
                        </a:rPr>
                        <a:t> 1. RTC Key Principle 1.3  </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        </a:t>
                      </a:r>
                      <a:r>
                        <a:rPr lang="en-US" sz="1000" u="none" strike="noStrike" dirty="0">
                          <a:solidFill>
                            <a:schemeClr val="accent2"/>
                          </a:solidFill>
                          <a:effectLst/>
                          <a:latin typeface="Calibri" panose="020F0502020204030204" pitchFamily="34" charset="0"/>
                          <a:cs typeface="Calibri" panose="020F0502020204030204" pitchFamily="34" charset="0"/>
                          <a:hlinkClick r:id="rId2"/>
                        </a:rPr>
                        <a:t>https://www.ercot.com/mktrules/puctDirectives/kp1p3</a:t>
                      </a:r>
                      <a:endParaRPr lang="en-US" sz="1000" u="none" strike="noStrike" dirty="0">
                        <a:solidFill>
                          <a:schemeClr val="accent2"/>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strike="noStrike" dirty="0">
                        <a:solidFill>
                          <a:schemeClr val="accent2"/>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2. </a:t>
                      </a: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RTCBTF refresher, as presented in RTCBTF on  9/7/2023</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https://www.ercot.com/files/docs/2023/09/01/2_refresher-on-real-time-co-optimization-key-principles-rtcbtf-090823_v2.pptx</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3. NPRR1010 6.5.5.2(2) (j)&amp;(o)</a:t>
                      </a:r>
                    </a:p>
                    <a:p>
                      <a:pPr lvl="1" algn="l" fontAlgn="ctr"/>
                      <a:endParaRPr lang="en-US" sz="1000" u="none" strike="noStrike" dirty="0">
                        <a:solidFill>
                          <a:schemeClr val="accent2"/>
                        </a:solidFill>
                        <a:effectLst/>
                        <a:latin typeface="Calibri" panose="020F0502020204030204" pitchFamily="34" charset="0"/>
                        <a:cs typeface="Calibri" panose="020F0502020204030204" pitchFamily="34" charset="0"/>
                      </a:endParaRPr>
                    </a:p>
                    <a:p>
                      <a:pPr lvl="1" algn="l" fontAlgn="ctr"/>
                      <a:endParaRPr lang="en-US" sz="1000" u="none" strike="noStrike" dirty="0">
                        <a:solidFill>
                          <a:schemeClr val="accent2"/>
                        </a:solidFill>
                        <a:effectLst/>
                        <a:latin typeface="Calibri" panose="020F0502020204030204" pitchFamily="34" charset="0"/>
                        <a:cs typeface="Calibri" panose="020F0502020204030204" pitchFamily="34" charset="0"/>
                      </a:endParaRP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p>
                    <a:p>
                      <a:pPr lvl="1" algn="l" fontAlgn="ctr"/>
                      <a:r>
                        <a:rPr lang="en-US" sz="1000" u="none" strike="noStrike" dirty="0">
                          <a:solidFill>
                            <a:schemeClr val="accent2"/>
                          </a:solidFill>
                          <a:effectLst/>
                          <a:latin typeface="Calibri" panose="020F0502020204030204" pitchFamily="34" charset="0"/>
                          <a:cs typeface="Calibri" panose="020F0502020204030204" pitchFamily="34" charset="0"/>
                        </a:rPr>
                        <a:t> </a:t>
                      </a:r>
                      <a:endParaRPr lang="en-US" sz="1000" b="0" i="0" u="none" strike="noStrike" dirty="0">
                        <a:solidFill>
                          <a:schemeClr val="accent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3417223708"/>
                  </a:ext>
                </a:extLst>
              </a:tr>
              <a:tr h="918897">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High Frequency Responsive Capacity Limit </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MW</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u="none" strike="noStrike" dirty="0">
                          <a:solidFill>
                            <a:schemeClr val="tx2"/>
                          </a:solidFill>
                          <a:effectLst/>
                          <a:latin typeface="Calibri" panose="020F0502020204030204" pitchFamily="34" charset="0"/>
                          <a:cs typeface="Calibri" panose="020F0502020204030204" pitchFamily="34" charset="0"/>
                        </a:rPr>
                        <a:t>High limit of the Resource’s capacity that is frequency responsive, used in SCED to ensure frequency responsive Ancillary Service awards are on frequency responsive capacity.</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2760008371"/>
                  </a:ext>
                </a:extLst>
              </a:tr>
              <a:tr h="1092449">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Low Frequency Responsive Capacity Limit</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MW</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u="none" strike="noStrike" dirty="0">
                          <a:solidFill>
                            <a:schemeClr val="tx2"/>
                          </a:solidFill>
                          <a:effectLst/>
                          <a:latin typeface="Calibri" panose="020F0502020204030204" pitchFamily="34" charset="0"/>
                          <a:cs typeface="Calibri" panose="020F0502020204030204" pitchFamily="34" charset="0"/>
                        </a:rPr>
                        <a:t>Low limit of the Resource’s capacity that is frequency responsive, used in SCED to ensure frequency responsive Ancillary Service awards are on frequency responsive capacity.</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1750920196"/>
                  </a:ext>
                </a:extLst>
              </a:tr>
              <a:tr h="1092449">
                <a:tc>
                  <a:txBody>
                    <a:bodyPr/>
                    <a:lstStyle/>
                    <a:p>
                      <a:pPr algn="ctr" fontAlgn="ctr"/>
                      <a:r>
                        <a:rPr lang="en-US" sz="1000" u="none" strike="noStrike" dirty="0">
                          <a:solidFill>
                            <a:schemeClr val="tx2"/>
                          </a:solidFill>
                          <a:effectLst/>
                          <a:latin typeface="Calibri" panose="020F0502020204030204" pitchFamily="34" charset="0"/>
                          <a:cs typeface="Calibri" panose="020F0502020204030204" pitchFamily="34" charset="0"/>
                        </a:rPr>
                        <a:t>Frequency Responsive Capacity Factor</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ctr"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u="none" strike="noStrike" dirty="0">
                          <a:solidFill>
                            <a:schemeClr val="tx2"/>
                          </a:solidFill>
                          <a:effectLst/>
                          <a:latin typeface="Calibri" panose="020F0502020204030204" pitchFamily="34" charset="0"/>
                          <a:cs typeface="Calibri" panose="020F0502020204030204" pitchFamily="34" charset="0"/>
                        </a:rPr>
                        <a:t>Maximum amount of total Base Point provided by the frequency responsive capacity of the resource, used in </a:t>
                      </a:r>
                      <a:r>
                        <a:rPr lang="en-US" sz="1000" u="none" strike="noStrike">
                          <a:solidFill>
                            <a:schemeClr val="tx2"/>
                          </a:solidFill>
                          <a:effectLst/>
                          <a:latin typeface="Calibri" panose="020F0502020204030204" pitchFamily="34" charset="0"/>
                          <a:cs typeface="Calibri" panose="020F0502020204030204" pitchFamily="34" charset="0"/>
                        </a:rPr>
                        <a:t>SCED to ensure frequency responsive Ancillary Service awards are on frequency responsive capacity.</a:t>
                      </a: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202" marR="8202" marT="8202" marB="0" anchor="ctr"/>
                </a:tc>
                <a:extLst>
                  <a:ext uri="{0D108BD9-81ED-4DB2-BD59-A6C34878D82A}">
                    <a16:rowId xmlns:a16="http://schemas.microsoft.com/office/drawing/2014/main" val="2976028714"/>
                  </a:ext>
                </a:extLst>
              </a:tr>
            </a:tbl>
          </a:graphicData>
        </a:graphic>
      </p:graphicFrame>
      <p:sp>
        <p:nvSpPr>
          <p:cNvPr id="4" name="Slide Number Placeholder 3">
            <a:extLst>
              <a:ext uri="{FF2B5EF4-FFF2-40B4-BE49-F238E27FC236}">
                <a16:creationId xmlns:a16="http://schemas.microsoft.com/office/drawing/2014/main" id="{D8085C11-367D-2CF7-8E24-804673C9259B}"/>
              </a:ext>
            </a:extLst>
          </p:cNvPr>
          <p:cNvSpPr>
            <a:spLocks noGrp="1"/>
          </p:cNvSpPr>
          <p:nvPr>
            <p:ph type="sldNum" sz="quarter" idx="4"/>
          </p:nvPr>
        </p:nvSpPr>
        <p:spPr/>
        <p:txBody>
          <a:bodyPr>
            <a:normAutofit fontScale="92500" lnSpcReduction="10000"/>
          </a:bodyPr>
          <a:lstStyle/>
          <a:p>
            <a:pPr>
              <a:spcAft>
                <a:spcPts val="600"/>
              </a:spcAft>
            </a:pPr>
            <a:fld id="{1D93BD3E-1E9A-4970-A6F7-E7AC52762E0C}" type="slidenum">
              <a:rPr lang="en-US" sz="1000">
                <a:solidFill>
                  <a:schemeClr val="tx1">
                    <a:lumMod val="50000"/>
                    <a:lumOff val="50000"/>
                  </a:schemeClr>
                </a:solidFill>
              </a:rPr>
              <a:pPr>
                <a:spcAft>
                  <a:spcPts val="600"/>
                </a:spcAft>
              </a:pPr>
              <a:t>7</a:t>
            </a:fld>
            <a:endParaRPr lang="en-US" sz="1000">
              <a:solidFill>
                <a:schemeClr val="tx1">
                  <a:lumMod val="50000"/>
                  <a:lumOff val="50000"/>
                </a:schemeClr>
              </a:solidFill>
            </a:endParaRPr>
          </a:p>
        </p:txBody>
      </p:sp>
      <p:sp>
        <p:nvSpPr>
          <p:cNvPr id="3" name="TextBox 2">
            <a:extLst>
              <a:ext uri="{FF2B5EF4-FFF2-40B4-BE49-F238E27FC236}">
                <a16:creationId xmlns:a16="http://schemas.microsoft.com/office/drawing/2014/main" id="{A2BE6AC6-551D-2347-D9CD-881C5BA10767}"/>
              </a:ext>
            </a:extLst>
          </p:cNvPr>
          <p:cNvSpPr txBox="1"/>
          <p:nvPr/>
        </p:nvSpPr>
        <p:spPr>
          <a:xfrm>
            <a:off x="381000" y="887921"/>
            <a:ext cx="8077200" cy="461665"/>
          </a:xfrm>
          <a:prstGeom prst="rect">
            <a:avLst/>
          </a:prstGeom>
          <a:noFill/>
        </p:spPr>
        <p:txBody>
          <a:bodyPr wrap="square" rtlCol="0">
            <a:spAutoFit/>
          </a:bodyPr>
          <a:lstStyle/>
          <a:p>
            <a:r>
              <a:rPr lang="en-US" sz="1200" dirty="0">
                <a:solidFill>
                  <a:schemeClr val="accent2"/>
                </a:solidFill>
                <a:latin typeface="Calibri" panose="020F0502020204030204" pitchFamily="34" charset="0"/>
                <a:cs typeface="Calibri" panose="020F0502020204030204" pitchFamily="34" charset="0"/>
              </a:rPr>
              <a:t>The following telemetry is for Generation Resources that have Capacity that is not frequency responsive and not eligible for frequency responsive Ancillary Service Awards. </a:t>
            </a:r>
          </a:p>
        </p:txBody>
      </p:sp>
    </p:spTree>
    <p:extLst>
      <p:ext uri="{BB962C8B-B14F-4D97-AF65-F5344CB8AC3E}">
        <p14:creationId xmlns:p14="http://schemas.microsoft.com/office/powerpoint/2010/main" val="793019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7463E2-BE54-9C33-BE39-85FB6679CC62}"/>
              </a:ext>
            </a:extLst>
          </p:cNvPr>
          <p:cNvSpPr>
            <a:spLocks noGrp="1"/>
          </p:cNvSpPr>
          <p:nvPr>
            <p:ph type="title"/>
          </p:nvPr>
        </p:nvSpPr>
        <p:spPr/>
        <p:txBody>
          <a:bodyPr/>
          <a:lstStyle/>
          <a:p>
            <a:r>
              <a:rPr lang="en-US" sz="2400" dirty="0"/>
              <a:t>Resource level telemetry from ERCOT to QSEs</a:t>
            </a:r>
          </a:p>
        </p:txBody>
      </p:sp>
      <p:graphicFrame>
        <p:nvGraphicFramePr>
          <p:cNvPr id="5" name="Content Placeholder 4">
            <a:extLst>
              <a:ext uri="{FF2B5EF4-FFF2-40B4-BE49-F238E27FC236}">
                <a16:creationId xmlns:a16="http://schemas.microsoft.com/office/drawing/2014/main" id="{EE702E36-CBB8-DFEE-CA55-1EA719845624}"/>
              </a:ext>
            </a:extLst>
          </p:cNvPr>
          <p:cNvGraphicFramePr>
            <a:graphicFrameLocks noGrp="1"/>
          </p:cNvGraphicFramePr>
          <p:nvPr>
            <p:ph idx="1"/>
            <p:extLst>
              <p:ext uri="{D42A27DB-BD31-4B8C-83A1-F6EECF244321}">
                <p14:modId xmlns:p14="http://schemas.microsoft.com/office/powerpoint/2010/main" val="1218889557"/>
              </p:ext>
            </p:extLst>
          </p:nvPr>
        </p:nvGraphicFramePr>
        <p:xfrm>
          <a:off x="363414" y="762000"/>
          <a:ext cx="8018585" cy="5636725"/>
        </p:xfrm>
        <a:graphic>
          <a:graphicData uri="http://schemas.openxmlformats.org/drawingml/2006/table">
            <a:tbl>
              <a:tblPr firstRow="1" bandRow="1">
                <a:tableStyleId>{5C22544A-7EE6-4342-B048-85BDC9FD1C3A}</a:tableStyleId>
              </a:tblPr>
              <a:tblGrid>
                <a:gridCol w="1542035">
                  <a:extLst>
                    <a:ext uri="{9D8B030D-6E8A-4147-A177-3AD203B41FA5}">
                      <a16:colId xmlns:a16="http://schemas.microsoft.com/office/drawing/2014/main" val="897107408"/>
                    </a:ext>
                  </a:extLst>
                </a:gridCol>
                <a:gridCol w="693916">
                  <a:extLst>
                    <a:ext uri="{9D8B030D-6E8A-4147-A177-3AD203B41FA5}">
                      <a16:colId xmlns:a16="http://schemas.microsoft.com/office/drawing/2014/main" val="2454279614"/>
                    </a:ext>
                  </a:extLst>
                </a:gridCol>
                <a:gridCol w="3433755">
                  <a:extLst>
                    <a:ext uri="{9D8B030D-6E8A-4147-A177-3AD203B41FA5}">
                      <a16:colId xmlns:a16="http://schemas.microsoft.com/office/drawing/2014/main" val="835389000"/>
                    </a:ext>
                  </a:extLst>
                </a:gridCol>
                <a:gridCol w="2348879">
                  <a:extLst>
                    <a:ext uri="{9D8B030D-6E8A-4147-A177-3AD203B41FA5}">
                      <a16:colId xmlns:a16="http://schemas.microsoft.com/office/drawing/2014/main" val="503298605"/>
                    </a:ext>
                  </a:extLst>
                </a:gridCol>
              </a:tblGrid>
              <a:tr h="355426">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Telemetry</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Unit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Description</a:t>
                      </a:r>
                    </a:p>
                  </a:txBody>
                  <a:tcPr marL="8202" marR="8202" marT="8202" marB="0" anchor="ctr"/>
                </a:tc>
                <a:tc>
                  <a:txBody>
                    <a:bodyPr/>
                    <a:lstStyle/>
                    <a:p>
                      <a:pPr marL="0" algn="ctr" defTabSz="914400" rtl="0" eaLnBrk="1" fontAlgn="b" latinLnBrk="0" hangingPunct="1"/>
                      <a:endParaRPr lang="en-US" sz="1100" b="1" u="none" strike="noStrike" kern="1200" dirty="0">
                        <a:solidFill>
                          <a:schemeClr val="lt1"/>
                        </a:solidFill>
                        <a:effectLst/>
                        <a:latin typeface="+mn-lt"/>
                        <a:ea typeface="+mn-ea"/>
                        <a:cs typeface="+mn-cs"/>
                      </a:endParaRPr>
                    </a:p>
                  </a:txBody>
                  <a:tcPr marL="8202" marR="8202" marT="8202" marB="0" anchor="ctr"/>
                </a:tc>
                <a:extLst>
                  <a:ext uri="{0D108BD9-81ED-4DB2-BD59-A6C34878D82A}">
                    <a16:rowId xmlns:a16="http://schemas.microsoft.com/office/drawing/2014/main" val="1431080610"/>
                  </a:ext>
                </a:extLst>
              </a:tr>
              <a:tr h="239242">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Regulation Up Award</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Regulation Up award from each SCED execution.</a:t>
                      </a:r>
                    </a:p>
                  </a:txBody>
                  <a:tcPr marL="8202" marR="8202" marT="8202" marB="0" anchor="ctr"/>
                </a:tc>
                <a:tc rowSpan="12">
                  <a:txBody>
                    <a:bodyPr/>
                    <a:lstStyle/>
                    <a:p>
                      <a:pPr lvl="0" algn="l" fontAlgn="ctr"/>
                      <a:r>
                        <a:rPr lang="en-US" sz="1000" u="none" strike="noStrike" dirty="0">
                          <a:solidFill>
                            <a:schemeClr val="accent2"/>
                          </a:solidFill>
                          <a:effectLst/>
                          <a:latin typeface="Calibri" panose="020F0502020204030204" pitchFamily="34" charset="0"/>
                          <a:cs typeface="Calibri" panose="020F0502020204030204" pitchFamily="34" charset="0"/>
                        </a:rPr>
                        <a:t>1. RTC Key Principle 1.3  </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        </a:t>
                      </a:r>
                      <a:r>
                        <a:rPr lang="en-US" sz="1000" u="none" strike="noStrike" dirty="0">
                          <a:solidFill>
                            <a:srgbClr val="7030A0"/>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https://www.ercot.com/mktrules/puctDirectives/kp1p3</a:t>
                      </a:r>
                      <a:endParaRPr lang="en-US" sz="1000" u="none" strike="noStrike" dirty="0">
                        <a:solidFill>
                          <a:srgbClr val="7030A0"/>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strike="noStrike" dirty="0">
                        <a:solidFill>
                          <a:srgbClr val="7030A0"/>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2. RTC Key Principle 1.5 </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strike="noStrike" dirty="0">
                        <a:solidFill>
                          <a:srgbClr val="7030A0"/>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kern="1200" dirty="0">
                          <a:solidFill>
                            <a:srgbClr val="7030A0"/>
                          </a:solidFill>
                          <a:effectLst/>
                          <a:latin typeface="Calibri" panose="020F0502020204030204" pitchFamily="34" charset="0"/>
                          <a:ea typeface="+mn-ea"/>
                          <a:cs typeface="Calibri" panose="020F0502020204030204" pitchFamily="34" charset="0"/>
                          <a:hlinkClick r:id="rId3">
                            <a:extLst>
                              <a:ext uri="{A12FA001-AC4F-418D-AE19-62706E023703}">
                                <ahyp:hlinkClr xmlns:ahyp="http://schemas.microsoft.com/office/drawing/2018/hyperlinkcolor" val="tx"/>
                              </a:ext>
                            </a:extLst>
                          </a:hlinkClick>
                        </a:rPr>
                        <a:t>https://www.ercot.com/mktrules/puctDirectives/kp1p5</a:t>
                      </a:r>
                      <a:endParaRPr lang="en-US" sz="1000" u="none" strike="noStrike" kern="1200" dirty="0">
                        <a:solidFill>
                          <a:srgbClr val="7030A0"/>
                        </a:solidFill>
                        <a:effectLst/>
                        <a:latin typeface="Calibri" panose="020F0502020204030204" pitchFamily="34" charset="0"/>
                        <a:ea typeface="+mn-ea"/>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strike="noStrike" dirty="0">
                        <a:solidFill>
                          <a:srgbClr val="7030A0"/>
                        </a:solidFill>
                        <a:effectLst/>
                        <a:latin typeface="Calibri" panose="020F0502020204030204" pitchFamily="34" charset="0"/>
                        <a:cs typeface="Calibri" panose="020F0502020204030204" pitchFamily="34" charset="0"/>
                      </a:endParaRPr>
                    </a:p>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3. </a:t>
                      </a: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RTCBTF refresher, as presented in RTCBTF on  9/7/2023</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 </a:t>
                      </a:r>
                      <a:r>
                        <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https://www.ercot.com/files/docs/2023/09/01/2_refresher-on-real-time-co-optimization-key-principles-rtcbtf-090823_v2.pptx</a:t>
                      </a:r>
                      <a:endPar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4. NPRR1010 6.5.7.4.1</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5. NPRR1010 6.5.7.6.2.1 (8) (9) &amp; (10)</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6. NPRR1010 6.4.9.1.1</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8202" marR="8202" marT="8202" marB="0" anchor="ctr"/>
                </a:tc>
                <a:extLst>
                  <a:ext uri="{0D108BD9-81ED-4DB2-BD59-A6C34878D82A}">
                    <a16:rowId xmlns:a16="http://schemas.microsoft.com/office/drawing/2014/main" val="3417223708"/>
                  </a:ext>
                </a:extLst>
              </a:tr>
              <a:tr h="264296">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Regulation Down Award</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2"/>
                          </a:solidFill>
                          <a:effectLst/>
                          <a:latin typeface="Calibri" panose="020F0502020204030204" pitchFamily="34" charset="0"/>
                          <a:cs typeface="Calibri" panose="020F0502020204030204" pitchFamily="34" charset="0"/>
                        </a:rPr>
                        <a:t>Regulation Down award from each SCED execution.</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2760008371"/>
                  </a:ext>
                </a:extLst>
              </a:tr>
              <a:tr h="264296">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RRS-PFR Award</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2"/>
                          </a:solidFill>
                          <a:effectLst/>
                          <a:latin typeface="Calibri" panose="020F0502020204030204" pitchFamily="34" charset="0"/>
                          <a:cs typeface="Calibri" panose="020F0502020204030204" pitchFamily="34" charset="0"/>
                        </a:rPr>
                        <a:t>RRS-PFR award from each SCED execution.</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1750920196"/>
                  </a:ext>
                </a:extLst>
              </a:tr>
              <a:tr h="314396">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RRS-FFR Award</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2"/>
                          </a:solidFill>
                          <a:effectLst/>
                          <a:latin typeface="Calibri" panose="020F0502020204030204" pitchFamily="34" charset="0"/>
                          <a:cs typeface="Calibri" panose="020F0502020204030204" pitchFamily="34" charset="0"/>
                        </a:rPr>
                        <a:t>RRS-FFR award from each SCED execution.</a:t>
                      </a:r>
                    </a:p>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2976028714"/>
                  </a:ext>
                </a:extLst>
              </a:tr>
              <a:tr h="264296">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RRS-UFR Award</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RRS-UFR award from each SCED execution.</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1464953406"/>
                  </a:ext>
                </a:extLst>
              </a:tr>
              <a:tr h="264296">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ECRS Award</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ECRS award from each SCED execution.</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154684457"/>
                  </a:ext>
                </a:extLst>
              </a:tr>
              <a:tr h="264296">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Non-Spin Award</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Non-Spin award from each SCED execution.</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320583203"/>
                  </a:ext>
                </a:extLst>
              </a:tr>
              <a:tr h="926714">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UDSP</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UDSP = Base Ramp + Regulation Instruction;</a:t>
                      </a:r>
                    </a:p>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Base Ramp will be a 4-min ramp to the new Base Point, starting MW of the Base Ramp is expected MW output of the resource using previous Base Point and last Resource specific Regulation Instruction from LFC. Ending MW of the Base Ramp is the new Base Point.</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3385107878"/>
                  </a:ext>
                </a:extLst>
              </a:tr>
              <a:tr h="620555">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Regulation Up Instruction</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The calculated system level Regulation Up requirement will be allocated to each resource proportionate to their Regulation Up awards and Resource limits. This telemetry is information only, Resource level Regulation Up Instruction is included in UDSP.</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3623549132"/>
                  </a:ext>
                </a:extLst>
              </a:tr>
              <a:tr h="926714">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Regulation Down Instruction</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2"/>
                          </a:solidFill>
                          <a:effectLst/>
                          <a:latin typeface="Calibri" panose="020F0502020204030204" pitchFamily="34" charset="0"/>
                          <a:cs typeface="Calibri" panose="020F0502020204030204" pitchFamily="34" charset="0"/>
                        </a:rPr>
                        <a:t>The calculated system level Regulation Down requirement will be allocated to each resource proportionate to their Regulation Down awards and Resource limits. This telemetry is information only, Resource level Regulation Down Instruction is included in UDSP.</a:t>
                      </a:r>
                    </a:p>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150085239"/>
                  </a:ext>
                </a:extLst>
              </a:tr>
              <a:tr h="314396">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ONSC RRS/ECRS Deployment Instructions </a:t>
                      </a:r>
                    </a:p>
                  </a:txBody>
                  <a:tcPr marL="8202" marR="8202" marT="8202" marB="0" anchor="ctr"/>
                </a:tc>
                <a:tc>
                  <a:txBody>
                    <a:bodyPr/>
                    <a:lstStyle/>
                    <a:p>
                      <a:pPr algn="ctr"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Resource level RRS and ECRS deployment instructions from ERCOT for the Resources that have RRS or ECRS awards</a:t>
                      </a:r>
                    </a:p>
                  </a:txBody>
                  <a:tcPr marL="8202" marR="8202" marT="8202" marB="0" anchor="ctr"/>
                </a:tc>
                <a:tc v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8202" marR="8202" marT="8202" marB="0" anchor="ctr"/>
                </a:tc>
                <a:extLst>
                  <a:ext uri="{0D108BD9-81ED-4DB2-BD59-A6C34878D82A}">
                    <a16:rowId xmlns:a16="http://schemas.microsoft.com/office/drawing/2014/main" val="76914387"/>
                  </a:ext>
                </a:extLst>
              </a:tr>
              <a:tr h="467475">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RRS-FFR Deployment Instruction</a:t>
                      </a:r>
                    </a:p>
                  </a:txBody>
                  <a:tcPr marL="8202" marR="8202" marT="8202" marB="0" anchor="ctr"/>
                </a:tc>
                <a:tc>
                  <a:txBody>
                    <a:bodyPr/>
                    <a:lstStyle/>
                    <a:p>
                      <a:pPr algn="ctr"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2"/>
                          </a:solidFill>
                          <a:effectLst/>
                          <a:latin typeface="Calibri" panose="020F0502020204030204" pitchFamily="34" charset="0"/>
                          <a:cs typeface="Calibri" panose="020F0502020204030204" pitchFamily="34" charset="0"/>
                        </a:rPr>
                        <a:t>Resource level RRS and ECRS deployment instructions from ERCOT for the SCED dispatchable Resources that have RRS-FFR awards.</a:t>
                      </a:r>
                    </a:p>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8202" marR="8202" marT="8202" marB="0" anchor="ctr"/>
                </a:tc>
                <a:extLst>
                  <a:ext uri="{0D108BD9-81ED-4DB2-BD59-A6C34878D82A}">
                    <a16:rowId xmlns:a16="http://schemas.microsoft.com/office/drawing/2014/main" val="3688953917"/>
                  </a:ext>
                </a:extLst>
              </a:tr>
            </a:tbl>
          </a:graphicData>
        </a:graphic>
      </p:graphicFrame>
      <p:sp>
        <p:nvSpPr>
          <p:cNvPr id="4" name="Slide Number Placeholder 3">
            <a:extLst>
              <a:ext uri="{FF2B5EF4-FFF2-40B4-BE49-F238E27FC236}">
                <a16:creationId xmlns:a16="http://schemas.microsoft.com/office/drawing/2014/main" id="{D8085C11-367D-2CF7-8E24-804673C9259B}"/>
              </a:ext>
            </a:extLst>
          </p:cNvPr>
          <p:cNvSpPr>
            <a:spLocks noGrp="1"/>
          </p:cNvSpPr>
          <p:nvPr>
            <p:ph type="sldNum" sz="quarter" idx="4"/>
          </p:nvPr>
        </p:nvSpPr>
        <p:spPr/>
        <p:txBody>
          <a:bodyPr>
            <a:normAutofit fontScale="92500" lnSpcReduction="10000"/>
          </a:bodyPr>
          <a:lstStyle/>
          <a:p>
            <a:pPr>
              <a:spcAft>
                <a:spcPts val="600"/>
              </a:spcAft>
            </a:pPr>
            <a:fld id="{1D93BD3E-1E9A-4970-A6F7-E7AC52762E0C}" type="slidenum">
              <a:rPr lang="en-US" sz="1000">
                <a:solidFill>
                  <a:schemeClr val="tx1">
                    <a:lumMod val="50000"/>
                    <a:lumOff val="50000"/>
                  </a:schemeClr>
                </a:solidFill>
              </a:rPr>
              <a:pPr>
                <a:spcAft>
                  <a:spcPts val="600"/>
                </a:spcAft>
              </a:pPr>
              <a:t>8</a:t>
            </a:fld>
            <a:endParaRPr lang="en-US" sz="1000">
              <a:solidFill>
                <a:schemeClr val="tx1">
                  <a:lumMod val="50000"/>
                  <a:lumOff val="50000"/>
                </a:schemeClr>
              </a:solidFill>
            </a:endParaRPr>
          </a:p>
        </p:txBody>
      </p:sp>
    </p:spTree>
    <p:extLst>
      <p:ext uri="{BB962C8B-B14F-4D97-AF65-F5344CB8AC3E}">
        <p14:creationId xmlns:p14="http://schemas.microsoft.com/office/powerpoint/2010/main" val="826925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7463E2-BE54-9C33-BE39-85FB6679CC62}"/>
              </a:ext>
            </a:extLst>
          </p:cNvPr>
          <p:cNvSpPr>
            <a:spLocks noGrp="1"/>
          </p:cNvSpPr>
          <p:nvPr>
            <p:ph type="title"/>
          </p:nvPr>
        </p:nvSpPr>
        <p:spPr/>
        <p:txBody>
          <a:bodyPr/>
          <a:lstStyle/>
          <a:p>
            <a:r>
              <a:rPr lang="en-US" sz="2400" dirty="0"/>
              <a:t>Other telemetry from ERCOT to QSEs</a:t>
            </a:r>
          </a:p>
        </p:txBody>
      </p:sp>
      <p:graphicFrame>
        <p:nvGraphicFramePr>
          <p:cNvPr id="5" name="Content Placeholder 4">
            <a:extLst>
              <a:ext uri="{FF2B5EF4-FFF2-40B4-BE49-F238E27FC236}">
                <a16:creationId xmlns:a16="http://schemas.microsoft.com/office/drawing/2014/main" id="{EE702E36-CBB8-DFEE-CA55-1EA719845624}"/>
              </a:ext>
            </a:extLst>
          </p:cNvPr>
          <p:cNvGraphicFramePr>
            <a:graphicFrameLocks noGrp="1"/>
          </p:cNvGraphicFramePr>
          <p:nvPr>
            <p:ph idx="1"/>
            <p:extLst>
              <p:ext uri="{D42A27DB-BD31-4B8C-83A1-F6EECF244321}">
                <p14:modId xmlns:p14="http://schemas.microsoft.com/office/powerpoint/2010/main" val="4110755423"/>
              </p:ext>
            </p:extLst>
          </p:nvPr>
        </p:nvGraphicFramePr>
        <p:xfrm>
          <a:off x="381000" y="990600"/>
          <a:ext cx="7924800" cy="31242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897107408"/>
                    </a:ext>
                  </a:extLst>
                </a:gridCol>
                <a:gridCol w="685800">
                  <a:extLst>
                    <a:ext uri="{9D8B030D-6E8A-4147-A177-3AD203B41FA5}">
                      <a16:colId xmlns:a16="http://schemas.microsoft.com/office/drawing/2014/main" val="2454279614"/>
                    </a:ext>
                  </a:extLst>
                </a:gridCol>
                <a:gridCol w="3393594">
                  <a:extLst>
                    <a:ext uri="{9D8B030D-6E8A-4147-A177-3AD203B41FA5}">
                      <a16:colId xmlns:a16="http://schemas.microsoft.com/office/drawing/2014/main" val="835389000"/>
                    </a:ext>
                  </a:extLst>
                </a:gridCol>
                <a:gridCol w="2321406">
                  <a:extLst>
                    <a:ext uri="{9D8B030D-6E8A-4147-A177-3AD203B41FA5}">
                      <a16:colId xmlns:a16="http://schemas.microsoft.com/office/drawing/2014/main" val="503298605"/>
                    </a:ext>
                  </a:extLst>
                </a:gridCol>
              </a:tblGrid>
              <a:tr h="358251">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Telemetry</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Unit </a:t>
                      </a:r>
                    </a:p>
                  </a:txBody>
                  <a:tcPr marL="8202" marR="8202" marT="8202" marB="0" anchor="ctr"/>
                </a:tc>
                <a:tc>
                  <a:txBody>
                    <a:bodyPr/>
                    <a:lstStyle/>
                    <a:p>
                      <a:pPr marL="0" algn="ctr" defTabSz="914400" rtl="0" eaLnBrk="1" fontAlgn="b" latinLnBrk="0" hangingPunct="1"/>
                      <a:r>
                        <a:rPr lang="en-US" sz="1100" b="1" u="none" strike="noStrike" kern="1200" dirty="0">
                          <a:solidFill>
                            <a:schemeClr val="lt1"/>
                          </a:solidFill>
                          <a:effectLst/>
                          <a:latin typeface="+mn-lt"/>
                          <a:ea typeface="+mn-ea"/>
                          <a:cs typeface="+mn-cs"/>
                        </a:rPr>
                        <a:t>Description</a:t>
                      </a:r>
                    </a:p>
                  </a:txBody>
                  <a:tcPr marL="8202" marR="8202" marT="8202" marB="0" anchor="ctr"/>
                </a:tc>
                <a:tc>
                  <a:txBody>
                    <a:bodyPr/>
                    <a:lstStyle/>
                    <a:p>
                      <a:pPr marL="0" algn="ctr" defTabSz="914400" rtl="0" eaLnBrk="1" fontAlgn="b" latinLnBrk="0" hangingPunct="1"/>
                      <a:endParaRPr lang="en-US" sz="1100" b="1" u="none" strike="noStrike" kern="1200" dirty="0">
                        <a:solidFill>
                          <a:schemeClr val="lt1"/>
                        </a:solidFill>
                        <a:effectLst/>
                        <a:latin typeface="+mn-lt"/>
                        <a:ea typeface="+mn-ea"/>
                        <a:cs typeface="+mn-cs"/>
                      </a:endParaRPr>
                    </a:p>
                  </a:txBody>
                  <a:tcPr marL="8202" marR="8202" marT="8202" marB="0" anchor="ctr"/>
                </a:tc>
                <a:extLst>
                  <a:ext uri="{0D108BD9-81ED-4DB2-BD59-A6C34878D82A}">
                    <a16:rowId xmlns:a16="http://schemas.microsoft.com/office/drawing/2014/main" val="1431080610"/>
                  </a:ext>
                </a:extLst>
              </a:tr>
              <a:tr h="632349">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MCPC for Regulation Up</a:t>
                      </a:r>
                    </a:p>
                  </a:txBody>
                  <a:tcPr marL="8202" marR="8202" marT="8202" marB="0" anchor="ctr"/>
                </a:tc>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$/MW</a:t>
                      </a: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System wide market clearing price for capacity for Regulation Up</a:t>
                      </a:r>
                    </a:p>
                  </a:txBody>
                  <a:tcPr marL="8202" marR="8202" marT="8202" marB="0" anchor="ctr"/>
                </a:tc>
                <a:tc rowSpan="5">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1. RTC Key Principle 1.5 </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strike="noStrike" dirty="0">
                        <a:solidFill>
                          <a:srgbClr val="7030A0"/>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kern="1200" dirty="0">
                          <a:solidFill>
                            <a:srgbClr val="7030A0"/>
                          </a:solidFill>
                          <a:effectLst/>
                          <a:latin typeface="Calibri" panose="020F0502020204030204" pitchFamily="34" charset="0"/>
                          <a:ea typeface="+mn-ea"/>
                          <a:cs typeface="Calibri" panose="020F0502020204030204" pitchFamily="34" charset="0"/>
                          <a:hlinkClick r:id="rId2">
                            <a:extLst>
                              <a:ext uri="{A12FA001-AC4F-418D-AE19-62706E023703}">
                                <ahyp:hlinkClr xmlns:ahyp="http://schemas.microsoft.com/office/drawing/2018/hyperlinkcolor" val="tx"/>
                              </a:ext>
                            </a:extLst>
                          </a:hlinkClick>
                        </a:rPr>
                        <a:t>https://www.ercot.com/mktrules/puctDirectives/kp1p5</a:t>
                      </a:r>
                      <a:endParaRPr lang="en-US" sz="1000" u="none" strike="noStrike" kern="1200" dirty="0">
                        <a:solidFill>
                          <a:srgbClr val="7030A0"/>
                        </a:solidFill>
                        <a:effectLst/>
                        <a:latin typeface="Calibri" panose="020F0502020204030204" pitchFamily="34" charset="0"/>
                        <a:ea typeface="+mn-ea"/>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u="none" strike="noStrike" dirty="0">
                        <a:solidFill>
                          <a:srgbClr val="7030A0"/>
                        </a:solidFill>
                        <a:effectLst/>
                        <a:latin typeface="Calibri" panose="020F0502020204030204" pitchFamily="34" charset="0"/>
                        <a:cs typeface="Calibri" panose="020F0502020204030204" pitchFamily="34" charset="0"/>
                      </a:endParaRPr>
                    </a:p>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accent2"/>
                          </a:solidFill>
                          <a:effectLst/>
                          <a:latin typeface="Calibri" panose="020F0502020204030204" pitchFamily="34" charset="0"/>
                          <a:cs typeface="Calibri" panose="020F0502020204030204" pitchFamily="34" charset="0"/>
                        </a:rPr>
                        <a:t>2. </a:t>
                      </a: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RTCBTF refresher, as presented in RTCBTF on  9/7/2023</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kern="100" dirty="0">
                          <a:solidFill>
                            <a:schemeClr val="accent2"/>
                          </a:solidFill>
                          <a:effectLst/>
                          <a:latin typeface="Calibri" panose="020F0502020204030204" pitchFamily="34" charset="0"/>
                          <a:ea typeface="Calibri" panose="020F0502020204030204" pitchFamily="34" charset="0"/>
                          <a:cs typeface="Calibri" panose="020F0502020204030204" pitchFamily="34" charset="0"/>
                        </a:rPr>
                        <a:t> </a:t>
                      </a:r>
                      <a:r>
                        <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https://www.ercot.com/files/docs/2023/09/01/2_refresher-on-real-time-co-optimization-key-principles-rtcbtf-090823_v2.pptx</a:t>
                      </a:r>
                      <a:endParaRPr lang="en-US" sz="1000" u="sng"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sz="10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0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3. </a:t>
                      </a:r>
                      <a:r>
                        <a:rPr lang="en-US" sz="1000" u="none" strike="noStrike" kern="1200" dirty="0">
                          <a:solidFill>
                            <a:schemeClr val="accent2"/>
                          </a:solidFill>
                          <a:effectLst/>
                          <a:latin typeface="Calibri" panose="020F0502020204030204" pitchFamily="34" charset="0"/>
                          <a:ea typeface="+mn-ea"/>
                          <a:cs typeface="Calibri" panose="020F0502020204030204" pitchFamily="34" charset="0"/>
                        </a:rPr>
                        <a:t>NPRR1010 6.5.7.3</a:t>
                      </a:r>
                    </a:p>
                  </a:txBody>
                  <a:tcPr marL="8202" marR="8202" marT="8202" marB="0" anchor="ctr"/>
                </a:tc>
                <a:extLst>
                  <a:ext uri="{0D108BD9-81ED-4DB2-BD59-A6C34878D82A}">
                    <a16:rowId xmlns:a16="http://schemas.microsoft.com/office/drawing/2014/main" val="3417223708"/>
                  </a:ext>
                </a:extLst>
              </a:tr>
              <a:tr h="580369">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MCPC for Regulation Down</a:t>
                      </a:r>
                    </a:p>
                  </a:txBody>
                  <a:tcPr marL="8202" marR="8202" marT="820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B6770"/>
                          </a:solidFill>
                          <a:effectLst/>
                          <a:uLnTx/>
                          <a:uFillTx/>
                          <a:latin typeface="Calibri" panose="020F0502020204030204" pitchFamily="34" charset="0"/>
                          <a:ea typeface="+mn-ea"/>
                          <a:cs typeface="Calibri" panose="020F0502020204030204" pitchFamily="34" charset="0"/>
                        </a:rPr>
                        <a:t>$/MW</a:t>
                      </a:r>
                      <a:endParaRPr kumimoji="0" lang="en-US" sz="1000" b="0" i="0" u="none" strike="noStrike" kern="1200" cap="none" spc="0" normalizeH="0" baseline="0" noProof="0" dirty="0">
                        <a:ln>
                          <a:noFill/>
                        </a:ln>
                        <a:solidFill>
                          <a:srgbClr val="5B6770"/>
                        </a:solidFill>
                        <a:effectLst/>
                        <a:uLnTx/>
                        <a:uFillTx/>
                        <a:latin typeface="Calibri" panose="020F0502020204030204" pitchFamily="34" charset="0"/>
                        <a:ea typeface="+mn-ea"/>
                        <a:cs typeface="Calibri" panose="020F0502020204030204" pitchFamily="34" charset="0"/>
                      </a:endParaRP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System wide market clearing price for capacity for Regulation Down</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2760008371"/>
                  </a:ext>
                </a:extLst>
              </a:tr>
              <a:tr h="535402">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MCPC for RRS</a:t>
                      </a:r>
                    </a:p>
                  </a:txBody>
                  <a:tcPr marL="8202" marR="8202" marT="820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B6770"/>
                          </a:solidFill>
                          <a:effectLst/>
                          <a:uLnTx/>
                          <a:uFillTx/>
                          <a:latin typeface="Calibri" panose="020F0502020204030204" pitchFamily="34" charset="0"/>
                          <a:ea typeface="+mn-ea"/>
                          <a:cs typeface="Calibri" panose="020F0502020204030204" pitchFamily="34" charset="0"/>
                        </a:rPr>
                        <a:t>$/MW</a:t>
                      </a:r>
                      <a:endParaRPr kumimoji="0" lang="en-US" sz="1000" b="0" i="0" u="none" strike="noStrike" kern="1200" cap="none" spc="0" normalizeH="0" baseline="0" noProof="0" dirty="0">
                        <a:ln>
                          <a:noFill/>
                        </a:ln>
                        <a:solidFill>
                          <a:srgbClr val="5B6770"/>
                        </a:solidFill>
                        <a:effectLst/>
                        <a:uLnTx/>
                        <a:uFillTx/>
                        <a:latin typeface="Calibri" panose="020F0502020204030204" pitchFamily="34" charset="0"/>
                        <a:ea typeface="+mn-ea"/>
                        <a:cs typeface="Calibri" panose="020F0502020204030204" pitchFamily="34" charset="0"/>
                      </a:endParaRP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System wide market clearing price for capacity for RRS</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1750920196"/>
                  </a:ext>
                </a:extLst>
              </a:tr>
              <a:tr h="408229">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MCPC for ECRS</a:t>
                      </a:r>
                    </a:p>
                  </a:txBody>
                  <a:tcPr marL="8202" marR="8202" marT="820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B6770"/>
                          </a:solidFill>
                          <a:effectLst/>
                          <a:uLnTx/>
                          <a:uFillTx/>
                          <a:latin typeface="Calibri" panose="020F0502020204030204" pitchFamily="34" charset="0"/>
                          <a:ea typeface="+mn-ea"/>
                          <a:cs typeface="Calibri" panose="020F0502020204030204" pitchFamily="34" charset="0"/>
                        </a:rPr>
                        <a:t>$/MW</a:t>
                      </a:r>
                      <a:endParaRPr kumimoji="0" lang="en-US" sz="1000" b="0" i="0" u="none" strike="noStrike" kern="1200" cap="none" spc="0" normalizeH="0" baseline="0" noProof="0" dirty="0">
                        <a:ln>
                          <a:noFill/>
                        </a:ln>
                        <a:solidFill>
                          <a:srgbClr val="5B6770"/>
                        </a:solidFill>
                        <a:effectLst/>
                        <a:uLnTx/>
                        <a:uFillTx/>
                        <a:latin typeface="Calibri" panose="020F0502020204030204" pitchFamily="34" charset="0"/>
                        <a:ea typeface="+mn-ea"/>
                        <a:cs typeface="Calibri" panose="020F0502020204030204" pitchFamily="34" charset="0"/>
                      </a:endParaRP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System wide market clearing price for capacity for ECRS</a:t>
                      </a:r>
                    </a:p>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2976028714"/>
                  </a:ext>
                </a:extLst>
              </a:tr>
              <a:tr h="609600">
                <a:tc>
                  <a:txBody>
                    <a:bodyPr/>
                    <a:lstStyle/>
                    <a:p>
                      <a:pPr algn="ctr" fontAlgn="ctr"/>
                      <a:r>
                        <a:rPr lang="en-US" sz="1000" b="0" i="0" u="none" strike="noStrike" dirty="0">
                          <a:solidFill>
                            <a:schemeClr val="tx2"/>
                          </a:solidFill>
                          <a:effectLst/>
                          <a:latin typeface="Calibri" panose="020F0502020204030204" pitchFamily="34" charset="0"/>
                          <a:cs typeface="Calibri" panose="020F0502020204030204" pitchFamily="34" charset="0"/>
                        </a:rPr>
                        <a:t>MCPC for Non-Spin</a:t>
                      </a:r>
                    </a:p>
                  </a:txBody>
                  <a:tcPr marL="8202" marR="8202" marT="820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5B6770"/>
                          </a:solidFill>
                          <a:effectLst/>
                          <a:uLnTx/>
                          <a:uFillTx/>
                          <a:latin typeface="Calibri" panose="020F0502020204030204" pitchFamily="34" charset="0"/>
                          <a:ea typeface="+mn-ea"/>
                          <a:cs typeface="Calibri" panose="020F0502020204030204" pitchFamily="34" charset="0"/>
                        </a:rPr>
                        <a:t>$/MW</a:t>
                      </a:r>
                    </a:p>
                  </a:txBody>
                  <a:tcPr marL="8202" marR="8202" marT="8202" marB="0" anchor="ctr"/>
                </a:tc>
                <a:tc>
                  <a:txBody>
                    <a:bodyPr/>
                    <a:lstStyle/>
                    <a:p>
                      <a:pPr algn="l" fontAlgn="ctr"/>
                      <a:r>
                        <a:rPr lang="en-US" sz="1000" b="0" i="0" u="none" strike="noStrike" dirty="0">
                          <a:solidFill>
                            <a:schemeClr val="tx2"/>
                          </a:solidFill>
                          <a:effectLst/>
                          <a:latin typeface="Calibri" panose="020F0502020204030204" pitchFamily="34" charset="0"/>
                          <a:cs typeface="Calibri" panose="020F0502020204030204" pitchFamily="34" charset="0"/>
                        </a:rPr>
                        <a:t>System wide market clearing price for capacity for Non-Spin</a:t>
                      </a:r>
                    </a:p>
                  </a:txBody>
                  <a:tcPr marL="8202" marR="8202" marT="8202" marB="0" anchor="ctr"/>
                </a:tc>
                <a:tc vMerge="1">
                  <a:txBody>
                    <a:bodyPr/>
                    <a:lstStyle/>
                    <a:p>
                      <a:pPr algn="l" fontAlgn="ctr"/>
                      <a:endParaRPr lang="en-US" sz="1000" b="0" i="0" u="none" strike="noStrike" dirty="0">
                        <a:solidFill>
                          <a:schemeClr val="tx2"/>
                        </a:solidFill>
                        <a:effectLst/>
                        <a:latin typeface="Calibri" panose="020F0502020204030204" pitchFamily="34" charset="0"/>
                        <a:cs typeface="Calibri" panose="020F0502020204030204" pitchFamily="34" charset="0"/>
                      </a:endParaRPr>
                    </a:p>
                  </a:txBody>
                  <a:tcPr marL="8202" marR="8202" marT="8202" marB="0" anchor="ctr"/>
                </a:tc>
                <a:extLst>
                  <a:ext uri="{0D108BD9-81ED-4DB2-BD59-A6C34878D82A}">
                    <a16:rowId xmlns:a16="http://schemas.microsoft.com/office/drawing/2014/main" val="1464953406"/>
                  </a:ext>
                </a:extLst>
              </a:tr>
            </a:tbl>
          </a:graphicData>
        </a:graphic>
      </p:graphicFrame>
      <p:sp>
        <p:nvSpPr>
          <p:cNvPr id="4" name="Slide Number Placeholder 3">
            <a:extLst>
              <a:ext uri="{FF2B5EF4-FFF2-40B4-BE49-F238E27FC236}">
                <a16:creationId xmlns:a16="http://schemas.microsoft.com/office/drawing/2014/main" id="{D8085C11-367D-2CF7-8E24-804673C9259B}"/>
              </a:ext>
            </a:extLst>
          </p:cNvPr>
          <p:cNvSpPr>
            <a:spLocks noGrp="1"/>
          </p:cNvSpPr>
          <p:nvPr>
            <p:ph type="sldNum" sz="quarter" idx="4"/>
          </p:nvPr>
        </p:nvSpPr>
        <p:spPr/>
        <p:txBody>
          <a:bodyPr>
            <a:normAutofit fontScale="92500" lnSpcReduction="10000"/>
          </a:bodyPr>
          <a:lstStyle/>
          <a:p>
            <a:pPr>
              <a:spcAft>
                <a:spcPts val="600"/>
              </a:spcAft>
            </a:pPr>
            <a:fld id="{1D93BD3E-1E9A-4970-A6F7-E7AC52762E0C}" type="slidenum">
              <a:rPr lang="en-US" sz="1000">
                <a:solidFill>
                  <a:schemeClr val="tx1">
                    <a:lumMod val="50000"/>
                    <a:lumOff val="50000"/>
                  </a:schemeClr>
                </a:solidFill>
              </a:rPr>
              <a:pPr>
                <a:spcAft>
                  <a:spcPts val="600"/>
                </a:spcAft>
              </a:pPr>
              <a:t>9</a:t>
            </a:fld>
            <a:endParaRPr lang="en-US" sz="1000">
              <a:solidFill>
                <a:schemeClr val="tx1">
                  <a:lumMod val="50000"/>
                  <a:lumOff val="50000"/>
                </a:schemeClr>
              </a:solidFill>
            </a:endParaRPr>
          </a:p>
        </p:txBody>
      </p:sp>
    </p:spTree>
    <p:extLst>
      <p:ext uri="{BB962C8B-B14F-4D97-AF65-F5344CB8AC3E}">
        <p14:creationId xmlns:p14="http://schemas.microsoft.com/office/powerpoint/2010/main" val="85062046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7382</TotalTime>
  <Words>2264</Words>
  <Application>Microsoft Office PowerPoint</Application>
  <PresentationFormat>On-screen Show (4:3)</PresentationFormat>
  <Paragraphs>328</Paragraphs>
  <Slides>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Courier New</vt:lpstr>
      <vt:lpstr>1_Custom Design</vt:lpstr>
      <vt:lpstr>Office Theme</vt:lpstr>
      <vt:lpstr>PowerPoint Presentation</vt:lpstr>
      <vt:lpstr>RTC+B ICCP Handbook Updates</vt:lpstr>
      <vt:lpstr>High-level overview of Telemetry From/To QSE in RTC  (Updated 2/19/2024)</vt:lpstr>
      <vt:lpstr>Resource Ancillary Service Telemetry from QSE</vt:lpstr>
      <vt:lpstr>Resource Ancillary Service Telemetry from QSE</vt:lpstr>
      <vt:lpstr>Resource Ancillary Service Telemetry from QSE</vt:lpstr>
      <vt:lpstr>Resources with capacity that is not Frequency Responsive</vt:lpstr>
      <vt:lpstr>Resource level telemetry from ERCOT to QSEs</vt:lpstr>
      <vt:lpstr>Other telemetry from ERCOT to QSEs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Masanna Gari, Abhi</cp:lastModifiedBy>
  <cp:revision>151</cp:revision>
  <cp:lastPrinted>2016-01-21T20:53:15Z</cp:lastPrinted>
  <dcterms:created xsi:type="dcterms:W3CDTF">2016-01-21T15:20:31Z</dcterms:created>
  <dcterms:modified xsi:type="dcterms:W3CDTF">2024-06-13T19:46:16Z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y fmtid="{D5CDD505-2E9C-101B-9397-08002B2CF9AE}" pid="3" name="MSIP_Label_7084cbda-52b8-46fb-a7b7-cb5bd465ed85_Enabled">
    <vt:lpwstr>true</vt:lpwstr>
  </property>
  <property fmtid="{D5CDD505-2E9C-101B-9397-08002B2CF9AE}" pid="4" name="MSIP_Label_7084cbda-52b8-46fb-a7b7-cb5bd465ed85_SetDate">
    <vt:lpwstr>2024-02-23T03:35:14Z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ea4bac32-ff51-4dad-ada8-bed5cfd153e6</vt:lpwstr>
  </property>
  <property fmtid="{D5CDD505-2E9C-101B-9397-08002B2CF9AE}" pid="9" name="MSIP_Label_7084cbda-52b8-46fb-a7b7-cb5bd465ed85_ContentBits">
    <vt:lpwstr>0</vt:lpwstr>
  </property>
</Properties>
</file>