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8"/>
  </p:notesMasterIdLst>
  <p:handoutMasterIdLst>
    <p:handoutMasterId r:id="rId19"/>
  </p:handoutMasterIdLst>
  <p:sldIdLst>
    <p:sldId id="542" r:id="rId6"/>
    <p:sldId id="563" r:id="rId7"/>
    <p:sldId id="571" r:id="rId8"/>
    <p:sldId id="575" r:id="rId9"/>
    <p:sldId id="561" r:id="rId10"/>
    <p:sldId id="573" r:id="rId11"/>
    <p:sldId id="576" r:id="rId12"/>
    <p:sldId id="577" r:id="rId13"/>
    <p:sldId id="578" r:id="rId14"/>
    <p:sldId id="580" r:id="rId15"/>
    <p:sldId id="581" r:id="rId16"/>
    <p:sldId id="57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D07C"/>
    <a:srgbClr val="0076C6"/>
    <a:srgbClr val="00AEC7"/>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2" d="100"/>
          <a:sy n="122" d="100"/>
        </p:scale>
        <p:origin x="942"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61" d="100"/>
          <a:sy n="61" d="100"/>
        </p:scale>
        <p:origin x="2285"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dirty="0"/>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dirty="0"/>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dirty="0"/>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dirty="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6/14/2024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6/14/2024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a:p>
            <a:pPr lvl="2"/>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0"/>
            <a:endParaRPr lang="en-US" dirty="0"/>
          </a:p>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dirty="0"/>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dirty="0"/>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dirty="0"/>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dirty="0"/>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dirty="0"/>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dirty="0"/>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dirty="0"/>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dirty="0"/>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dirty="0"/>
              <a:t>Click to edit Master text styles</a:t>
            </a:r>
          </a:p>
          <a:p>
            <a:pPr lvl="1"/>
            <a:r>
              <a:rPr lang="en-US" dirty="0"/>
              <a:t>Second level</a:t>
            </a:r>
          </a:p>
          <a:p>
            <a:pPr lvl="2"/>
            <a:r>
              <a:rPr lang="en-US" dirty="0"/>
              <a:t>Third level</a:t>
            </a:r>
          </a:p>
          <a:p>
            <a:pPr lvl="2"/>
            <a:endParaRPr lang="en-US" dirty="0"/>
          </a:p>
          <a:p>
            <a:pPr lvl="2"/>
            <a:endParaRPr lang="en-US" dirty="0"/>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dirty="0">
                <a:solidFill>
                  <a:schemeClr val="tx1"/>
                </a:solidFill>
              </a:rPr>
              <a:t>Click to edit Master text styles</a:t>
            </a:r>
          </a:p>
          <a:p>
            <a:pPr marL="742950" lvl="1" indent="-285750">
              <a:buFont typeface="Arial" panose="020B0604020202020204" pitchFamily="34" charset="0"/>
              <a:buChar char="•"/>
            </a:pPr>
            <a:r>
              <a:rPr lang="en-US" sz="1400" dirty="0">
                <a:solidFill>
                  <a:schemeClr val="tx1"/>
                </a:solidFill>
              </a:rPr>
              <a:t>Second level</a:t>
            </a:r>
          </a:p>
          <a:p>
            <a:pPr marL="1085850" lvl="2" indent="-171450">
              <a:buFont typeface="Arial" panose="020B0604020202020204" pitchFamily="34" charset="0"/>
              <a:buChar char="•"/>
            </a:pPr>
            <a:r>
              <a:rPr lang="en-US" sz="1200" dirty="0">
                <a:solidFill>
                  <a:schemeClr val="tx1"/>
                </a:solidFill>
              </a:rPr>
              <a:t>Third level</a:t>
            </a:r>
          </a:p>
          <a:p>
            <a:endParaRPr lang="en-US" dirty="0">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dirty="0"/>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dirty="0">
              <a:solidFill>
                <a:schemeClr val="tx1"/>
              </a:solidFill>
            </a:endParaRPr>
          </a:p>
          <a:p>
            <a:pPr algn="l"/>
            <a:r>
              <a:rPr lang="en-US" sz="1000" b="0" baseline="0" dirty="0">
                <a:solidFill>
                  <a:schemeClr val="tx1"/>
                </a:solidFill>
              </a:rPr>
              <a:t>Public</a:t>
            </a:r>
            <a:endParaRPr lang="en-US" sz="1000" b="0" dirty="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4953000" cy="3323987"/>
          </a:xfrm>
          <a:prstGeom prst="rect">
            <a:avLst/>
          </a:prstGeom>
          <a:noFill/>
        </p:spPr>
        <p:txBody>
          <a:bodyPr wrap="square" rtlCol="0">
            <a:spAutoFit/>
          </a:bodyPr>
          <a:lstStyle/>
          <a:p>
            <a:r>
              <a:rPr lang="en-US" sz="2400" b="1" dirty="0"/>
              <a:t>RTC+B Market Trials</a:t>
            </a:r>
          </a:p>
          <a:p>
            <a:r>
              <a:rPr lang="en-US" sz="2400" b="1" dirty="0"/>
              <a:t>Approach and Assumptions</a:t>
            </a:r>
          </a:p>
          <a:p>
            <a:endParaRPr lang="en-US" dirty="0">
              <a:solidFill>
                <a:schemeClr val="tx2"/>
              </a:solidFill>
            </a:endParaRPr>
          </a:p>
          <a:p>
            <a:r>
              <a:rPr lang="en-US" i="1" dirty="0"/>
              <a:t>Matt Mereness</a:t>
            </a:r>
            <a:endParaRPr lang="en-US" dirty="0"/>
          </a:p>
          <a:p>
            <a:endParaRPr lang="en-US" dirty="0"/>
          </a:p>
          <a:p>
            <a:endParaRPr lang="en-US" dirty="0">
              <a:solidFill>
                <a:schemeClr val="tx2"/>
              </a:solidFill>
            </a:endParaRPr>
          </a:p>
          <a:p>
            <a:r>
              <a:rPr lang="en-US" dirty="0">
                <a:solidFill>
                  <a:schemeClr val="tx2"/>
                </a:solidFill>
              </a:rPr>
              <a:t>RTCBTF</a:t>
            </a:r>
          </a:p>
          <a:p>
            <a:endParaRPr lang="en-US" dirty="0">
              <a:solidFill>
                <a:schemeClr val="tx2"/>
              </a:solidFill>
            </a:endParaRPr>
          </a:p>
          <a:p>
            <a:endParaRPr lang="en-US" dirty="0">
              <a:solidFill>
                <a:schemeClr val="tx2"/>
              </a:solidFill>
            </a:endParaRPr>
          </a:p>
          <a:p>
            <a:r>
              <a:rPr lang="en-US" dirty="0">
                <a:solidFill>
                  <a:schemeClr val="tx2"/>
                </a:solidFill>
              </a:rPr>
              <a:t>June 14, 2024</a:t>
            </a:r>
          </a:p>
          <a:p>
            <a:endParaRPr lang="en-US" dirty="0">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3657600"/>
          </a:xfrm>
        </p:spPr>
        <p:txBody>
          <a:bodyPr/>
          <a:lstStyle/>
          <a:p>
            <a:r>
              <a:rPr lang="en-US" sz="1400" dirty="0"/>
              <a:t>ERCOT will support RTC+B functionality in market facing environment in a manner that is equivalent to production level systems and support. </a:t>
            </a:r>
          </a:p>
          <a:p>
            <a:pPr lvl="1"/>
            <a:r>
              <a:rPr lang="en-US" sz="1100" dirty="0"/>
              <a:t>RTC-SCED, MMS-UI, MMS-API, EMS, SCADA, RLC, LFC </a:t>
            </a:r>
          </a:p>
          <a:p>
            <a:pPr lvl="1"/>
            <a:r>
              <a:rPr lang="en-US" sz="1100" dirty="0"/>
              <a:t>Three CDR Reports: RTC LMPs, RTC AS prices, and SCED Binding Constraints </a:t>
            </a:r>
          </a:p>
          <a:p>
            <a:r>
              <a:rPr lang="en-US" sz="1400" dirty="0"/>
              <a:t>QSE will support RTC+B functionality in a manner that is equivalent to production level systems and support.  </a:t>
            </a:r>
          </a:p>
          <a:p>
            <a:r>
              <a:rPr lang="en-US" sz="1400" dirty="0"/>
              <a:t>ERCOT and QSE will conduct multiple live-production tests of RTC-SCED and Load Frequency Control to ensure effective RTC-SCED dispatch and Frequency Control prior to go-live. </a:t>
            </a:r>
          </a:p>
          <a:p>
            <a:r>
              <a:rPr lang="en-US" sz="1400" dirty="0"/>
              <a:t>Dispatch during the tests will be binding to manage the reliable operations of the grid. </a:t>
            </a:r>
          </a:p>
          <a:p>
            <a:r>
              <a:rPr lang="en-US" sz="1400" dirty="0"/>
              <a:t>Settlement during these tests will be performed with the current Settlement systems and leveraging Emergency Base point or Testing logic to ensure all QSEs are paid for energy dispatched during tests. </a:t>
            </a:r>
          </a:p>
          <a:p>
            <a:r>
              <a:rPr lang="en-US" sz="1400" dirty="0"/>
              <a:t>ERCOT will maintain scorecard of QSE participation as defined in Handbook. Goal is for 100% of QSEs to demonstrate successful submissions and telemetry, and mitigation plans in place for any outliers.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6- Closed Loop RTC SCED/LFC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2AA0A257-66C5-ADB7-500E-90433817BB4A}"/>
              </a:ext>
            </a:extLst>
          </p:cNvPr>
          <p:cNvPicPr>
            <a:picLocks noChangeAspect="1"/>
          </p:cNvPicPr>
          <p:nvPr/>
        </p:nvPicPr>
        <p:blipFill>
          <a:blip r:embed="rId2"/>
          <a:stretch>
            <a:fillRect/>
          </a:stretch>
        </p:blipFill>
        <p:spPr>
          <a:xfrm>
            <a:off x="6324600" y="4800600"/>
            <a:ext cx="2725148" cy="1658256"/>
          </a:xfrm>
          <a:prstGeom prst="rect">
            <a:avLst/>
          </a:prstGeom>
        </p:spPr>
      </p:pic>
      <p:sp>
        <p:nvSpPr>
          <p:cNvPr id="5" name="Oval 4">
            <a:extLst>
              <a:ext uri="{FF2B5EF4-FFF2-40B4-BE49-F238E27FC236}">
                <a16:creationId xmlns:a16="http://schemas.microsoft.com/office/drawing/2014/main" id="{C0E8C38A-EE38-7107-8596-4D5707308554}"/>
              </a:ext>
            </a:extLst>
          </p:cNvPr>
          <p:cNvSpPr/>
          <p:nvPr/>
        </p:nvSpPr>
        <p:spPr>
          <a:xfrm>
            <a:off x="8191500" y="5539033"/>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Tree>
    <p:extLst>
      <p:ext uri="{BB962C8B-B14F-4D97-AF65-F5344CB8AC3E}">
        <p14:creationId xmlns:p14="http://schemas.microsoft.com/office/powerpoint/2010/main" val="429206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3657600"/>
          </a:xfrm>
        </p:spPr>
        <p:txBody>
          <a:bodyPr/>
          <a:lstStyle/>
          <a:p>
            <a:r>
              <a:rPr lang="en-US" sz="1600" dirty="0"/>
              <a:t>ERCOT will deploy Day-Ahead Market into a market facing environment </a:t>
            </a:r>
          </a:p>
          <a:p>
            <a:pPr lvl="1"/>
            <a:r>
              <a:rPr lang="en-US" sz="1200" dirty="0"/>
              <a:t>RTC-DAM, MMS-UI, MMS-API </a:t>
            </a:r>
          </a:p>
          <a:p>
            <a:pPr lvl="1"/>
            <a:r>
              <a:rPr lang="en-US" sz="1200" dirty="0"/>
              <a:t>MMS-UI and MMS-API will support publishing awards to QSEs </a:t>
            </a:r>
          </a:p>
          <a:p>
            <a:pPr lvl="1"/>
            <a:r>
              <a:rPr lang="en-US" sz="1200" dirty="0"/>
              <a:t>CDR Reports: DAM AS Obligations, DAM AS Demand Curves, DAM Awards, DAM LMPs, DAM AS prices</a:t>
            </a:r>
          </a:p>
          <a:p>
            <a:endParaRPr lang="en-US" sz="1600" dirty="0"/>
          </a:p>
          <a:p>
            <a:r>
              <a:rPr lang="en-US" sz="1600" dirty="0"/>
              <a:t>QSE will test their market submissions for defined transaction (AS Self-Arrangement, DAM AS Only Offers, in addition to normal DAM submissions) </a:t>
            </a:r>
          </a:p>
          <a:p>
            <a:endParaRPr lang="en-US" sz="1600" dirty="0"/>
          </a:p>
          <a:p>
            <a:r>
              <a:rPr lang="en-US" sz="1600" dirty="0"/>
              <a:t>ERCOT will execute and publish at least two Day-Ahead Markets </a:t>
            </a:r>
          </a:p>
          <a:p>
            <a:endParaRPr lang="en-US" sz="1600" dirty="0"/>
          </a:p>
          <a:p>
            <a:r>
              <a:rPr lang="en-US" sz="1600" dirty="0"/>
              <a:t>Does DAM participation need to be required?  RTC DAM is essentially voluntary and includes much broader QSE population (traders and load-only QSEs).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7- Day-Ahead Market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2AA0A257-66C5-ADB7-500E-90433817BB4A}"/>
              </a:ext>
            </a:extLst>
          </p:cNvPr>
          <p:cNvPicPr>
            <a:picLocks noChangeAspect="1"/>
          </p:cNvPicPr>
          <p:nvPr/>
        </p:nvPicPr>
        <p:blipFill>
          <a:blip r:embed="rId2"/>
          <a:stretch>
            <a:fillRect/>
          </a:stretch>
        </p:blipFill>
        <p:spPr>
          <a:xfrm>
            <a:off x="6324600" y="4800600"/>
            <a:ext cx="2725148" cy="1658256"/>
          </a:xfrm>
          <a:prstGeom prst="rect">
            <a:avLst/>
          </a:prstGeom>
        </p:spPr>
      </p:pic>
      <p:sp>
        <p:nvSpPr>
          <p:cNvPr id="5" name="Oval 4">
            <a:extLst>
              <a:ext uri="{FF2B5EF4-FFF2-40B4-BE49-F238E27FC236}">
                <a16:creationId xmlns:a16="http://schemas.microsoft.com/office/drawing/2014/main" id="{9D1392B5-7FF2-4168-BEE0-3DCE020A923A}"/>
              </a:ext>
            </a:extLst>
          </p:cNvPr>
          <p:cNvSpPr/>
          <p:nvPr/>
        </p:nvSpPr>
        <p:spPr>
          <a:xfrm>
            <a:off x="8191500" y="5949060"/>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Tree>
    <p:extLst>
      <p:ext uri="{BB962C8B-B14F-4D97-AF65-F5344CB8AC3E}">
        <p14:creationId xmlns:p14="http://schemas.microsoft.com/office/powerpoint/2010/main" val="314983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458200" cy="5181600"/>
          </a:xfrm>
        </p:spPr>
        <p:txBody>
          <a:bodyPr/>
          <a:lstStyle/>
          <a:p>
            <a:pPr marL="0" indent="0">
              <a:buNone/>
            </a:pPr>
            <a:r>
              <a:rPr lang="en-US" sz="2000" dirty="0"/>
              <a:t>Over next month ERCOT is interested in feedback:</a:t>
            </a:r>
          </a:p>
          <a:p>
            <a:r>
              <a:rPr lang="en-US" sz="1800" dirty="0"/>
              <a:t>Open to feedback on all 7 activities, especially any reliability risks not addressed by the trial activities, durations or frequencies.</a:t>
            </a:r>
          </a:p>
          <a:p>
            <a:r>
              <a:rPr lang="en-US" sz="1800" dirty="0"/>
              <a:t>Specific questions ERCOT asks:</a:t>
            </a:r>
          </a:p>
          <a:p>
            <a:pPr lvl="1"/>
            <a:r>
              <a:rPr lang="en-US" sz="1400" dirty="0"/>
              <a:t>What windows and frequency of requiring QSE production-like offers for the Open Loop SCED is best cost/beneficial (</a:t>
            </a:r>
            <a:r>
              <a:rPr lang="en-US" sz="1400" dirty="0" err="1"/>
              <a:t>ie</a:t>
            </a:r>
            <a:r>
              <a:rPr lang="en-US" sz="1400" dirty="0"/>
              <a:t> for dual entry by QSEs)?</a:t>
            </a:r>
          </a:p>
          <a:p>
            <a:pPr lvl="2"/>
            <a:r>
              <a:rPr lang="en-US" sz="1000" dirty="0"/>
              <a:t>Example, 8 hours/day twice per week for 2 months?</a:t>
            </a:r>
          </a:p>
          <a:p>
            <a:pPr lvl="1"/>
            <a:r>
              <a:rPr lang="en-US" sz="1400" dirty="0"/>
              <a:t>Any argument to make DAM participation a required activity or more iterations?</a:t>
            </a:r>
          </a:p>
          <a:p>
            <a:pPr lvl="1"/>
            <a:r>
              <a:rPr lang="en-US" sz="1400" dirty="0"/>
              <a:t>Metrics for required testing will focus on QSEs with Resources, unless DAM becomes required.</a:t>
            </a:r>
          </a:p>
          <a:p>
            <a:pPr lvl="1"/>
            <a:r>
              <a:rPr lang="en-US" sz="1400" dirty="0"/>
              <a:t>Understanding that while ERCOT will not be able to provide settlement invoices and extracts, that sample/generic versions will be provided from ERCOT test environment during iTest.</a:t>
            </a:r>
          </a:p>
          <a:p>
            <a:r>
              <a:rPr lang="en-US" sz="1800" dirty="0"/>
              <a:t>Higher level question- Market ideas on the priority of education/deep-dives to help QSEs in their development and readiness?</a:t>
            </a:r>
          </a:p>
          <a:p>
            <a:pPr marL="0" indent="0">
              <a:buNone/>
            </a:pPr>
            <a:endParaRPr lang="en-US" sz="1800" dirty="0"/>
          </a:p>
          <a:p>
            <a:pPr marL="0" indent="0">
              <a:buNone/>
            </a:pPr>
            <a:r>
              <a:rPr lang="en-US" sz="1800" u="sng" dirty="0"/>
              <a:t>Final comments and questions?</a:t>
            </a:r>
          </a:p>
          <a:p>
            <a:r>
              <a:rPr lang="en-US" sz="1800"/>
              <a:t>Feedback </a:t>
            </a:r>
            <a:r>
              <a:rPr lang="en-US" sz="1800" dirty="0"/>
              <a:t>and detailed discussion at July RTCBTF meeting.</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ERCOT interested in feedback</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Tree>
    <p:extLst>
      <p:ext uri="{BB962C8B-B14F-4D97-AF65-F5344CB8AC3E}">
        <p14:creationId xmlns:p14="http://schemas.microsoft.com/office/powerpoint/2010/main" val="404116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D6869-86A1-B83B-8299-C2EB10231D1A}"/>
              </a:ext>
            </a:extLst>
          </p:cNvPr>
          <p:cNvSpPr>
            <a:spLocks noGrp="1"/>
          </p:cNvSpPr>
          <p:nvPr>
            <p:ph type="title"/>
          </p:nvPr>
        </p:nvSpPr>
        <p:spPr/>
        <p:txBody>
          <a:bodyPr/>
          <a:lstStyle/>
          <a:p>
            <a:r>
              <a:rPr lang="en-US" dirty="0"/>
              <a:t>Approach and Assumptions</a:t>
            </a:r>
          </a:p>
        </p:txBody>
      </p:sp>
      <p:sp>
        <p:nvSpPr>
          <p:cNvPr id="3" name="Content Placeholder 2">
            <a:extLst>
              <a:ext uri="{FF2B5EF4-FFF2-40B4-BE49-F238E27FC236}">
                <a16:creationId xmlns:a16="http://schemas.microsoft.com/office/drawing/2014/main" id="{9AF20F1E-D4E3-7A70-2873-597B398F2A67}"/>
              </a:ext>
            </a:extLst>
          </p:cNvPr>
          <p:cNvSpPr>
            <a:spLocks noGrp="1"/>
          </p:cNvSpPr>
          <p:nvPr>
            <p:ph idx="1"/>
          </p:nvPr>
        </p:nvSpPr>
        <p:spPr>
          <a:xfrm>
            <a:off x="304800" y="838200"/>
            <a:ext cx="8534400" cy="5257800"/>
          </a:xfrm>
        </p:spPr>
        <p:txBody>
          <a:bodyPr/>
          <a:lstStyle/>
          <a:p>
            <a:pPr>
              <a:buFontTx/>
              <a:buChar char="-"/>
            </a:pPr>
            <a:r>
              <a:rPr lang="en-US" sz="1800" dirty="0"/>
              <a:t>ERCOT has been considering a progression of market trial activities to mitigate the reliability risk of cutover to the RTC+B systems</a:t>
            </a:r>
          </a:p>
          <a:p>
            <a:pPr>
              <a:buFontTx/>
              <a:buChar char="-"/>
            </a:pPr>
            <a:r>
              <a:rPr lang="en-US" sz="1800" dirty="0"/>
              <a:t>ERCOT used the following assumptions to help shape the approach to market trials:</a:t>
            </a:r>
          </a:p>
          <a:p>
            <a:pPr lvl="1">
              <a:buFontTx/>
              <a:buChar char="-"/>
            </a:pPr>
            <a:r>
              <a:rPr lang="en-US" sz="1400" u="sng" dirty="0"/>
              <a:t>Closed Loop LFC Test required</a:t>
            </a:r>
            <a:r>
              <a:rPr lang="en-US" sz="1400" dirty="0"/>
              <a:t>- Multiple closed loop LFC tests will be needed to ensure reliable and successful frequency control which includes transitioning from portfolio to resource specific basepoint and regulation signaling, and testing the QSEs can effectively follow the UDSP signal (combination of basepoint and regulation signal).</a:t>
            </a:r>
          </a:p>
          <a:p>
            <a:pPr lvl="1">
              <a:buFontTx/>
              <a:buChar char="-"/>
            </a:pPr>
            <a:r>
              <a:rPr lang="en-US" sz="1400" u="sng" dirty="0"/>
              <a:t>This is not a nodal implementation</a:t>
            </a:r>
            <a:r>
              <a:rPr lang="en-US" sz="1400" dirty="0"/>
              <a:t>- Rather this is a hybrid of normal project implementation and 2010 Nodal Implementation:</a:t>
            </a:r>
          </a:p>
          <a:p>
            <a:pPr lvl="2">
              <a:buFontTx/>
              <a:buChar char="-"/>
            </a:pPr>
            <a:r>
              <a:rPr lang="en-US" sz="1100" dirty="0"/>
              <a:t>Nodal was complete replacement of all systems and needed end-to-end testing of all functionality with MPs- this included parallel platforms of all systems in a market facing environment (EMS, MMS, OS, NMMS, CRR, S&amp;B, Credit, and new integration)</a:t>
            </a:r>
          </a:p>
          <a:p>
            <a:pPr lvl="2">
              <a:buFontTx/>
              <a:buChar char="-"/>
            </a:pPr>
            <a:r>
              <a:rPr lang="en-US" sz="1100" dirty="0"/>
              <a:t>RTC+B is an incremental functional upgrade to existing systems and existing integration end points</a:t>
            </a:r>
          </a:p>
          <a:p>
            <a:pPr lvl="3">
              <a:buFontTx/>
              <a:buChar char="-"/>
            </a:pPr>
            <a:r>
              <a:rPr lang="en-US" sz="1000" dirty="0"/>
              <a:t>ERCOT is standing up new MMS, OS, and EMS in parallel market trials, but not Settlements, Credit, Extracts, MIS, Dashboards, </a:t>
            </a:r>
            <a:r>
              <a:rPr lang="en-US" sz="1000" dirty="0" err="1"/>
              <a:t>etc</a:t>
            </a:r>
            <a:endParaRPr lang="en-US" sz="1000" dirty="0"/>
          </a:p>
          <a:p>
            <a:pPr lvl="3">
              <a:buFontTx/>
              <a:buChar char="-"/>
            </a:pPr>
            <a:r>
              <a:rPr lang="en-US" sz="1000" dirty="0"/>
              <a:t>ERCOT will provide subset “Current Day Reports” for new data reports, such as Real-Time AS prices</a:t>
            </a:r>
          </a:p>
          <a:p>
            <a:pPr lvl="3">
              <a:buFontTx/>
              <a:buChar char="-"/>
            </a:pPr>
            <a:endParaRPr lang="en-US" sz="600" dirty="0"/>
          </a:p>
          <a:p>
            <a:pPr lvl="1">
              <a:buFontTx/>
              <a:buChar char="-"/>
            </a:pPr>
            <a:r>
              <a:rPr lang="en-US" sz="1400" u="sng" dirty="0"/>
              <a:t>ERCOT is assuming some incremental parallel testing</a:t>
            </a:r>
            <a:r>
              <a:rPr lang="en-US" sz="1400" dirty="0"/>
              <a:t> to align with production data, but not extended simulations (example, not performing continuous Nodal 6-month LMPs)</a:t>
            </a:r>
          </a:p>
          <a:p>
            <a:pPr lvl="2">
              <a:buFontTx/>
              <a:buChar char="-"/>
            </a:pPr>
            <a:r>
              <a:rPr lang="en-US" sz="1050" dirty="0"/>
              <a:t>Price formation analysis will be based on re-running historical Operating Days in RTC+B study tools (discuss seek market feedback at end of presentation).</a:t>
            </a:r>
          </a:p>
          <a:p>
            <a:pPr>
              <a:buFontTx/>
              <a:buChar char="-"/>
            </a:pPr>
            <a:r>
              <a:rPr lang="en-US" sz="1600" dirty="0"/>
              <a:t>Detailed Market Trials Handbooks will be released 3 months prior to each trial phase.</a:t>
            </a:r>
          </a:p>
        </p:txBody>
      </p:sp>
      <p:sp>
        <p:nvSpPr>
          <p:cNvPr id="4" name="Slide Number Placeholder 3">
            <a:extLst>
              <a:ext uri="{FF2B5EF4-FFF2-40B4-BE49-F238E27FC236}">
                <a16:creationId xmlns:a16="http://schemas.microsoft.com/office/drawing/2014/main" id="{508D7AED-487B-8A2B-4965-52C07187891A}"/>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9659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EA97032A-B3FD-6C23-37C5-0CBE23E63CB1}"/>
              </a:ext>
            </a:extLst>
          </p:cNvPr>
          <p:cNvSpPr txBox="1">
            <a:spLocks/>
          </p:cNvSpPr>
          <p:nvPr/>
        </p:nvSpPr>
        <p:spPr>
          <a:xfrm>
            <a:off x="508000" y="243683"/>
            <a:ext cx="11277600"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sz="2000"/>
              <a:t>Sequence and Potential Dates for Market Trials </a:t>
            </a:r>
            <a:br>
              <a:rPr lang="en-US" sz="2000"/>
            </a:br>
            <a:r>
              <a:rPr lang="en-US" sz="2000"/>
              <a:t>(dates subject to change while in Planning phase)</a:t>
            </a:r>
            <a:endParaRPr lang="en-US" sz="2000" dirty="0">
              <a:solidFill>
                <a:srgbClr val="FF0000"/>
              </a:solidFill>
            </a:endParaRPr>
          </a:p>
        </p:txBody>
      </p:sp>
      <p:sp>
        <p:nvSpPr>
          <p:cNvPr id="12" name="Content Placeholder 2">
            <a:extLst>
              <a:ext uri="{FF2B5EF4-FFF2-40B4-BE49-F238E27FC236}">
                <a16:creationId xmlns:a16="http://schemas.microsoft.com/office/drawing/2014/main" id="{F6D5B94A-217A-2B47-0DA0-757C28090D45}"/>
              </a:ext>
            </a:extLst>
          </p:cNvPr>
          <p:cNvSpPr txBox="1">
            <a:spLocks/>
          </p:cNvSpPr>
          <p:nvPr/>
        </p:nvSpPr>
        <p:spPr>
          <a:xfrm>
            <a:off x="254000" y="1814243"/>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sp>
        <p:nvSpPr>
          <p:cNvPr id="13" name="Rectangle 12">
            <a:extLst>
              <a:ext uri="{FF2B5EF4-FFF2-40B4-BE49-F238E27FC236}">
                <a16:creationId xmlns:a16="http://schemas.microsoft.com/office/drawing/2014/main" id="{692D907A-7C61-779A-5A91-6DB38D796CC0}"/>
              </a:ext>
            </a:extLst>
          </p:cNvPr>
          <p:cNvSpPr/>
          <p:nvPr/>
        </p:nvSpPr>
        <p:spPr>
          <a:xfrm>
            <a:off x="1016000" y="2795162"/>
            <a:ext cx="2420332"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u="sng" dirty="0">
                <a:solidFill>
                  <a:schemeClr val="tx1"/>
                </a:solidFill>
              </a:rPr>
              <a:t>RTC QSE Submission Testing</a:t>
            </a:r>
          </a:p>
          <a:p>
            <a:pPr algn="ctr"/>
            <a:r>
              <a:rPr lang="en-US" sz="1000" dirty="0">
                <a:solidFill>
                  <a:schemeClr val="tx1"/>
                </a:solidFill>
              </a:rPr>
              <a:t>(Submit COP, RT AS Offers, </a:t>
            </a:r>
          </a:p>
          <a:p>
            <a:pPr algn="ctr"/>
            <a:r>
              <a:rPr lang="en-US" sz="1000" dirty="0">
                <a:solidFill>
                  <a:schemeClr val="tx1"/>
                </a:solidFill>
              </a:rPr>
              <a:t>DAM Virtual AS, Outages for ESRs)</a:t>
            </a:r>
          </a:p>
        </p:txBody>
      </p:sp>
      <p:sp>
        <p:nvSpPr>
          <p:cNvPr id="14" name="Rectangle 13">
            <a:extLst>
              <a:ext uri="{FF2B5EF4-FFF2-40B4-BE49-F238E27FC236}">
                <a16:creationId xmlns:a16="http://schemas.microsoft.com/office/drawing/2014/main" id="{2A7C9F43-D1CD-5F82-6143-0F5ED6118E96}"/>
              </a:ext>
            </a:extLst>
          </p:cNvPr>
          <p:cNvSpPr/>
          <p:nvPr/>
        </p:nvSpPr>
        <p:spPr>
          <a:xfrm>
            <a:off x="3436332" y="2795162"/>
            <a:ext cx="1846868"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Open-loop RTC SCED</a:t>
            </a:r>
          </a:p>
          <a:p>
            <a:pPr algn="ctr"/>
            <a:r>
              <a:rPr lang="en-US" sz="1100" dirty="0">
                <a:solidFill>
                  <a:schemeClr val="tx1"/>
                </a:solidFill>
              </a:rPr>
              <a:t>(QSE offers, SCED non-binding award/dispatch)</a:t>
            </a:r>
          </a:p>
        </p:txBody>
      </p:sp>
      <p:sp>
        <p:nvSpPr>
          <p:cNvPr id="15" name="Rectangle 14">
            <a:extLst>
              <a:ext uri="{FF2B5EF4-FFF2-40B4-BE49-F238E27FC236}">
                <a16:creationId xmlns:a16="http://schemas.microsoft.com/office/drawing/2014/main" id="{44026E3E-4BBC-2CDE-660F-6E7C39CFCED7}"/>
              </a:ext>
            </a:extLst>
          </p:cNvPr>
          <p:cNvSpPr/>
          <p:nvPr/>
        </p:nvSpPr>
        <p:spPr>
          <a:xfrm>
            <a:off x="5283200" y="2795162"/>
            <a:ext cx="2362200" cy="1806724"/>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Closed-loop SCED/LFC</a:t>
            </a:r>
          </a:p>
          <a:p>
            <a:pPr algn="ctr"/>
            <a:r>
              <a:rPr lang="en-US" sz="1100" dirty="0">
                <a:solidFill>
                  <a:schemeClr val="tx1"/>
                </a:solidFill>
              </a:rPr>
              <a:t>(QSE RTC offers and telemetry to support closed-loop frequency control test 2-3 tests of 2-4 hour durations)</a:t>
            </a:r>
          </a:p>
        </p:txBody>
      </p:sp>
      <p:sp>
        <p:nvSpPr>
          <p:cNvPr id="16" name="Rectangle 15">
            <a:extLst>
              <a:ext uri="{FF2B5EF4-FFF2-40B4-BE49-F238E27FC236}">
                <a16:creationId xmlns:a16="http://schemas.microsoft.com/office/drawing/2014/main" id="{60838D4D-9AF0-66C4-0D8E-0A4D26D70D3D}"/>
              </a:ext>
            </a:extLst>
          </p:cNvPr>
          <p:cNvSpPr/>
          <p:nvPr/>
        </p:nvSpPr>
        <p:spPr>
          <a:xfrm>
            <a:off x="1016000" y="3863452"/>
            <a:ext cx="2233970"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RTC QSE Telemetry Check-out </a:t>
            </a:r>
            <a:r>
              <a:rPr lang="en-US" sz="1100" dirty="0">
                <a:solidFill>
                  <a:schemeClr val="tx1"/>
                </a:solidFill>
              </a:rPr>
              <a:t>(QSEs add/verify new telemetry points for UDSP, New ramp rates, ESR telemetry)</a:t>
            </a:r>
          </a:p>
        </p:txBody>
      </p:sp>
      <p:sp>
        <p:nvSpPr>
          <p:cNvPr id="17" name="Rectangle 16">
            <a:extLst>
              <a:ext uri="{FF2B5EF4-FFF2-40B4-BE49-F238E27FC236}">
                <a16:creationId xmlns:a16="http://schemas.microsoft.com/office/drawing/2014/main" id="{59716E97-B79F-8D46-15FD-EF530D7CEE6F}"/>
              </a:ext>
            </a:extLst>
          </p:cNvPr>
          <p:cNvSpPr/>
          <p:nvPr/>
        </p:nvSpPr>
        <p:spPr>
          <a:xfrm>
            <a:off x="5305197" y="4788353"/>
            <a:ext cx="1926603" cy="73843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Day-Ahead Market </a:t>
            </a:r>
          </a:p>
          <a:p>
            <a:pPr algn="ctr"/>
            <a:r>
              <a:rPr lang="en-US" sz="1100" dirty="0">
                <a:solidFill>
                  <a:schemeClr val="tx1"/>
                </a:solidFill>
              </a:rPr>
              <a:t>(Non-binding DAM using QSE offers for at least 2 tests)</a:t>
            </a:r>
          </a:p>
        </p:txBody>
      </p:sp>
      <p:sp>
        <p:nvSpPr>
          <p:cNvPr id="18" name="Rectangle 17">
            <a:extLst>
              <a:ext uri="{FF2B5EF4-FFF2-40B4-BE49-F238E27FC236}">
                <a16:creationId xmlns:a16="http://schemas.microsoft.com/office/drawing/2014/main" id="{4BA243BC-6D29-109B-91A6-4029970CE6A7}"/>
              </a:ext>
            </a:extLst>
          </p:cNvPr>
          <p:cNvSpPr/>
          <p:nvPr/>
        </p:nvSpPr>
        <p:spPr>
          <a:xfrm>
            <a:off x="7645401" y="2795162"/>
            <a:ext cx="1194847" cy="2999797"/>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Transition to Go-Live</a:t>
            </a:r>
          </a:p>
          <a:p>
            <a:pPr algn="ctr"/>
            <a:r>
              <a:rPr lang="en-US" sz="1100" dirty="0">
                <a:solidFill>
                  <a:schemeClr val="tx1"/>
                </a:solidFill>
              </a:rPr>
              <a:t>Upon completion of testing, confirmation of ERCOT and market readiness for Go-Live.</a:t>
            </a:r>
          </a:p>
        </p:txBody>
      </p:sp>
      <p:sp>
        <p:nvSpPr>
          <p:cNvPr id="19" name="TextBox 18">
            <a:extLst>
              <a:ext uri="{FF2B5EF4-FFF2-40B4-BE49-F238E27FC236}">
                <a16:creationId xmlns:a16="http://schemas.microsoft.com/office/drawing/2014/main" id="{892DB19F-F8A2-D2FD-7E10-9DD1F21BFCB9}"/>
              </a:ext>
            </a:extLst>
          </p:cNvPr>
          <p:cNvSpPr txBox="1"/>
          <p:nvPr/>
        </p:nvSpPr>
        <p:spPr>
          <a:xfrm>
            <a:off x="2657295" y="2484144"/>
            <a:ext cx="1525571" cy="307777"/>
          </a:xfrm>
          <a:prstGeom prst="rect">
            <a:avLst/>
          </a:prstGeom>
          <a:noFill/>
        </p:spPr>
        <p:txBody>
          <a:bodyPr wrap="square" rtlCol="0">
            <a:spAutoFit/>
          </a:bodyPr>
          <a:lstStyle/>
          <a:p>
            <a:pPr algn="ctr"/>
            <a:r>
              <a:rPr lang="en-US" sz="1400" dirty="0"/>
              <a:t>3-4 months</a:t>
            </a:r>
          </a:p>
        </p:txBody>
      </p:sp>
      <p:sp>
        <p:nvSpPr>
          <p:cNvPr id="20" name="TextBox 19">
            <a:extLst>
              <a:ext uri="{FF2B5EF4-FFF2-40B4-BE49-F238E27FC236}">
                <a16:creationId xmlns:a16="http://schemas.microsoft.com/office/drawing/2014/main" id="{D472B9BF-B227-ED13-9A36-6A8AB7E1DB58}"/>
              </a:ext>
            </a:extLst>
          </p:cNvPr>
          <p:cNvSpPr txBox="1"/>
          <p:nvPr/>
        </p:nvSpPr>
        <p:spPr>
          <a:xfrm>
            <a:off x="5798533" y="2500822"/>
            <a:ext cx="1525571" cy="307777"/>
          </a:xfrm>
          <a:prstGeom prst="rect">
            <a:avLst/>
          </a:prstGeom>
          <a:noFill/>
        </p:spPr>
        <p:txBody>
          <a:bodyPr wrap="square" rtlCol="0">
            <a:spAutoFit/>
          </a:bodyPr>
          <a:lstStyle/>
          <a:p>
            <a:pPr algn="ctr"/>
            <a:r>
              <a:rPr lang="en-US" sz="1400" dirty="0"/>
              <a:t>2 months</a:t>
            </a:r>
          </a:p>
        </p:txBody>
      </p:sp>
      <p:sp>
        <p:nvSpPr>
          <p:cNvPr id="21" name="TextBox 20">
            <a:extLst>
              <a:ext uri="{FF2B5EF4-FFF2-40B4-BE49-F238E27FC236}">
                <a16:creationId xmlns:a16="http://schemas.microsoft.com/office/drawing/2014/main" id="{07DAB2D9-02D8-FF14-E054-4B770232A281}"/>
              </a:ext>
            </a:extLst>
          </p:cNvPr>
          <p:cNvSpPr txBox="1"/>
          <p:nvPr/>
        </p:nvSpPr>
        <p:spPr>
          <a:xfrm>
            <a:off x="7491430" y="2500821"/>
            <a:ext cx="1525571" cy="307777"/>
          </a:xfrm>
          <a:prstGeom prst="rect">
            <a:avLst/>
          </a:prstGeom>
          <a:noFill/>
        </p:spPr>
        <p:txBody>
          <a:bodyPr wrap="square" rtlCol="0">
            <a:spAutoFit/>
          </a:bodyPr>
          <a:lstStyle/>
          <a:p>
            <a:pPr algn="ctr"/>
            <a:r>
              <a:rPr lang="en-US" sz="1400" dirty="0"/>
              <a:t>1 month</a:t>
            </a:r>
          </a:p>
        </p:txBody>
      </p:sp>
      <p:sp>
        <p:nvSpPr>
          <p:cNvPr id="22" name="TextBox 21">
            <a:extLst>
              <a:ext uri="{FF2B5EF4-FFF2-40B4-BE49-F238E27FC236}">
                <a16:creationId xmlns:a16="http://schemas.microsoft.com/office/drawing/2014/main" id="{F8F17E32-D908-0615-BD8A-AD7D188AB08E}"/>
              </a:ext>
            </a:extLst>
          </p:cNvPr>
          <p:cNvSpPr txBox="1"/>
          <p:nvPr/>
        </p:nvSpPr>
        <p:spPr>
          <a:xfrm>
            <a:off x="5505712" y="5621267"/>
            <a:ext cx="1525571" cy="307777"/>
          </a:xfrm>
          <a:prstGeom prst="rect">
            <a:avLst/>
          </a:prstGeom>
          <a:noFill/>
        </p:spPr>
        <p:txBody>
          <a:bodyPr wrap="square" rtlCol="0">
            <a:spAutoFit/>
          </a:bodyPr>
          <a:lstStyle/>
          <a:p>
            <a:pPr algn="ctr"/>
            <a:r>
              <a:rPr lang="en-US" sz="1400" dirty="0"/>
              <a:t>1-2 months</a:t>
            </a:r>
          </a:p>
        </p:txBody>
      </p:sp>
      <p:sp>
        <p:nvSpPr>
          <p:cNvPr id="23" name="Rectangle 22">
            <a:extLst>
              <a:ext uri="{FF2B5EF4-FFF2-40B4-BE49-F238E27FC236}">
                <a16:creationId xmlns:a16="http://schemas.microsoft.com/office/drawing/2014/main" id="{0B04C06B-C52B-F389-AC5E-A225AA27F943}"/>
              </a:ext>
            </a:extLst>
          </p:cNvPr>
          <p:cNvSpPr/>
          <p:nvPr/>
        </p:nvSpPr>
        <p:spPr>
          <a:xfrm>
            <a:off x="482600"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155059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262839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370597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4775427"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5830724"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68976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964402" y="1128443"/>
            <a:ext cx="1066800"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31" name="Arrow: Pentagon 30">
            <a:extLst>
              <a:ext uri="{FF2B5EF4-FFF2-40B4-BE49-F238E27FC236}">
                <a16:creationId xmlns:a16="http://schemas.microsoft.com/office/drawing/2014/main" id="{43A67080-DCD5-7D27-9270-C09276120D22}"/>
              </a:ext>
            </a:extLst>
          </p:cNvPr>
          <p:cNvSpPr/>
          <p:nvPr/>
        </p:nvSpPr>
        <p:spPr>
          <a:xfrm>
            <a:off x="69660" y="1588587"/>
            <a:ext cx="1403541" cy="1239824"/>
          </a:xfrm>
          <a:prstGeom prst="homePlate">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QSE Attestation </a:t>
            </a:r>
          </a:p>
          <a:p>
            <a:pPr algn="ctr"/>
            <a:r>
              <a:rPr lang="en-US" sz="1400" dirty="0">
                <a:solidFill>
                  <a:schemeClr val="tx1"/>
                </a:solidFill>
              </a:rPr>
              <a:t>9 months before Trials </a:t>
            </a:r>
          </a:p>
        </p:txBody>
      </p:sp>
      <p:sp>
        <p:nvSpPr>
          <p:cNvPr id="32" name="Rectangle 31">
            <a:extLst>
              <a:ext uri="{FF2B5EF4-FFF2-40B4-BE49-F238E27FC236}">
                <a16:creationId xmlns:a16="http://schemas.microsoft.com/office/drawing/2014/main" id="{49465D1A-060B-F121-F06A-AF0A5EF59DD0}"/>
              </a:ext>
            </a:extLst>
          </p:cNvPr>
          <p:cNvSpPr/>
          <p:nvPr/>
        </p:nvSpPr>
        <p:spPr>
          <a:xfrm>
            <a:off x="3249970" y="3861698"/>
            <a:ext cx="2031476" cy="738434"/>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u="sng" dirty="0">
                <a:solidFill>
                  <a:schemeClr val="tx1"/>
                </a:solidFill>
              </a:rPr>
              <a:t>QSE Telemetry Tests</a:t>
            </a:r>
          </a:p>
          <a:p>
            <a:pPr algn="ctr"/>
            <a:r>
              <a:rPr lang="en-US" sz="1100" dirty="0">
                <a:solidFill>
                  <a:schemeClr val="tx1"/>
                </a:solidFill>
              </a:rPr>
              <a:t>(Individual QSE to follow UDSP and support new ramp rate and ESR telemetry)</a:t>
            </a:r>
          </a:p>
        </p:txBody>
      </p:sp>
      <p:sp>
        <p:nvSpPr>
          <p:cNvPr id="33" name="TextBox 32">
            <a:extLst>
              <a:ext uri="{FF2B5EF4-FFF2-40B4-BE49-F238E27FC236}">
                <a16:creationId xmlns:a16="http://schemas.microsoft.com/office/drawing/2014/main" id="{B8D9F41D-7BC3-0A7B-EC99-9530F42BACA0}"/>
              </a:ext>
            </a:extLst>
          </p:cNvPr>
          <p:cNvSpPr txBox="1"/>
          <p:nvPr/>
        </p:nvSpPr>
        <p:spPr>
          <a:xfrm>
            <a:off x="1479574" y="2022575"/>
            <a:ext cx="5989772" cy="338554"/>
          </a:xfrm>
          <a:prstGeom prst="rect">
            <a:avLst/>
          </a:prstGeom>
          <a:noFill/>
          <a:ln>
            <a:solidFill>
              <a:schemeClr val="tx2"/>
            </a:solidFill>
          </a:ln>
        </p:spPr>
        <p:txBody>
          <a:bodyPr wrap="square" rtlCol="0">
            <a:spAutoFit/>
          </a:bodyPr>
          <a:lstStyle/>
          <a:p>
            <a:r>
              <a:rPr lang="en-US" sz="1600" dirty="0"/>
              <a:t>Each activity will have a public-facing Scorecard and exit Criteria</a:t>
            </a:r>
          </a:p>
        </p:txBody>
      </p:sp>
      <p:sp>
        <p:nvSpPr>
          <p:cNvPr id="34" name="TextBox 33">
            <a:extLst>
              <a:ext uri="{FF2B5EF4-FFF2-40B4-BE49-F238E27FC236}">
                <a16:creationId xmlns:a16="http://schemas.microsoft.com/office/drawing/2014/main" id="{41C14A88-A8A3-1CB0-DACA-CD4655743720}"/>
              </a:ext>
            </a:extLst>
          </p:cNvPr>
          <p:cNvSpPr txBox="1"/>
          <p:nvPr/>
        </p:nvSpPr>
        <p:spPr>
          <a:xfrm>
            <a:off x="3570831" y="6460033"/>
            <a:ext cx="1824538" cy="307777"/>
          </a:xfrm>
          <a:prstGeom prst="rect">
            <a:avLst/>
          </a:prstGeom>
          <a:noFill/>
        </p:spPr>
        <p:txBody>
          <a:bodyPr wrap="none" rtlCol="0">
            <a:spAutoFit/>
          </a:bodyPr>
          <a:lstStyle/>
          <a:p>
            <a:r>
              <a:rPr lang="en-US" sz="1400" dirty="0"/>
              <a:t>Updated 2024-05-22</a:t>
            </a:r>
          </a:p>
        </p:txBody>
      </p:sp>
      <p:sp>
        <p:nvSpPr>
          <p:cNvPr id="35" name="Rectangle 34">
            <a:extLst>
              <a:ext uri="{FF2B5EF4-FFF2-40B4-BE49-F238E27FC236}">
                <a16:creationId xmlns:a16="http://schemas.microsoft.com/office/drawing/2014/main" id="{F77F1DD2-1D4A-A839-680D-070E146B2E76}"/>
              </a:ext>
            </a:extLst>
          </p:cNvPr>
          <p:cNvSpPr/>
          <p:nvPr/>
        </p:nvSpPr>
        <p:spPr>
          <a:xfrm rot="19465979">
            <a:off x="1550703" y="2754017"/>
            <a:ext cx="5494322" cy="1569660"/>
          </a:xfrm>
          <a:prstGeom prst="rect">
            <a:avLst/>
          </a:prstGeom>
          <a:noFill/>
        </p:spPr>
        <p:txBody>
          <a:bodyPr wrap="square" lIns="91440" tIns="45720" rIns="91440" bIns="45720">
            <a:spAutoFit/>
          </a:bodyPr>
          <a:lstStyle/>
          <a:p>
            <a:pPr algn="ctr"/>
            <a:r>
              <a:rPr lang="en-US" sz="9600" b="1" spc="50" dirty="0">
                <a:ln w="0"/>
                <a:solidFill>
                  <a:schemeClr val="bg2">
                    <a:alpha val="30000"/>
                  </a:schemeClr>
                </a:solidFill>
                <a:effectLst>
                  <a:innerShdw blurRad="63500" dist="50800" dir="13500000">
                    <a:srgbClr val="000000">
                      <a:alpha val="50000"/>
                    </a:srgbClr>
                  </a:innerShdw>
                </a:effectLst>
              </a:rPr>
              <a:t>DRAFT</a:t>
            </a:r>
            <a:endParaRPr lang="en-US" sz="5400" b="1" spc="50" dirty="0">
              <a:ln w="0"/>
              <a:solidFill>
                <a:schemeClr val="bg2">
                  <a:alpha val="30000"/>
                </a:schemeClr>
              </a:solidFill>
              <a:effectLst>
                <a:innerShdw blurRad="63500" dist="50800" dir="13500000">
                  <a:srgbClr val="000000">
                    <a:alpha val="50000"/>
                  </a:srgbClr>
                </a:innerShdw>
              </a:effectLst>
            </a:endParaRPr>
          </a:p>
        </p:txBody>
      </p:sp>
      <p:sp>
        <p:nvSpPr>
          <p:cNvPr id="36" name="TextBox 35">
            <a:extLst>
              <a:ext uri="{FF2B5EF4-FFF2-40B4-BE49-F238E27FC236}">
                <a16:creationId xmlns:a16="http://schemas.microsoft.com/office/drawing/2014/main" id="{707BDACA-ED50-304E-0555-506EAB45558D}"/>
              </a:ext>
            </a:extLst>
          </p:cNvPr>
          <p:cNvSpPr txBox="1"/>
          <p:nvPr/>
        </p:nvSpPr>
        <p:spPr>
          <a:xfrm>
            <a:off x="431800" y="5014005"/>
            <a:ext cx="4769111" cy="1015663"/>
          </a:xfrm>
          <a:prstGeom prst="rect">
            <a:avLst/>
          </a:prstGeom>
          <a:noFill/>
        </p:spPr>
        <p:txBody>
          <a:bodyPr wrap="square" rtlCol="0">
            <a:spAutoFit/>
          </a:bodyPr>
          <a:lstStyle/>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Current draft of the earliest possible dates for Market Trials and Go-Live that have been shared through TWG and the RTC+B Workshops, in support of Market Participants readiness at RTCBTF.</a:t>
            </a:r>
            <a:endParaRPr lang="en-US" sz="1200" dirty="0">
              <a:effectLst/>
              <a:latin typeface="Calibri" panose="020F0502020204030204" pitchFamily="34" charset="0"/>
              <a:ea typeface="Calibri" panose="020F0502020204030204" pitchFamily="34" charset="0"/>
            </a:endParaRPr>
          </a:p>
          <a:p>
            <a:pPr marL="171450" marR="0" lvl="0" indent="-171450">
              <a:spcAft>
                <a:spcPts val="0"/>
              </a:spcAft>
              <a:buFont typeface="Arial" panose="020B0604020202020204" pitchFamily="34" charset="0"/>
              <a:buChar char="•"/>
            </a:pPr>
            <a:r>
              <a:rPr lang="en-US" sz="1200" dirty="0">
                <a:effectLst/>
                <a:latin typeface="Calibri" panose="020F0502020204030204" pitchFamily="34" charset="0"/>
                <a:ea typeface="Times New Roman" panose="02020603050405020304" pitchFamily="18" charset="0"/>
              </a:rPr>
              <a:t>Actual Market Trials and Go-Live milestones are to be determined and will be communicated no later than 9/30/24.</a:t>
            </a:r>
            <a:endParaRPr lang="en-US" dirty="0"/>
          </a:p>
        </p:txBody>
      </p:sp>
    </p:spTree>
    <p:extLst>
      <p:ext uri="{BB962C8B-B14F-4D97-AF65-F5344CB8AC3E}">
        <p14:creationId xmlns:p14="http://schemas.microsoft.com/office/powerpoint/2010/main" val="150775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11E8-58F0-177C-77DC-F429372121D2}"/>
              </a:ext>
            </a:extLst>
          </p:cNvPr>
          <p:cNvSpPr>
            <a:spLocks noGrp="1"/>
          </p:cNvSpPr>
          <p:nvPr>
            <p:ph type="title"/>
          </p:nvPr>
        </p:nvSpPr>
        <p:spPr/>
        <p:txBody>
          <a:bodyPr/>
          <a:lstStyle/>
          <a:p>
            <a:r>
              <a:rPr lang="en-US" sz="2000" dirty="0"/>
              <a:t>Today’s presentation outlines Objectives from Draft Market Trials Planning Document posted with meeting</a:t>
            </a:r>
          </a:p>
        </p:txBody>
      </p:sp>
      <p:sp>
        <p:nvSpPr>
          <p:cNvPr id="4" name="Slide Number Placeholder 3">
            <a:extLst>
              <a:ext uri="{FF2B5EF4-FFF2-40B4-BE49-F238E27FC236}">
                <a16:creationId xmlns:a16="http://schemas.microsoft.com/office/drawing/2014/main" id="{712FCE23-D9BD-6E5A-1F4C-0226810CE1E9}"/>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6" name="Picture 5">
            <a:extLst>
              <a:ext uri="{FF2B5EF4-FFF2-40B4-BE49-F238E27FC236}">
                <a16:creationId xmlns:a16="http://schemas.microsoft.com/office/drawing/2014/main" id="{3579AAF1-D218-6BC5-88E9-8F5C3493F871}"/>
              </a:ext>
            </a:extLst>
          </p:cNvPr>
          <p:cNvPicPr>
            <a:picLocks noChangeAspect="1"/>
          </p:cNvPicPr>
          <p:nvPr/>
        </p:nvPicPr>
        <p:blipFill>
          <a:blip r:embed="rId2"/>
          <a:stretch>
            <a:fillRect/>
          </a:stretch>
        </p:blipFill>
        <p:spPr>
          <a:xfrm>
            <a:off x="2133600" y="922071"/>
            <a:ext cx="4511801" cy="5295090"/>
          </a:xfrm>
          <a:prstGeom prst="rect">
            <a:avLst/>
          </a:prstGeom>
        </p:spPr>
      </p:pic>
    </p:spTree>
    <p:extLst>
      <p:ext uri="{BB962C8B-B14F-4D97-AF65-F5344CB8AC3E}">
        <p14:creationId xmlns:p14="http://schemas.microsoft.com/office/powerpoint/2010/main" val="1858227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5181600"/>
          </a:xfrm>
        </p:spPr>
        <p:txBody>
          <a:bodyPr/>
          <a:lstStyle/>
          <a:p>
            <a:pPr marL="0" indent="0">
              <a:buNone/>
            </a:pPr>
            <a:r>
              <a:rPr lang="en-US" sz="1800" dirty="0"/>
              <a:t>ERCOT Request of QSE Attestation:</a:t>
            </a:r>
          </a:p>
          <a:p>
            <a:r>
              <a:rPr lang="en-US" sz="1800" dirty="0"/>
              <a:t>QSEs with Resources will identify Accountable Executive </a:t>
            </a:r>
          </a:p>
          <a:p>
            <a:r>
              <a:rPr lang="en-US" sz="1800" dirty="0"/>
              <a:t>Accountable Executive will attest the QSE is aware of and committed to developing the necessary systems changes to be ready to engage the RTC+B Market Trials activities (potentially as early as May 2025) and will support required testing leading up to Go-Live.   </a:t>
            </a:r>
          </a:p>
          <a:p>
            <a:pPr marL="0" indent="0">
              <a:buNone/>
            </a:pPr>
            <a:endParaRPr lang="en-US" sz="1800" dirty="0"/>
          </a:p>
          <a:p>
            <a:pPr marL="0" indent="0">
              <a:buNone/>
            </a:pPr>
            <a:r>
              <a:rPr lang="en-US" sz="1800" dirty="0"/>
              <a:t>Note- ERCOT would request this attestation after releasing the key interface specifications and at least 9 months prior to initiating market trials (likely in July 2024 timeframe). </a:t>
            </a:r>
          </a:p>
          <a:p>
            <a:pPr lvl="1"/>
            <a:endParaRPr lang="en-US" sz="1400" dirty="0"/>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dirty="0"/>
              <a:t>Activity 1- QSE Attestation</a:t>
            </a:r>
            <a:endParaRPr lang="en-US"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EF811B4C-9E18-5885-35BA-FA10167A2D15}"/>
              </a:ext>
            </a:extLst>
          </p:cNvPr>
          <p:cNvPicPr>
            <a:picLocks noChangeAspect="1"/>
          </p:cNvPicPr>
          <p:nvPr/>
        </p:nvPicPr>
        <p:blipFill>
          <a:blip r:embed="rId2"/>
          <a:stretch>
            <a:fillRect/>
          </a:stretch>
        </p:blipFill>
        <p:spPr>
          <a:xfrm>
            <a:off x="6345555" y="4737350"/>
            <a:ext cx="2722245" cy="1656363"/>
          </a:xfrm>
          <a:prstGeom prst="rect">
            <a:avLst/>
          </a:prstGeom>
        </p:spPr>
      </p:pic>
      <p:sp>
        <p:nvSpPr>
          <p:cNvPr id="5" name="Oval 4">
            <a:extLst>
              <a:ext uri="{FF2B5EF4-FFF2-40B4-BE49-F238E27FC236}">
                <a16:creationId xmlns:a16="http://schemas.microsoft.com/office/drawing/2014/main" id="{187C6F5D-D9A5-2044-6A98-AB9B9C36C04F}"/>
              </a:ext>
            </a:extLst>
          </p:cNvPr>
          <p:cNvSpPr/>
          <p:nvPr/>
        </p:nvSpPr>
        <p:spPr>
          <a:xfrm>
            <a:off x="6383655" y="4953000"/>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Tree>
    <p:extLst>
      <p:ext uri="{BB962C8B-B14F-4D97-AF65-F5344CB8AC3E}">
        <p14:creationId xmlns:p14="http://schemas.microsoft.com/office/powerpoint/2010/main" val="224069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4419600"/>
          </a:xfrm>
        </p:spPr>
        <p:txBody>
          <a:bodyPr/>
          <a:lstStyle/>
          <a:p>
            <a:r>
              <a:rPr lang="en-US" sz="1800" dirty="0"/>
              <a:t>ERCOT will deploy RTC+B Code into a market facing trials environment  </a:t>
            </a:r>
          </a:p>
          <a:p>
            <a:pPr lvl="1"/>
            <a:r>
              <a:rPr lang="en-US" sz="1400" dirty="0"/>
              <a:t>MMS-API, MMS-UI, OS-API, OS-UI </a:t>
            </a:r>
          </a:p>
          <a:p>
            <a:pPr lvl="1"/>
            <a:r>
              <a:rPr lang="en-US" sz="1400" dirty="0"/>
              <a:t>This test will be similar to MOTE testing, limited to receiving data from QSE </a:t>
            </a:r>
          </a:p>
          <a:p>
            <a:endParaRPr lang="en-US" sz="1200" dirty="0"/>
          </a:p>
          <a:p>
            <a:r>
              <a:rPr lang="en-US" sz="1800" dirty="0"/>
              <a:t>QSE will test their market submissions for defined transactions (including COP, RT AS Offers, RT Energy Offers, DAM AS Only Offers, 3 Part Supply Offers) </a:t>
            </a:r>
          </a:p>
          <a:p>
            <a:endParaRPr lang="en-US" sz="1200" dirty="0"/>
          </a:p>
          <a:p>
            <a:r>
              <a:rPr lang="en-US" sz="1800" dirty="0"/>
              <a:t>ERCOT will maintain scorecard of QSE participation as defined in Handbook.  Goal is for 95% of QSEs to demonstrate successful submissions, and have mitigation plans in place for remaining 5% to address in next trial phase.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2- QSE Market Submission Testing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C477E6DC-E8E8-85E1-4817-F3E6BB64924C}"/>
              </a:ext>
            </a:extLst>
          </p:cNvPr>
          <p:cNvPicPr>
            <a:picLocks noChangeAspect="1"/>
          </p:cNvPicPr>
          <p:nvPr/>
        </p:nvPicPr>
        <p:blipFill>
          <a:blip r:embed="rId2"/>
          <a:stretch>
            <a:fillRect/>
          </a:stretch>
        </p:blipFill>
        <p:spPr>
          <a:xfrm>
            <a:off x="6345555" y="4737350"/>
            <a:ext cx="2722245" cy="1656363"/>
          </a:xfrm>
          <a:prstGeom prst="rect">
            <a:avLst/>
          </a:prstGeom>
        </p:spPr>
      </p:pic>
      <p:sp>
        <p:nvSpPr>
          <p:cNvPr id="5" name="Oval 4">
            <a:extLst>
              <a:ext uri="{FF2B5EF4-FFF2-40B4-BE49-F238E27FC236}">
                <a16:creationId xmlns:a16="http://schemas.microsoft.com/office/drawing/2014/main" id="{5DE85DA4-BDEB-7A70-CD0B-07F484F37BA0}"/>
              </a:ext>
            </a:extLst>
          </p:cNvPr>
          <p:cNvSpPr/>
          <p:nvPr/>
        </p:nvSpPr>
        <p:spPr>
          <a:xfrm>
            <a:off x="6934200" y="5304813"/>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Tree>
    <p:extLst>
      <p:ext uri="{BB962C8B-B14F-4D97-AF65-F5344CB8AC3E}">
        <p14:creationId xmlns:p14="http://schemas.microsoft.com/office/powerpoint/2010/main" val="2631084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4419600"/>
          </a:xfrm>
        </p:spPr>
        <p:txBody>
          <a:bodyPr/>
          <a:lstStyle/>
          <a:p>
            <a:r>
              <a:rPr lang="en-US" sz="1800" dirty="0"/>
              <a:t>ERCOT will deploy RTC+B Code into a market facing trials environment </a:t>
            </a:r>
          </a:p>
          <a:p>
            <a:pPr lvl="1"/>
            <a:r>
              <a:rPr lang="en-US" sz="1400" dirty="0"/>
              <a:t>EMS SCADA/ICCP </a:t>
            </a:r>
          </a:p>
          <a:p>
            <a:pPr lvl="1"/>
            <a:r>
              <a:rPr lang="en-US" sz="1400" dirty="0"/>
              <a:t>This test window is for QSEs to set-up new telemetry points </a:t>
            </a:r>
          </a:p>
          <a:p>
            <a:pPr lvl="1"/>
            <a:r>
              <a:rPr lang="en-US" sz="1400" dirty="0"/>
              <a:t>QSEs will not follow telemetry points in this phase </a:t>
            </a:r>
          </a:p>
          <a:p>
            <a:endParaRPr lang="en-US" sz="1800" dirty="0"/>
          </a:p>
          <a:p>
            <a:r>
              <a:rPr lang="en-US" sz="1800" dirty="0"/>
              <a:t>QSE will add telemetry points for EMS/ICCP system interface with ERCOT (UDSP, New Ramp Rates, and ESR Telemetry) </a:t>
            </a:r>
          </a:p>
          <a:p>
            <a:endParaRPr lang="en-US" sz="1800" dirty="0"/>
          </a:p>
          <a:p>
            <a:r>
              <a:rPr lang="en-US" sz="1800" dirty="0"/>
              <a:t>ERCOT will maintain scorecard of QSE participation as defined in Handbook. Goal is for 98% of QSEs to demonstrate successful submissions, and mitigation plans in place for remaining 2% to address in next trial phase.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3- QSE Telemetry Point Checkout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DEF439A9-79C4-B83A-0279-46C6E068862A}"/>
              </a:ext>
            </a:extLst>
          </p:cNvPr>
          <p:cNvPicPr>
            <a:picLocks noChangeAspect="1"/>
          </p:cNvPicPr>
          <p:nvPr/>
        </p:nvPicPr>
        <p:blipFill>
          <a:blip r:embed="rId2"/>
          <a:stretch>
            <a:fillRect/>
          </a:stretch>
        </p:blipFill>
        <p:spPr>
          <a:xfrm>
            <a:off x="6342652" y="4771572"/>
            <a:ext cx="2725148" cy="1658256"/>
          </a:xfrm>
          <a:prstGeom prst="rect">
            <a:avLst/>
          </a:prstGeom>
        </p:spPr>
      </p:pic>
      <p:sp>
        <p:nvSpPr>
          <p:cNvPr id="5" name="Oval 4">
            <a:extLst>
              <a:ext uri="{FF2B5EF4-FFF2-40B4-BE49-F238E27FC236}">
                <a16:creationId xmlns:a16="http://schemas.microsoft.com/office/drawing/2014/main" id="{023C4BBF-0248-5BD9-6524-A3294CB95AF3}"/>
              </a:ext>
            </a:extLst>
          </p:cNvPr>
          <p:cNvSpPr/>
          <p:nvPr/>
        </p:nvSpPr>
        <p:spPr>
          <a:xfrm>
            <a:off x="6934200" y="5624146"/>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Tree>
    <p:extLst>
      <p:ext uri="{BB962C8B-B14F-4D97-AF65-F5344CB8AC3E}">
        <p14:creationId xmlns:p14="http://schemas.microsoft.com/office/powerpoint/2010/main" val="2149761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4800600"/>
          </a:xfrm>
        </p:spPr>
        <p:txBody>
          <a:bodyPr/>
          <a:lstStyle/>
          <a:p>
            <a:r>
              <a:rPr lang="en-US" sz="1600" dirty="0"/>
              <a:t>ERCOT will deploy RTC+B Code into a market facing trials environment </a:t>
            </a:r>
          </a:p>
          <a:p>
            <a:pPr lvl="1"/>
            <a:r>
              <a:rPr lang="en-US" sz="1200" dirty="0"/>
              <a:t>EMS SCADA/ICCP, RLC, LFC </a:t>
            </a:r>
          </a:p>
          <a:p>
            <a:pPr lvl="1"/>
            <a:r>
              <a:rPr lang="en-US" sz="1200" dirty="0"/>
              <a:t>This test window is for coordinating individual ERCOT/QSEs tests for following new UDSP telemetry points. </a:t>
            </a:r>
          </a:p>
          <a:p>
            <a:pPr lvl="1"/>
            <a:endParaRPr lang="en-US" sz="1200" dirty="0"/>
          </a:p>
          <a:p>
            <a:r>
              <a:rPr lang="en-US" sz="1600" dirty="0"/>
              <a:t>ERCOT will coordinate individual QSE testing for subset of resources to follow UDSP signal. </a:t>
            </a:r>
          </a:p>
          <a:p>
            <a:endParaRPr lang="en-US" sz="1600" dirty="0"/>
          </a:p>
          <a:p>
            <a:r>
              <a:rPr lang="en-US" sz="1600" dirty="0"/>
              <a:t>QSE will have ability to support live-production-quality telemetry for existing and added telemetry points (UDSP, New Ramp Rates, and ESR Telemetry)</a:t>
            </a:r>
          </a:p>
          <a:p>
            <a:pPr lvl="1"/>
            <a:r>
              <a:rPr lang="en-US" sz="1200" dirty="0"/>
              <a:t>Note this dual-entry is needed to support reasonable </a:t>
            </a:r>
            <a:r>
              <a:rPr lang="en-US" sz="1200" dirty="0" err="1"/>
              <a:t>OpenLoop</a:t>
            </a:r>
            <a:r>
              <a:rPr lang="en-US" sz="1200" dirty="0"/>
              <a:t>-RTC-SCED that will be receiving new telemetry from QSE and pushing out telemetry the QSE, but not be followed except during individual QSE testing. </a:t>
            </a:r>
          </a:p>
          <a:p>
            <a:endParaRPr lang="en-US" sz="1600" dirty="0"/>
          </a:p>
          <a:p>
            <a:r>
              <a:rPr lang="en-US" sz="1600" dirty="0"/>
              <a:t>ERCOT will maintain scorecard of QSE participation as defined in Handbook.  Goal is for 98% of QSEs to demonstrate successful submissions, and mitigation plans in place for remaining 2% to address in next trial phase.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4- QSE Telemetry Following Dispatch Tests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BB6F2591-DD01-A870-658A-C74338FBC413}"/>
              </a:ext>
            </a:extLst>
          </p:cNvPr>
          <p:cNvPicPr>
            <a:picLocks noChangeAspect="1"/>
          </p:cNvPicPr>
          <p:nvPr/>
        </p:nvPicPr>
        <p:blipFill>
          <a:blip r:embed="rId2"/>
          <a:stretch>
            <a:fillRect/>
          </a:stretch>
        </p:blipFill>
        <p:spPr>
          <a:xfrm>
            <a:off x="6342652" y="4809672"/>
            <a:ext cx="2725148" cy="1658256"/>
          </a:xfrm>
          <a:prstGeom prst="rect">
            <a:avLst/>
          </a:prstGeom>
        </p:spPr>
      </p:pic>
      <p:sp>
        <p:nvSpPr>
          <p:cNvPr id="5" name="Oval 4">
            <a:extLst>
              <a:ext uri="{FF2B5EF4-FFF2-40B4-BE49-F238E27FC236}">
                <a16:creationId xmlns:a16="http://schemas.microsoft.com/office/drawing/2014/main" id="{ACB02C47-7447-02A5-4D23-C966686E81B9}"/>
              </a:ext>
            </a:extLst>
          </p:cNvPr>
          <p:cNvSpPr/>
          <p:nvPr/>
        </p:nvSpPr>
        <p:spPr>
          <a:xfrm>
            <a:off x="7476626" y="5691433"/>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Tree>
    <p:extLst>
      <p:ext uri="{BB962C8B-B14F-4D97-AF65-F5344CB8AC3E}">
        <p14:creationId xmlns:p14="http://schemas.microsoft.com/office/powerpoint/2010/main" val="3310511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D77DD-F268-CDCC-4307-3EC73750D59F}"/>
              </a:ext>
            </a:extLst>
          </p:cNvPr>
          <p:cNvSpPr>
            <a:spLocks noGrp="1"/>
          </p:cNvSpPr>
          <p:nvPr>
            <p:ph idx="1"/>
          </p:nvPr>
        </p:nvSpPr>
        <p:spPr>
          <a:xfrm>
            <a:off x="304800" y="838200"/>
            <a:ext cx="8001000" cy="3657600"/>
          </a:xfrm>
        </p:spPr>
        <p:txBody>
          <a:bodyPr/>
          <a:lstStyle/>
          <a:p>
            <a:r>
              <a:rPr lang="en-US" sz="1600" dirty="0"/>
              <a:t>ERCOT will deploy RTC+B Code into a market facing trials environment </a:t>
            </a:r>
          </a:p>
          <a:p>
            <a:pPr lvl="1"/>
            <a:r>
              <a:rPr lang="en-US" sz="1200" dirty="0"/>
              <a:t>RTC-SCED, MMS-UI, MMS-API, EMS, SCADA, RLC, LFC </a:t>
            </a:r>
          </a:p>
          <a:p>
            <a:pPr lvl="1"/>
            <a:r>
              <a:rPr lang="en-US" sz="1200" dirty="0"/>
              <a:t>Three CDR Reports: RTC LMPs, RTC AS prices, and SCED Binding Constraints </a:t>
            </a:r>
          </a:p>
          <a:p>
            <a:endParaRPr lang="en-US" sz="1600" dirty="0"/>
          </a:p>
          <a:p>
            <a:r>
              <a:rPr lang="en-US" sz="1600" dirty="0"/>
              <a:t>QSE will build upon prior tests and begin supporting “parallel production” telemetry and entering market submissions to support RTC SCED for windows of time to observe, but not follow, non-binding RTC energy and A/S awards and dispatch. </a:t>
            </a:r>
          </a:p>
          <a:p>
            <a:endParaRPr lang="en-US" sz="1600" dirty="0"/>
          </a:p>
          <a:p>
            <a:r>
              <a:rPr lang="en-US" sz="1600" dirty="0"/>
              <a:t>ERCOT will maintain scorecard of QSE participation as defined in Handbook.  Goal is for 100% of QSEs to demonstrate successful submissions and support new and existing telemetry reflective of actual production, and mitigation plans in place for any outliers. </a:t>
            </a:r>
          </a:p>
        </p:txBody>
      </p:sp>
      <p:sp>
        <p:nvSpPr>
          <p:cNvPr id="2" name="Title 1">
            <a:extLst>
              <a:ext uri="{FF2B5EF4-FFF2-40B4-BE49-F238E27FC236}">
                <a16:creationId xmlns:a16="http://schemas.microsoft.com/office/drawing/2014/main" id="{CC047D35-388B-773E-4BED-BFB0B5168BE0}"/>
              </a:ext>
            </a:extLst>
          </p:cNvPr>
          <p:cNvSpPr>
            <a:spLocks noGrp="1"/>
          </p:cNvSpPr>
          <p:nvPr>
            <p:ph type="title"/>
          </p:nvPr>
        </p:nvSpPr>
        <p:spPr/>
        <p:txBody>
          <a:bodyPr/>
          <a:lstStyle/>
          <a:p>
            <a:r>
              <a:rPr lang="en-US" sz="2000" dirty="0"/>
              <a:t>Activity 5- Open Loop RTC SCED Objectives</a:t>
            </a:r>
            <a:endParaRPr lang="en-US" sz="2000" dirty="0">
              <a:solidFill>
                <a:srgbClr val="FF0000"/>
              </a:solidFill>
            </a:endParaRPr>
          </a:p>
        </p:txBody>
      </p:sp>
      <p:sp>
        <p:nvSpPr>
          <p:cNvPr id="7" name="Content Placeholder 2">
            <a:extLst>
              <a:ext uri="{FF2B5EF4-FFF2-40B4-BE49-F238E27FC236}">
                <a16:creationId xmlns:a16="http://schemas.microsoft.com/office/drawing/2014/main" id="{9DA1E31D-A0FD-AE5B-CAD1-D6BF12D9CB49}"/>
              </a:ext>
            </a:extLst>
          </p:cNvPr>
          <p:cNvSpPr txBox="1">
            <a:spLocks/>
          </p:cNvSpPr>
          <p:nvPr/>
        </p:nvSpPr>
        <p:spPr>
          <a:xfrm>
            <a:off x="304800" y="2133600"/>
            <a:ext cx="8458200" cy="3810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000" dirty="0"/>
          </a:p>
        </p:txBody>
      </p:sp>
      <p:pic>
        <p:nvPicPr>
          <p:cNvPr id="4" name="Picture 3">
            <a:extLst>
              <a:ext uri="{FF2B5EF4-FFF2-40B4-BE49-F238E27FC236}">
                <a16:creationId xmlns:a16="http://schemas.microsoft.com/office/drawing/2014/main" id="{2AA0A257-66C5-ADB7-500E-90433817BB4A}"/>
              </a:ext>
            </a:extLst>
          </p:cNvPr>
          <p:cNvPicPr>
            <a:picLocks noChangeAspect="1"/>
          </p:cNvPicPr>
          <p:nvPr/>
        </p:nvPicPr>
        <p:blipFill>
          <a:blip r:embed="rId2"/>
          <a:stretch>
            <a:fillRect/>
          </a:stretch>
        </p:blipFill>
        <p:spPr>
          <a:xfrm>
            <a:off x="6324600" y="4800600"/>
            <a:ext cx="2725148" cy="1658256"/>
          </a:xfrm>
          <a:prstGeom prst="rect">
            <a:avLst/>
          </a:prstGeom>
        </p:spPr>
      </p:pic>
      <p:sp>
        <p:nvSpPr>
          <p:cNvPr id="5" name="Oval 4">
            <a:extLst>
              <a:ext uri="{FF2B5EF4-FFF2-40B4-BE49-F238E27FC236}">
                <a16:creationId xmlns:a16="http://schemas.microsoft.com/office/drawing/2014/main" id="{FAF26EB3-5936-4779-01E3-E360D93192E5}"/>
              </a:ext>
            </a:extLst>
          </p:cNvPr>
          <p:cNvSpPr/>
          <p:nvPr/>
        </p:nvSpPr>
        <p:spPr>
          <a:xfrm>
            <a:off x="7572874" y="5393192"/>
            <a:ext cx="228600" cy="2521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Tree>
    <p:extLst>
      <p:ext uri="{BB962C8B-B14F-4D97-AF65-F5344CB8AC3E}">
        <p14:creationId xmlns:p14="http://schemas.microsoft.com/office/powerpoint/2010/main" val="1186907990"/>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4" ma:contentTypeDescription="Create a new document." ma:contentTypeScope="" ma:versionID="e17db7c92bbe4a954239b0aad63199c1">
  <xsd:schema xmlns:xsd="http://www.w3.org/2001/XMLSchema" xmlns:xs="http://www.w3.org/2001/XMLSchema" xmlns:p="http://schemas.microsoft.com/office/2006/metadata/properties" xmlns:ns2="8d5ee879-813f-4fb9-b7c2-a59846c21aeb" targetNamespace="http://schemas.microsoft.com/office/2006/metadata/properties" ma:root="true" ma:fieldsID="dbeeea33673683b355d19f3b50507d1a"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Internal "/>
          <xsd:enumeration value="Confidential"/>
          <xsd:enumeration value="Public"/>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dcmitype/"/>
    <ds:schemaRef ds:uri="http://purl.org/dc/elements/1.1/"/>
    <ds:schemaRef ds:uri="http://schemas.microsoft.com/office/2006/documentManagement/types"/>
    <ds:schemaRef ds:uri="http://schemas.microsoft.com/office/2006/metadata/properties"/>
    <ds:schemaRef ds:uri="c34af464-7aa1-4edd-9be4-83dffc1cb926"/>
    <ds:schemaRef ds:uri="http://schemas.openxmlformats.org/package/2006/metadata/core-properties"/>
    <ds:schemaRef ds:uri="http://purl.org/dc/terms/"/>
    <ds:schemaRef ds:uri="http://schemas.microsoft.com/office/infopath/2007/PartnerControls"/>
    <ds:schemaRef ds:uri="http://www.w3.org/XML/1998/namespace"/>
    <ds:schemaRef ds:uri="8d5ee879-813f-4fb9-b7c2-a59846c21aeb"/>
  </ds:schemaRefs>
</ds:datastoreItem>
</file>

<file path=customXml/itemProps2.xml><?xml version="1.0" encoding="utf-8"?>
<ds:datastoreItem xmlns:ds="http://schemas.openxmlformats.org/officeDocument/2006/customXml" ds:itemID="{1BCE88CD-E9E0-4BB6-AD83-C594282F53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22702</TotalTime>
  <Words>1657</Words>
  <Application>Microsoft Office PowerPoint</Application>
  <PresentationFormat>On-screen Show (4:3)</PresentationFormat>
  <Paragraphs>142</Paragraphs>
  <Slides>12</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Cover Slide</vt:lpstr>
      <vt:lpstr>Horizontal Theme</vt:lpstr>
      <vt:lpstr>PowerPoint Presentation</vt:lpstr>
      <vt:lpstr>Approach and Assumptions</vt:lpstr>
      <vt:lpstr>PowerPoint Presentation</vt:lpstr>
      <vt:lpstr>Today’s presentation outlines Objectives from Draft Market Trials Planning Document posted with meeting</vt:lpstr>
      <vt:lpstr>Activity 1- QSE Attestation</vt:lpstr>
      <vt:lpstr>Activity 2- QSE Market Submission Testing Objectives</vt:lpstr>
      <vt:lpstr>Activity 3- QSE Telemetry Point Checkout Objectives</vt:lpstr>
      <vt:lpstr>Activity 4- QSE Telemetry Following Dispatch Tests Objectives</vt:lpstr>
      <vt:lpstr>Activity 5- Open Loop RTC SCED Objectives</vt:lpstr>
      <vt:lpstr>Activity 6- Closed Loop RTC SCED/LFC Objectives</vt:lpstr>
      <vt:lpstr>Activity 7- Day-Ahead Market Objectives</vt:lpstr>
      <vt:lpstr>ERCOT interested in feedback</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603</cp:revision>
  <cp:lastPrinted>2017-10-10T21:31:05Z</cp:lastPrinted>
  <dcterms:created xsi:type="dcterms:W3CDTF">2016-01-21T15:20:31Z</dcterms:created>
  <dcterms:modified xsi:type="dcterms:W3CDTF">2024-06-14T12:42:08Z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ies>
</file>