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61" r:id="rId4"/>
  </p:sldMasterIdLst>
  <p:notesMasterIdLst>
    <p:notesMasterId r:id="rId24"/>
  </p:notesMasterIdLst>
  <p:sldIdLst>
    <p:sldId id="757" r:id="rId5"/>
    <p:sldId id="330" r:id="rId6"/>
    <p:sldId id="352" r:id="rId7"/>
    <p:sldId id="273" r:id="rId8"/>
    <p:sldId id="343" r:id="rId9"/>
    <p:sldId id="783" r:id="rId10"/>
    <p:sldId id="776" r:id="rId11"/>
    <p:sldId id="777" r:id="rId12"/>
    <p:sldId id="784" r:id="rId13"/>
    <p:sldId id="778" r:id="rId14"/>
    <p:sldId id="367" r:id="rId15"/>
    <p:sldId id="779" r:id="rId16"/>
    <p:sldId id="780" r:id="rId17"/>
    <p:sldId id="364" r:id="rId18"/>
    <p:sldId id="363" r:id="rId19"/>
    <p:sldId id="756" r:id="rId20"/>
    <p:sldId id="332" r:id="rId21"/>
    <p:sldId id="785" r:id="rId22"/>
    <p:sldId id="786" r:id="rId23"/>
  </p:sldIdLst>
  <p:sldSz cx="9144000" cy="6858000" type="screen4x3"/>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C81"/>
    <a:srgbClr val="AFCDE3"/>
    <a:srgbClr val="5D85A9"/>
    <a:srgbClr val="19396E"/>
    <a:srgbClr val="1F4C81"/>
    <a:srgbClr val="1B4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65D7B-EB2B-4E3C-9E89-D8FBCAAAA728}" v="15" dt="2024-06-13T17:20:32.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0929" autoAdjust="0"/>
  </p:normalViewPr>
  <p:slideViewPr>
    <p:cSldViewPr>
      <p:cViewPr varScale="1">
        <p:scale>
          <a:sx n="104" d="100"/>
          <a:sy n="104" d="100"/>
        </p:scale>
        <p:origin x="84" y="1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6/13/2024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a:p>
        </p:txBody>
      </p:sp>
    </p:spTree>
    <p:extLst>
      <p:ext uri="{BB962C8B-B14F-4D97-AF65-F5344CB8AC3E}">
        <p14:creationId xmlns:p14="http://schemas.microsoft.com/office/powerpoint/2010/main" val="138871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13</a:t>
            </a:fld>
            <a:endParaRPr lang="en-US" dirty="0"/>
          </a:p>
        </p:txBody>
      </p:sp>
    </p:spTree>
    <p:extLst>
      <p:ext uri="{BB962C8B-B14F-4D97-AF65-F5344CB8AC3E}">
        <p14:creationId xmlns:p14="http://schemas.microsoft.com/office/powerpoint/2010/main" val="197306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14</a:t>
            </a:fld>
            <a:endParaRPr lang="en-US" dirty="0"/>
          </a:p>
        </p:txBody>
      </p:sp>
    </p:spTree>
    <p:extLst>
      <p:ext uri="{BB962C8B-B14F-4D97-AF65-F5344CB8AC3E}">
        <p14:creationId xmlns:p14="http://schemas.microsoft.com/office/powerpoint/2010/main" val="303568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15</a:t>
            </a:fld>
            <a:endParaRPr lang="en-US" dirty="0"/>
          </a:p>
        </p:txBody>
      </p:sp>
    </p:spTree>
    <p:extLst>
      <p:ext uri="{BB962C8B-B14F-4D97-AF65-F5344CB8AC3E}">
        <p14:creationId xmlns:p14="http://schemas.microsoft.com/office/powerpoint/2010/main" val="30318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board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16</a:t>
            </a:fld>
            <a:endParaRPr lang="en-US" dirty="0"/>
          </a:p>
        </p:txBody>
      </p:sp>
    </p:spTree>
    <p:extLst>
      <p:ext uri="{BB962C8B-B14F-4D97-AF65-F5344CB8AC3E}">
        <p14:creationId xmlns:p14="http://schemas.microsoft.com/office/powerpoint/2010/main" val="225836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start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3</a:t>
            </a:fld>
            <a:endParaRPr lang="en-US" dirty="0"/>
          </a:p>
        </p:txBody>
      </p:sp>
    </p:spTree>
    <p:extLst>
      <p:ext uri="{BB962C8B-B14F-4D97-AF65-F5344CB8AC3E}">
        <p14:creationId xmlns:p14="http://schemas.microsoft.com/office/powerpoint/2010/main" val="43506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start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4</a:t>
            </a:fld>
            <a:endParaRPr lang="en-US" dirty="0"/>
          </a:p>
        </p:txBody>
      </p:sp>
    </p:spTree>
    <p:extLst>
      <p:ext uri="{BB962C8B-B14F-4D97-AF65-F5344CB8AC3E}">
        <p14:creationId xmlns:p14="http://schemas.microsoft.com/office/powerpoint/2010/main" val="188523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7</a:t>
            </a:fld>
            <a:endParaRPr lang="en-US" dirty="0"/>
          </a:p>
        </p:txBody>
      </p:sp>
    </p:spTree>
    <p:extLst>
      <p:ext uri="{BB962C8B-B14F-4D97-AF65-F5344CB8AC3E}">
        <p14:creationId xmlns:p14="http://schemas.microsoft.com/office/powerpoint/2010/main" val="141225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8</a:t>
            </a:fld>
            <a:endParaRPr lang="en-US" dirty="0"/>
          </a:p>
        </p:txBody>
      </p:sp>
    </p:spTree>
    <p:extLst>
      <p:ext uri="{BB962C8B-B14F-4D97-AF65-F5344CB8AC3E}">
        <p14:creationId xmlns:p14="http://schemas.microsoft.com/office/powerpoint/2010/main" val="52445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9</a:t>
            </a:fld>
            <a:endParaRPr lang="en-US" dirty="0"/>
          </a:p>
        </p:txBody>
      </p:sp>
    </p:spTree>
    <p:extLst>
      <p:ext uri="{BB962C8B-B14F-4D97-AF65-F5344CB8AC3E}">
        <p14:creationId xmlns:p14="http://schemas.microsoft.com/office/powerpoint/2010/main" val="365469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10</a:t>
            </a:fld>
            <a:endParaRPr lang="en-US" dirty="0"/>
          </a:p>
        </p:txBody>
      </p:sp>
    </p:spTree>
    <p:extLst>
      <p:ext uri="{BB962C8B-B14F-4D97-AF65-F5344CB8AC3E}">
        <p14:creationId xmlns:p14="http://schemas.microsoft.com/office/powerpoint/2010/main" val="125193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11</a:t>
            </a:fld>
            <a:endParaRPr lang="en-US" dirty="0"/>
          </a:p>
        </p:txBody>
      </p:sp>
    </p:spTree>
    <p:extLst>
      <p:ext uri="{BB962C8B-B14F-4D97-AF65-F5344CB8AC3E}">
        <p14:creationId xmlns:p14="http://schemas.microsoft.com/office/powerpoint/2010/main" val="27120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end </a:t>
            </a:r>
          </a:p>
        </p:txBody>
      </p:sp>
      <p:sp>
        <p:nvSpPr>
          <p:cNvPr id="4" name="Slide Number Placeholder 3"/>
          <p:cNvSpPr>
            <a:spLocks noGrp="1"/>
          </p:cNvSpPr>
          <p:nvPr>
            <p:ph type="sldNum" sz="quarter" idx="10"/>
          </p:nvPr>
        </p:nvSpPr>
        <p:spPr/>
        <p:txBody>
          <a:bodyPr/>
          <a:lstStyle/>
          <a:p>
            <a:fld id="{397EC48A-CACA-446F-81AF-F188FB520B0D}" type="slidenum">
              <a:rPr lang="en-US" smtClean="0"/>
              <a:pPr/>
              <a:t>12</a:t>
            </a:fld>
            <a:endParaRPr lang="en-US" dirty="0"/>
          </a:p>
        </p:txBody>
      </p:sp>
    </p:spTree>
    <p:extLst>
      <p:ext uri="{BB962C8B-B14F-4D97-AF65-F5344CB8AC3E}">
        <p14:creationId xmlns:p14="http://schemas.microsoft.com/office/powerpoint/2010/main" val="3802982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
        <p:nvSpPr>
          <p:cNvPr id="4" name="Rectangle 3"/>
          <p:cNvSpPr/>
          <p:nvPr userDrawn="1"/>
        </p:nvSpPr>
        <p:spPr bwMode="auto">
          <a:xfrm>
            <a:off x="4800600" y="4756294"/>
            <a:ext cx="419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 name="TextBox 2"/>
          <p:cNvSpPr txBox="1"/>
          <p:nvPr userDrawn="1"/>
        </p:nvSpPr>
        <p:spPr>
          <a:xfrm>
            <a:off x="2667000" y="4724400"/>
            <a:ext cx="61722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
        <p:nvSpPr>
          <p:cNvPr id="5" name="TextBox 4">
            <a:extLst>
              <a:ext uri="{FF2B5EF4-FFF2-40B4-BE49-F238E27FC236}">
                <a16:creationId xmlns:a16="http://schemas.microsoft.com/office/drawing/2014/main" id="{90EAEB5E-941F-6CF2-3DF5-D5AFE73BBF24}"/>
              </a:ext>
            </a:extLst>
          </p:cNvPr>
          <p:cNvSpPr txBox="1"/>
          <p:nvPr userDrawn="1">
            <p:extLst>
              <p:ext uri="{1162E1C5-73C7-4A58-AE30-91384D911F3F}">
                <p184:classification xmlns:p184="http://schemas.microsoft.com/office/powerpoint/2018/4/main" val="hdr"/>
              </p:ext>
            </p:extLst>
          </p:nvPr>
        </p:nvSpPr>
        <p:spPr>
          <a:xfrm>
            <a:off x="4320350" y="63500"/>
            <a:ext cx="531812" cy="121920"/>
          </a:xfrm>
          <a:prstGeom prst="rect">
            <a:avLst/>
          </a:prstGeom>
        </p:spPr>
        <p:txBody>
          <a:bodyPr horzOverflow="overflow" lIns="0" tIns="0" rIns="0" bIns="0">
            <a:spAutoFit/>
          </a:bodyPr>
          <a:lstStyle/>
          <a:p>
            <a:pPr algn="l"/>
            <a:r>
              <a:rPr lang="en-US" sz="800">
                <a:solidFill>
                  <a:srgbClr val="000000"/>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extranet.nerc.net/sites/StandardsDevelopment/Proj2020-02/SitePages/Home.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mailto:halhadidi@hydro.mb.ca" TargetMode="External"/><Relationship Id="rId5" Type="http://schemas.openxmlformats.org/officeDocument/2006/relationships/hyperlink" Target="mailto:xiaoyu.wang@enel.com" TargetMode="External"/><Relationship Id="rId4" Type="http://schemas.openxmlformats.org/officeDocument/2006/relationships/hyperlink" Target="mailto:Jamie.Calderon@nerc.ne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47800"/>
            <a:ext cx="9448800" cy="723900"/>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10000"/>
              </a:lnSpc>
              <a:spcBef>
                <a:spcPct val="0"/>
              </a:spcBef>
              <a:spcAft>
                <a:spcPct val="0"/>
              </a:spcAft>
              <a:buClrTx/>
              <a:buSzTx/>
              <a:buFontTx/>
              <a:buNone/>
              <a:tabLst/>
              <a:defRPr/>
            </a:pPr>
            <a:r>
              <a:rPr lang="en-US" b="1" i="0" kern="0" dirty="0">
                <a:latin typeface="Tahoma" pitchFamily="84" charset="0"/>
              </a:rPr>
              <a:t>Project 2020-02</a:t>
            </a:r>
          </a:p>
        </p:txBody>
      </p:sp>
      <p:sp>
        <p:nvSpPr>
          <p:cNvPr id="4" name="Title 1"/>
          <p:cNvSpPr txBox="1">
            <a:spLocks/>
          </p:cNvSpPr>
          <p:nvPr/>
        </p:nvSpPr>
        <p:spPr>
          <a:xfrm>
            <a:off x="457200" y="2057399"/>
            <a:ext cx="8153400" cy="2628901"/>
          </a:xfrm>
          <a:prstGeom prst="rect">
            <a:avLst/>
          </a:prstGeom>
        </p:spPr>
        <p:txBody>
          <a:bodyPr/>
          <a:lstStyle>
            <a:lvl1pPr algn="l">
              <a:lnSpc>
                <a:spcPct val="100000"/>
              </a:lnSpc>
              <a:defRPr sz="2400" b="0">
                <a:solidFill>
                  <a:schemeClr val="bg1"/>
                </a:solidFill>
                <a:latin typeface="Tahoma" pitchFamily="34" charset="0"/>
                <a:ea typeface="Tahoma" pitchFamily="34" charset="0"/>
                <a:cs typeface="Tahoma" pitchFamily="34" charset="0"/>
              </a:defRPr>
            </a:lvl1pPr>
          </a:lstStyle>
          <a:p>
            <a:pPr eaLnBrk="1" hangingPunct="1">
              <a:lnSpc>
                <a:spcPct val="110000"/>
              </a:lnSpc>
              <a:defRPr/>
            </a:pPr>
            <a:r>
              <a:rPr kumimoji="0" lang="en-US" sz="2000" b="0" i="0" u="none" strike="noStrike" kern="0" cap="none" spc="0" normalizeH="0" baseline="0" noProof="0" dirty="0">
                <a:ln>
                  <a:noFill/>
                </a:ln>
                <a:effectLst/>
                <a:uLnTx/>
                <a:uFillTx/>
                <a:latin typeface="Tahoma" pitchFamily="84" charset="0"/>
                <a:ea typeface="Tahoma" pitchFamily="34" charset="0"/>
                <a:cs typeface="Tahoma" pitchFamily="34" charset="0"/>
              </a:rPr>
              <a:t>Modifications to PRC-024 (Generator Ride-through)</a:t>
            </a:r>
          </a:p>
          <a:p>
            <a:pPr eaLnBrk="1" hangingPunct="1">
              <a:lnSpc>
                <a:spcPct val="110000"/>
              </a:lnSpc>
              <a:defRPr/>
            </a:pPr>
            <a:r>
              <a:rPr lang="en-US" sz="2000" i="0" kern="0" dirty="0">
                <a:latin typeface="Tahoma" pitchFamily="84" charset="0"/>
              </a:rPr>
              <a:t>PRC-024-4 and PRC-029-1</a:t>
            </a:r>
          </a:p>
          <a:p>
            <a:pPr eaLnBrk="1" hangingPunct="1">
              <a:lnSpc>
                <a:spcPct val="110000"/>
              </a:lnSpc>
              <a:defRPr/>
            </a:pPr>
            <a:r>
              <a:rPr lang="en-US" sz="2000" i="0" kern="0" dirty="0">
                <a:latin typeface="Tahoma" pitchFamily="84" charset="0"/>
              </a:rPr>
              <a:t>June 14, 2024</a:t>
            </a:r>
          </a:p>
          <a:p>
            <a:pPr eaLnBrk="1" hangingPunct="1">
              <a:lnSpc>
                <a:spcPct val="110000"/>
              </a:lnSpc>
              <a:defRPr/>
            </a:pPr>
            <a:br>
              <a:rPr lang="en-US" sz="2000" i="0" kern="0" dirty="0">
                <a:latin typeface="Tahoma" pitchFamily="84" charset="0"/>
              </a:rPr>
            </a:br>
            <a:r>
              <a:rPr lang="en-US" sz="2000" i="0" kern="0" dirty="0" err="1">
                <a:latin typeface="Tahoma" pitchFamily="84" charset="0"/>
              </a:rPr>
              <a:t>Xiaoyu</a:t>
            </a:r>
            <a:r>
              <a:rPr lang="en-US" sz="2000" i="0" kern="0" dirty="0">
                <a:latin typeface="Tahoma" pitchFamily="84" charset="0"/>
              </a:rPr>
              <a:t> (Shawn) Wang, Chair (Enel North America)</a:t>
            </a:r>
          </a:p>
          <a:p>
            <a:pPr eaLnBrk="1" hangingPunct="1">
              <a:lnSpc>
                <a:spcPct val="110000"/>
              </a:lnSpc>
              <a:defRPr/>
            </a:pPr>
            <a:r>
              <a:rPr lang="en-US" sz="2000" i="0" kern="0" dirty="0">
                <a:latin typeface="Tahoma" pitchFamily="84" charset="0"/>
              </a:rPr>
              <a:t>Husam Al-</a:t>
            </a:r>
            <a:r>
              <a:rPr lang="en-US" sz="2000" i="0" kern="0" dirty="0" err="1">
                <a:latin typeface="Tahoma" pitchFamily="84" charset="0"/>
              </a:rPr>
              <a:t>Hadidi</a:t>
            </a:r>
            <a:r>
              <a:rPr lang="en-US" sz="2000" i="0" kern="0" dirty="0">
                <a:latin typeface="Tahoma" pitchFamily="84" charset="0"/>
              </a:rPr>
              <a:t>, Vice Chair (Manitoba Hydro)</a:t>
            </a:r>
          </a:p>
          <a:p>
            <a:pPr eaLnBrk="1" hangingPunct="1">
              <a:lnSpc>
                <a:spcPct val="110000"/>
              </a:lnSpc>
              <a:defRPr/>
            </a:pPr>
            <a:r>
              <a:rPr lang="en-US" sz="2000" i="0" kern="0" dirty="0">
                <a:latin typeface="Tahoma" pitchFamily="84" charset="0"/>
              </a:rPr>
              <a:t>Jamie Calderon, NERC Standards Developer </a:t>
            </a:r>
          </a:p>
          <a:p>
            <a:pPr eaLnBrk="1" hangingPunct="1">
              <a:lnSpc>
                <a:spcPct val="110000"/>
              </a:lnSpc>
              <a:defRPr/>
            </a:pPr>
            <a:br>
              <a:rPr kumimoji="0" lang="en-US" sz="1900" b="0" i="0" u="none" strike="noStrike" kern="0" cap="none" spc="0" normalizeH="0" baseline="0" noProof="0" dirty="0">
                <a:ln>
                  <a:noFill/>
                </a:ln>
                <a:solidFill>
                  <a:schemeClr val="bg1"/>
                </a:solidFill>
                <a:effectLst/>
                <a:uLnTx/>
                <a:uFillTx/>
                <a:latin typeface="Tahoma" pitchFamily="84" charset="0"/>
                <a:ea typeface="Tahoma" pitchFamily="34" charset="0"/>
                <a:cs typeface="Tahoma" pitchFamily="34" charset="0"/>
              </a:rPr>
            </a:br>
            <a:endParaRPr kumimoji="0" lang="en-US" sz="2000" b="0" i="0" u="none" strike="noStrike" kern="0" cap="none" spc="0" normalizeH="0" baseline="0" noProof="0" dirty="0">
              <a:ln>
                <a:noFill/>
              </a:ln>
              <a:solidFill>
                <a:schemeClr val="bg1"/>
              </a:solidFill>
              <a:effectLst/>
              <a:uLnTx/>
              <a:uFillTx/>
              <a:latin typeface="Tahoma" pitchFamily="84" charset="0"/>
              <a:ea typeface="Tahoma" pitchFamily="34" charset="0"/>
              <a:cs typeface="Tahoma" pitchFamily="34" charset="0"/>
            </a:endParaRPr>
          </a:p>
        </p:txBody>
      </p:sp>
    </p:spTree>
    <p:extLst>
      <p:ext uri="{BB962C8B-B14F-4D97-AF65-F5344CB8AC3E}">
        <p14:creationId xmlns:p14="http://schemas.microsoft.com/office/powerpoint/2010/main" val="364943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Summary of PRC-029-1</a:t>
            </a:r>
          </a:p>
        </p:txBody>
      </p:sp>
      <p:pic>
        <p:nvPicPr>
          <p:cNvPr id="7" name="Picture 6">
            <a:extLst>
              <a:ext uri="{FF2B5EF4-FFF2-40B4-BE49-F238E27FC236}">
                <a16:creationId xmlns:a16="http://schemas.microsoft.com/office/drawing/2014/main" id="{8BE29FBB-2958-B206-A4C9-F5D72E9D4F84}"/>
              </a:ext>
            </a:extLst>
          </p:cNvPr>
          <p:cNvPicPr>
            <a:picLocks noChangeAspect="1"/>
          </p:cNvPicPr>
          <p:nvPr/>
        </p:nvPicPr>
        <p:blipFill>
          <a:blip r:embed="rId3"/>
          <a:stretch>
            <a:fillRect/>
          </a:stretch>
        </p:blipFill>
        <p:spPr>
          <a:xfrm>
            <a:off x="152400" y="1295400"/>
            <a:ext cx="8573696" cy="1143160"/>
          </a:xfrm>
          <a:prstGeom prst="rect">
            <a:avLst/>
          </a:prstGeom>
        </p:spPr>
      </p:pic>
      <p:pic>
        <p:nvPicPr>
          <p:cNvPr id="9" name="Picture 8">
            <a:extLst>
              <a:ext uri="{FF2B5EF4-FFF2-40B4-BE49-F238E27FC236}">
                <a16:creationId xmlns:a16="http://schemas.microsoft.com/office/drawing/2014/main" id="{F90BC217-0A71-83E2-3CA7-8A3637F2C698}"/>
              </a:ext>
            </a:extLst>
          </p:cNvPr>
          <p:cNvPicPr>
            <a:picLocks noChangeAspect="1"/>
          </p:cNvPicPr>
          <p:nvPr/>
        </p:nvPicPr>
        <p:blipFill>
          <a:blip r:embed="rId4"/>
          <a:stretch>
            <a:fillRect/>
          </a:stretch>
        </p:blipFill>
        <p:spPr>
          <a:xfrm>
            <a:off x="685800" y="2590800"/>
            <a:ext cx="8116433" cy="3962953"/>
          </a:xfrm>
          <a:prstGeom prst="rect">
            <a:avLst/>
          </a:prstGeom>
        </p:spPr>
      </p:pic>
    </p:spTree>
    <p:extLst>
      <p:ext uri="{BB962C8B-B14F-4D97-AF65-F5344CB8AC3E}">
        <p14:creationId xmlns:p14="http://schemas.microsoft.com/office/powerpoint/2010/main" val="155254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Summary of PRC-029-1</a:t>
            </a:r>
          </a:p>
        </p:txBody>
      </p:sp>
      <p:pic>
        <p:nvPicPr>
          <p:cNvPr id="5" name="Picture 4">
            <a:extLst>
              <a:ext uri="{FF2B5EF4-FFF2-40B4-BE49-F238E27FC236}">
                <a16:creationId xmlns:a16="http://schemas.microsoft.com/office/drawing/2014/main" id="{66BE2C72-AA69-5785-5AC8-77CCAAFDF4B6}"/>
              </a:ext>
            </a:extLst>
          </p:cNvPr>
          <p:cNvPicPr>
            <a:picLocks noChangeAspect="1"/>
          </p:cNvPicPr>
          <p:nvPr/>
        </p:nvPicPr>
        <p:blipFill>
          <a:blip r:embed="rId3"/>
          <a:stretch>
            <a:fillRect/>
          </a:stretch>
        </p:blipFill>
        <p:spPr>
          <a:xfrm>
            <a:off x="533400" y="1143000"/>
            <a:ext cx="7744906" cy="5210902"/>
          </a:xfrm>
          <a:prstGeom prst="rect">
            <a:avLst/>
          </a:prstGeom>
        </p:spPr>
      </p:pic>
    </p:spTree>
    <p:extLst>
      <p:ext uri="{BB962C8B-B14F-4D97-AF65-F5344CB8AC3E}">
        <p14:creationId xmlns:p14="http://schemas.microsoft.com/office/powerpoint/2010/main" val="263818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Summary of PRC-029-1</a:t>
            </a:r>
          </a:p>
        </p:txBody>
      </p:sp>
      <p:pic>
        <p:nvPicPr>
          <p:cNvPr id="4" name="Picture 3">
            <a:extLst>
              <a:ext uri="{FF2B5EF4-FFF2-40B4-BE49-F238E27FC236}">
                <a16:creationId xmlns:a16="http://schemas.microsoft.com/office/drawing/2014/main" id="{D5F63BAD-9FC1-74AD-4B49-A8F8932E021D}"/>
              </a:ext>
            </a:extLst>
          </p:cNvPr>
          <p:cNvPicPr>
            <a:picLocks noChangeAspect="1"/>
          </p:cNvPicPr>
          <p:nvPr/>
        </p:nvPicPr>
        <p:blipFill>
          <a:blip r:embed="rId3"/>
          <a:stretch>
            <a:fillRect/>
          </a:stretch>
        </p:blipFill>
        <p:spPr>
          <a:xfrm>
            <a:off x="457200" y="1295400"/>
            <a:ext cx="7811590" cy="628738"/>
          </a:xfrm>
          <a:prstGeom prst="rect">
            <a:avLst/>
          </a:prstGeom>
        </p:spPr>
      </p:pic>
      <p:pic>
        <p:nvPicPr>
          <p:cNvPr id="7" name="Picture 6">
            <a:extLst>
              <a:ext uri="{FF2B5EF4-FFF2-40B4-BE49-F238E27FC236}">
                <a16:creationId xmlns:a16="http://schemas.microsoft.com/office/drawing/2014/main" id="{8082ECC9-6D70-E9DD-C03F-8DA7B914A50A}"/>
              </a:ext>
            </a:extLst>
          </p:cNvPr>
          <p:cNvPicPr>
            <a:picLocks noChangeAspect="1"/>
          </p:cNvPicPr>
          <p:nvPr/>
        </p:nvPicPr>
        <p:blipFill>
          <a:blip r:embed="rId4"/>
          <a:stretch>
            <a:fillRect/>
          </a:stretch>
        </p:blipFill>
        <p:spPr>
          <a:xfrm>
            <a:off x="439073" y="1905000"/>
            <a:ext cx="8078327" cy="3200847"/>
          </a:xfrm>
          <a:prstGeom prst="rect">
            <a:avLst/>
          </a:prstGeom>
        </p:spPr>
      </p:pic>
    </p:spTree>
    <p:extLst>
      <p:ext uri="{BB962C8B-B14F-4D97-AF65-F5344CB8AC3E}">
        <p14:creationId xmlns:p14="http://schemas.microsoft.com/office/powerpoint/2010/main" val="82260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Summary of PRC-029-1</a:t>
            </a:r>
          </a:p>
        </p:txBody>
      </p:sp>
      <p:pic>
        <p:nvPicPr>
          <p:cNvPr id="4" name="Picture 3">
            <a:extLst>
              <a:ext uri="{FF2B5EF4-FFF2-40B4-BE49-F238E27FC236}">
                <a16:creationId xmlns:a16="http://schemas.microsoft.com/office/drawing/2014/main" id="{20576E1B-E01B-BA65-DB2F-D2C3726925D1}"/>
              </a:ext>
            </a:extLst>
          </p:cNvPr>
          <p:cNvPicPr>
            <a:picLocks noChangeAspect="1"/>
          </p:cNvPicPr>
          <p:nvPr/>
        </p:nvPicPr>
        <p:blipFill>
          <a:blip r:embed="rId3"/>
          <a:stretch>
            <a:fillRect/>
          </a:stretch>
        </p:blipFill>
        <p:spPr>
          <a:xfrm>
            <a:off x="304800" y="1447800"/>
            <a:ext cx="8449854" cy="1667108"/>
          </a:xfrm>
          <a:prstGeom prst="rect">
            <a:avLst/>
          </a:prstGeom>
        </p:spPr>
      </p:pic>
      <p:pic>
        <p:nvPicPr>
          <p:cNvPr id="8" name="Picture 7">
            <a:extLst>
              <a:ext uri="{FF2B5EF4-FFF2-40B4-BE49-F238E27FC236}">
                <a16:creationId xmlns:a16="http://schemas.microsoft.com/office/drawing/2014/main" id="{309A9469-33B0-AD1B-808C-2870C8B5ABB3}"/>
              </a:ext>
            </a:extLst>
          </p:cNvPr>
          <p:cNvPicPr>
            <a:picLocks noChangeAspect="1"/>
          </p:cNvPicPr>
          <p:nvPr/>
        </p:nvPicPr>
        <p:blipFill>
          <a:blip r:embed="rId4"/>
          <a:stretch>
            <a:fillRect/>
          </a:stretch>
        </p:blipFill>
        <p:spPr>
          <a:xfrm>
            <a:off x="2286000" y="3200400"/>
            <a:ext cx="4715735" cy="3549556"/>
          </a:xfrm>
          <a:prstGeom prst="rect">
            <a:avLst/>
          </a:prstGeom>
        </p:spPr>
      </p:pic>
    </p:spTree>
    <p:extLst>
      <p:ext uri="{BB962C8B-B14F-4D97-AF65-F5344CB8AC3E}">
        <p14:creationId xmlns:p14="http://schemas.microsoft.com/office/powerpoint/2010/main" val="18328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Summary of PRC-029-1</a:t>
            </a:r>
          </a:p>
        </p:txBody>
      </p:sp>
      <p:pic>
        <p:nvPicPr>
          <p:cNvPr id="5" name="Picture 4">
            <a:extLst>
              <a:ext uri="{FF2B5EF4-FFF2-40B4-BE49-F238E27FC236}">
                <a16:creationId xmlns:a16="http://schemas.microsoft.com/office/drawing/2014/main" id="{A35AAD86-D6EF-CF83-3958-D9371F3C8863}"/>
              </a:ext>
            </a:extLst>
          </p:cNvPr>
          <p:cNvPicPr>
            <a:picLocks noChangeAspect="1"/>
          </p:cNvPicPr>
          <p:nvPr/>
        </p:nvPicPr>
        <p:blipFill>
          <a:blip r:embed="rId3"/>
          <a:stretch>
            <a:fillRect/>
          </a:stretch>
        </p:blipFill>
        <p:spPr>
          <a:xfrm>
            <a:off x="990600" y="1295400"/>
            <a:ext cx="6743419" cy="4925304"/>
          </a:xfrm>
          <a:prstGeom prst="rect">
            <a:avLst/>
          </a:prstGeom>
        </p:spPr>
      </p:pic>
    </p:spTree>
    <p:extLst>
      <p:ext uri="{BB962C8B-B14F-4D97-AF65-F5344CB8AC3E}">
        <p14:creationId xmlns:p14="http://schemas.microsoft.com/office/powerpoint/2010/main" val="425138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Summary of PRC-029-1</a:t>
            </a:r>
          </a:p>
        </p:txBody>
      </p:sp>
      <p:pic>
        <p:nvPicPr>
          <p:cNvPr id="5" name="Picture 4">
            <a:extLst>
              <a:ext uri="{FF2B5EF4-FFF2-40B4-BE49-F238E27FC236}">
                <a16:creationId xmlns:a16="http://schemas.microsoft.com/office/drawing/2014/main" id="{0E111F43-EE28-37F2-2B0F-CB1969ED802C}"/>
              </a:ext>
            </a:extLst>
          </p:cNvPr>
          <p:cNvPicPr>
            <a:picLocks noChangeAspect="1"/>
          </p:cNvPicPr>
          <p:nvPr/>
        </p:nvPicPr>
        <p:blipFill>
          <a:blip r:embed="rId3"/>
          <a:stretch>
            <a:fillRect/>
          </a:stretch>
        </p:blipFill>
        <p:spPr>
          <a:xfrm>
            <a:off x="838200" y="1143000"/>
            <a:ext cx="6601396" cy="3785416"/>
          </a:xfrm>
          <a:prstGeom prst="rect">
            <a:avLst/>
          </a:prstGeom>
        </p:spPr>
      </p:pic>
      <p:pic>
        <p:nvPicPr>
          <p:cNvPr id="7" name="Picture 6">
            <a:extLst>
              <a:ext uri="{FF2B5EF4-FFF2-40B4-BE49-F238E27FC236}">
                <a16:creationId xmlns:a16="http://schemas.microsoft.com/office/drawing/2014/main" id="{4CE94780-D002-BC7E-7F58-A5CB3EB1400F}"/>
              </a:ext>
            </a:extLst>
          </p:cNvPr>
          <p:cNvPicPr>
            <a:picLocks noChangeAspect="1"/>
          </p:cNvPicPr>
          <p:nvPr/>
        </p:nvPicPr>
        <p:blipFill>
          <a:blip r:embed="rId4"/>
          <a:stretch>
            <a:fillRect/>
          </a:stretch>
        </p:blipFill>
        <p:spPr>
          <a:xfrm>
            <a:off x="1600200" y="5030061"/>
            <a:ext cx="5209460" cy="466633"/>
          </a:xfrm>
          <a:prstGeom prst="rect">
            <a:avLst/>
          </a:prstGeom>
        </p:spPr>
      </p:pic>
    </p:spTree>
    <p:extLst>
      <p:ext uri="{BB962C8B-B14F-4D97-AF65-F5344CB8AC3E}">
        <p14:creationId xmlns:p14="http://schemas.microsoft.com/office/powerpoint/2010/main" val="352264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Relevant information </a:t>
            </a:r>
          </a:p>
          <a:p>
            <a:pPr lvl="1"/>
            <a:r>
              <a:rPr lang="en-US" dirty="0">
                <a:hlinkClick r:id="rId3"/>
              </a:rPr>
              <a:t>Project page</a:t>
            </a:r>
            <a:endParaRPr lang="en-US" dirty="0"/>
          </a:p>
          <a:p>
            <a:r>
              <a:rPr lang="en-US" dirty="0"/>
              <a:t>Planned Ballot dates </a:t>
            </a:r>
          </a:p>
          <a:p>
            <a:pPr lvl="1"/>
            <a:r>
              <a:rPr lang="en-US" dirty="0"/>
              <a:t>15 day formal comment period and additional ballot </a:t>
            </a:r>
          </a:p>
          <a:p>
            <a:pPr marL="228600" lvl="1" indent="0">
              <a:buNone/>
            </a:pPr>
            <a:r>
              <a:rPr lang="en-US" dirty="0"/>
              <a:t>	June 15</a:t>
            </a:r>
            <a:r>
              <a:rPr lang="en-US" baseline="30000" dirty="0"/>
              <a:t>th</a:t>
            </a:r>
            <a:r>
              <a:rPr lang="en-US" dirty="0"/>
              <a:t> 2024 to July 19</a:t>
            </a:r>
            <a:r>
              <a:rPr lang="en-US" baseline="30000" dirty="0"/>
              <a:t>nd</a:t>
            </a:r>
            <a:r>
              <a:rPr lang="en-US" dirty="0"/>
              <a:t> 2024</a:t>
            </a:r>
          </a:p>
          <a:p>
            <a:r>
              <a:rPr lang="en-US" dirty="0"/>
              <a:t>Contact information </a:t>
            </a:r>
          </a:p>
          <a:p>
            <a:pPr lvl="1"/>
            <a:r>
              <a:rPr lang="en-US" dirty="0"/>
              <a:t>Jamie Calderon: </a:t>
            </a:r>
            <a:r>
              <a:rPr lang="en-US" dirty="0">
                <a:hlinkClick r:id="rId4"/>
              </a:rPr>
              <a:t>Jamie.Calderon@nerc.net</a:t>
            </a:r>
            <a:endParaRPr lang="en-US" dirty="0"/>
          </a:p>
          <a:p>
            <a:pPr lvl="1"/>
            <a:r>
              <a:rPr lang="en-US" dirty="0"/>
              <a:t>Xiaoyu (Shawn) Wang: </a:t>
            </a:r>
            <a:r>
              <a:rPr lang="en-US" dirty="0">
                <a:hlinkClick r:id="rId5"/>
              </a:rPr>
              <a:t>xiaoyu.wang@enel.com</a:t>
            </a:r>
            <a:endParaRPr lang="en-US" dirty="0"/>
          </a:p>
          <a:p>
            <a:pPr lvl="1"/>
            <a:r>
              <a:rPr lang="en-US" dirty="0"/>
              <a:t>Husam Al-Hadidi: </a:t>
            </a:r>
            <a:r>
              <a:rPr lang="en-US" dirty="0">
                <a:hlinkClick r:id="rId6"/>
              </a:rPr>
              <a:t>halhadidi@hydro.mb.ca</a:t>
            </a:r>
            <a:endParaRPr lang="en-US" dirty="0"/>
          </a:p>
          <a:p>
            <a:endParaRPr lang="en-US" dirty="0"/>
          </a:p>
        </p:txBody>
      </p:sp>
      <p:sp>
        <p:nvSpPr>
          <p:cNvPr id="3" name="Title 2"/>
          <p:cNvSpPr>
            <a:spLocks noGrp="1"/>
          </p:cNvSpPr>
          <p:nvPr>
            <p:ph type="title"/>
          </p:nvPr>
        </p:nvSpPr>
        <p:spPr/>
        <p:txBody>
          <a:bodyPr/>
          <a:lstStyle/>
          <a:p>
            <a:r>
              <a:rPr lang="en-US" dirty="0"/>
              <a:t>Project 2020-02</a:t>
            </a:r>
            <a:br>
              <a:rPr lang="en-US" dirty="0"/>
            </a:br>
            <a:r>
              <a:rPr lang="en-US" dirty="0"/>
              <a:t>Next Steps</a:t>
            </a:r>
          </a:p>
        </p:txBody>
      </p:sp>
    </p:spTree>
    <p:extLst>
      <p:ext uri="{BB962C8B-B14F-4D97-AF65-F5344CB8AC3E}">
        <p14:creationId xmlns:p14="http://schemas.microsoft.com/office/powerpoint/2010/main" val="340786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endParaRPr lang="en-US" dirty="0"/>
          </a:p>
        </p:txBody>
      </p:sp>
      <p:pic>
        <p:nvPicPr>
          <p:cNvPr id="7" name="Picture 6">
            <a:extLst>
              <a:ext uri="{FF2B5EF4-FFF2-40B4-BE49-F238E27FC236}">
                <a16:creationId xmlns:a16="http://schemas.microsoft.com/office/drawing/2014/main" id="{D8FDE022-1773-60E2-E702-5AA5A2C30DD9}"/>
              </a:ext>
            </a:extLst>
          </p:cNvPr>
          <p:cNvPicPr>
            <a:picLocks noChangeAspect="1"/>
          </p:cNvPicPr>
          <p:nvPr/>
        </p:nvPicPr>
        <p:blipFill>
          <a:blip r:embed="rId2"/>
          <a:stretch>
            <a:fillRect/>
          </a:stretch>
        </p:blipFill>
        <p:spPr>
          <a:xfrm>
            <a:off x="1295400" y="1219200"/>
            <a:ext cx="5981409" cy="5330371"/>
          </a:xfrm>
          <a:prstGeom prst="rect">
            <a:avLst/>
          </a:prstGeom>
        </p:spPr>
      </p:pic>
    </p:spTree>
    <p:extLst>
      <p:ext uri="{BB962C8B-B14F-4D97-AF65-F5344CB8AC3E}">
        <p14:creationId xmlns:p14="http://schemas.microsoft.com/office/powerpoint/2010/main" val="160882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endParaRPr lang="en-US" dirty="0"/>
          </a:p>
        </p:txBody>
      </p:sp>
      <p:pic>
        <p:nvPicPr>
          <p:cNvPr id="4" name="Picture 3">
            <a:extLst>
              <a:ext uri="{FF2B5EF4-FFF2-40B4-BE49-F238E27FC236}">
                <a16:creationId xmlns:a16="http://schemas.microsoft.com/office/drawing/2014/main" id="{40959EB2-D9D7-8518-F34D-98FB9445D2C3}"/>
              </a:ext>
            </a:extLst>
          </p:cNvPr>
          <p:cNvPicPr>
            <a:picLocks noChangeAspect="1"/>
          </p:cNvPicPr>
          <p:nvPr/>
        </p:nvPicPr>
        <p:blipFill>
          <a:blip r:embed="rId2"/>
          <a:stretch>
            <a:fillRect/>
          </a:stretch>
        </p:blipFill>
        <p:spPr>
          <a:xfrm>
            <a:off x="990600" y="1295400"/>
            <a:ext cx="6889838" cy="4883456"/>
          </a:xfrm>
          <a:prstGeom prst="rect">
            <a:avLst/>
          </a:prstGeom>
        </p:spPr>
      </p:pic>
    </p:spTree>
    <p:extLst>
      <p:ext uri="{BB962C8B-B14F-4D97-AF65-F5344CB8AC3E}">
        <p14:creationId xmlns:p14="http://schemas.microsoft.com/office/powerpoint/2010/main" val="136391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endParaRPr lang="en-US" dirty="0"/>
          </a:p>
        </p:txBody>
      </p:sp>
      <p:pic>
        <p:nvPicPr>
          <p:cNvPr id="4" name="Picture 3">
            <a:extLst>
              <a:ext uri="{FF2B5EF4-FFF2-40B4-BE49-F238E27FC236}">
                <a16:creationId xmlns:a16="http://schemas.microsoft.com/office/drawing/2014/main" id="{5960D755-007A-5FA4-4B98-B6E85064D914}"/>
              </a:ext>
            </a:extLst>
          </p:cNvPr>
          <p:cNvPicPr>
            <a:picLocks noChangeAspect="1"/>
          </p:cNvPicPr>
          <p:nvPr/>
        </p:nvPicPr>
        <p:blipFill>
          <a:blip r:embed="rId2"/>
          <a:stretch>
            <a:fillRect/>
          </a:stretch>
        </p:blipFill>
        <p:spPr>
          <a:xfrm>
            <a:off x="1676400" y="1605303"/>
            <a:ext cx="5247810" cy="4572000"/>
          </a:xfrm>
          <a:prstGeom prst="rect">
            <a:avLst/>
          </a:prstGeom>
        </p:spPr>
      </p:pic>
    </p:spTree>
    <p:extLst>
      <p:ext uri="{BB962C8B-B14F-4D97-AF65-F5344CB8AC3E}">
        <p14:creationId xmlns:p14="http://schemas.microsoft.com/office/powerpoint/2010/main" val="240625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a:t>
            </a:r>
            <a:br>
              <a:rPr lang="en-US" dirty="0"/>
            </a:br>
            <a:r>
              <a:rPr lang="en-US" dirty="0"/>
              <a:t>Drafting Team- SAR and Standards</a:t>
            </a:r>
          </a:p>
        </p:txBody>
      </p:sp>
      <p:graphicFrame>
        <p:nvGraphicFramePr>
          <p:cNvPr id="2" name="Table 4">
            <a:extLst>
              <a:ext uri="{FF2B5EF4-FFF2-40B4-BE49-F238E27FC236}">
                <a16:creationId xmlns:a16="http://schemas.microsoft.com/office/drawing/2014/main" id="{A48A5FCF-BE64-996B-A74F-71D1BF5DDD4B}"/>
              </a:ext>
            </a:extLst>
          </p:cNvPr>
          <p:cNvGraphicFramePr>
            <a:graphicFrameLocks noGrp="1"/>
          </p:cNvGraphicFramePr>
          <p:nvPr/>
        </p:nvGraphicFramePr>
        <p:xfrm>
          <a:off x="457201" y="1513840"/>
          <a:ext cx="8534399" cy="5029200"/>
        </p:xfrm>
        <a:graphic>
          <a:graphicData uri="http://schemas.openxmlformats.org/drawingml/2006/table">
            <a:tbl>
              <a:tblPr firstRow="1" bandRow="1">
                <a:tableStyleId>{5C22544A-7EE6-4342-B048-85BDC9FD1C3A}</a:tableStyleId>
              </a:tblPr>
              <a:tblGrid>
                <a:gridCol w="1436483">
                  <a:extLst>
                    <a:ext uri="{9D8B030D-6E8A-4147-A177-3AD203B41FA5}">
                      <a16:colId xmlns:a16="http://schemas.microsoft.com/office/drawing/2014/main" val="941492382"/>
                    </a:ext>
                  </a:extLst>
                </a:gridCol>
                <a:gridCol w="2525917">
                  <a:extLst>
                    <a:ext uri="{9D8B030D-6E8A-4147-A177-3AD203B41FA5}">
                      <a16:colId xmlns:a16="http://schemas.microsoft.com/office/drawing/2014/main" val="1306088514"/>
                    </a:ext>
                  </a:extLst>
                </a:gridCol>
                <a:gridCol w="4571999">
                  <a:extLst>
                    <a:ext uri="{9D8B030D-6E8A-4147-A177-3AD203B41FA5}">
                      <a16:colId xmlns:a16="http://schemas.microsoft.com/office/drawing/2014/main" val="928213610"/>
                    </a:ext>
                  </a:extLst>
                </a:gridCol>
              </a:tblGrid>
              <a:tr h="289197">
                <a:tc>
                  <a:txBody>
                    <a:bodyPr/>
                    <a:lstStyle/>
                    <a:p>
                      <a:endParaRPr lang="en-US" sz="1600" dirty="0"/>
                    </a:p>
                  </a:txBody>
                  <a:tcPr/>
                </a:tc>
                <a:tc>
                  <a:txBody>
                    <a:bodyPr/>
                    <a:lstStyle/>
                    <a:p>
                      <a:pPr algn="ctr"/>
                      <a:r>
                        <a:rPr lang="en-US" sz="1600" dirty="0"/>
                        <a:t>Name</a:t>
                      </a:r>
                    </a:p>
                  </a:txBody>
                  <a:tcPr/>
                </a:tc>
                <a:tc>
                  <a:txBody>
                    <a:bodyPr/>
                    <a:lstStyle/>
                    <a:p>
                      <a:pPr algn="ctr"/>
                      <a:r>
                        <a:rPr lang="en-US" sz="1600" dirty="0"/>
                        <a:t>Entity</a:t>
                      </a:r>
                    </a:p>
                  </a:txBody>
                  <a:tcPr/>
                </a:tc>
                <a:extLst>
                  <a:ext uri="{0D108BD9-81ED-4DB2-BD59-A6C34878D82A}">
                    <a16:rowId xmlns:a16="http://schemas.microsoft.com/office/drawing/2014/main" val="859858278"/>
                  </a:ext>
                </a:extLst>
              </a:tr>
              <a:tr h="289197">
                <a:tc>
                  <a:txBody>
                    <a:bodyPr/>
                    <a:lstStyle/>
                    <a:p>
                      <a:r>
                        <a:rPr lang="en-US" sz="1600" b="1" dirty="0"/>
                        <a:t>Chair</a:t>
                      </a:r>
                    </a:p>
                  </a:txBody>
                  <a:tcPr/>
                </a:tc>
                <a:tc>
                  <a:txBody>
                    <a:bodyPr/>
                    <a:lstStyle/>
                    <a:p>
                      <a:r>
                        <a:rPr lang="en-US" sz="1600" dirty="0"/>
                        <a:t>Xiaoyu (Shawn) Wang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Enel North America</a:t>
                      </a:r>
                    </a:p>
                  </a:txBody>
                  <a:tcPr/>
                </a:tc>
                <a:extLst>
                  <a:ext uri="{0D108BD9-81ED-4DB2-BD59-A6C34878D82A}">
                    <a16:rowId xmlns:a16="http://schemas.microsoft.com/office/drawing/2014/main" val="2268944583"/>
                  </a:ext>
                </a:extLst>
              </a:tr>
              <a:tr h="289197">
                <a:tc>
                  <a:txBody>
                    <a:bodyPr/>
                    <a:lstStyle/>
                    <a:p>
                      <a:r>
                        <a:rPr lang="en-US" sz="1600" b="1" dirty="0"/>
                        <a:t>Vice Chair</a:t>
                      </a:r>
                    </a:p>
                  </a:txBody>
                  <a:tcPr/>
                </a:tc>
                <a:tc>
                  <a:txBody>
                    <a:bodyPr/>
                    <a:lstStyle/>
                    <a:p>
                      <a:pPr algn="l" fontAlgn="b"/>
                      <a:r>
                        <a:rPr lang="en-US" sz="1600" kern="1200" dirty="0">
                          <a:solidFill>
                            <a:schemeClr val="dk1"/>
                          </a:solidFill>
                          <a:latin typeface="+mn-lt"/>
                          <a:ea typeface="+mn-ea"/>
                          <a:cs typeface="+mn-cs"/>
                        </a:rPr>
                        <a:t>Husam Al-Hadidi</a:t>
                      </a:r>
                    </a:p>
                  </a:txBody>
                  <a:tcPr anchor="ctr"/>
                </a:tc>
                <a:tc>
                  <a:txBody>
                    <a:bodyPr/>
                    <a:lstStyle/>
                    <a:p>
                      <a:pPr algn="l" fontAlgn="b"/>
                      <a:r>
                        <a:rPr lang="en-US" sz="1600" kern="1200" dirty="0">
                          <a:solidFill>
                            <a:schemeClr val="dk1"/>
                          </a:solidFill>
                          <a:latin typeface="+mn-lt"/>
                          <a:ea typeface="+mn-ea"/>
                          <a:cs typeface="+mn-cs"/>
                        </a:rPr>
                        <a:t>Manitoba Hydro</a:t>
                      </a:r>
                    </a:p>
                  </a:txBody>
                  <a:tcPr anchor="ctr"/>
                </a:tc>
                <a:extLst>
                  <a:ext uri="{0D108BD9-81ED-4DB2-BD59-A6C34878D82A}">
                    <a16:rowId xmlns:a16="http://schemas.microsoft.com/office/drawing/2014/main" val="277661672"/>
                  </a:ext>
                </a:extLst>
              </a:tr>
              <a:tr h="289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Members</a:t>
                      </a:r>
                    </a:p>
                  </a:txBody>
                  <a:tcPr/>
                </a:tc>
                <a:tc>
                  <a:txBody>
                    <a:bodyPr/>
                    <a:lstStyle/>
                    <a:p>
                      <a:pPr algn="l" fontAlgn="b"/>
                      <a:r>
                        <a:rPr lang="en-US" sz="1600" kern="1200" dirty="0">
                          <a:solidFill>
                            <a:schemeClr val="dk1"/>
                          </a:solidFill>
                          <a:latin typeface="+mn-lt"/>
                          <a:ea typeface="+mn-ea"/>
                          <a:cs typeface="+mn-cs"/>
                        </a:rPr>
                        <a:t>Ebrahim  Rahimi</a:t>
                      </a:r>
                    </a:p>
                  </a:txBody>
                  <a:tcPr anchor="ctr"/>
                </a:tc>
                <a:tc>
                  <a:txBody>
                    <a:bodyPr/>
                    <a:lstStyle/>
                    <a:p>
                      <a:pPr algn="l" fontAlgn="b"/>
                      <a:r>
                        <a:rPr lang="en-US" sz="1600" kern="1200" dirty="0">
                          <a:solidFill>
                            <a:schemeClr val="dk1"/>
                          </a:solidFill>
                          <a:latin typeface="+mn-lt"/>
                          <a:ea typeface="+mn-ea"/>
                          <a:cs typeface="+mn-cs"/>
                        </a:rPr>
                        <a:t>California ISO</a:t>
                      </a:r>
                    </a:p>
                  </a:txBody>
                  <a:tcPr anchor="ctr"/>
                </a:tc>
                <a:extLst>
                  <a:ext uri="{0D108BD9-81ED-4DB2-BD59-A6C34878D82A}">
                    <a16:rowId xmlns:a16="http://schemas.microsoft.com/office/drawing/2014/main" val="1317764096"/>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John B. Anderson</a:t>
                      </a:r>
                    </a:p>
                  </a:txBody>
                  <a:tcPr anchor="ctr"/>
                </a:tc>
                <a:tc>
                  <a:txBody>
                    <a:bodyPr/>
                    <a:lstStyle/>
                    <a:p>
                      <a:pPr algn="l" fontAlgn="b"/>
                      <a:r>
                        <a:rPr lang="en-US" sz="1600" kern="1200" dirty="0">
                          <a:solidFill>
                            <a:schemeClr val="dk1"/>
                          </a:solidFill>
                          <a:latin typeface="+mn-lt"/>
                          <a:ea typeface="+mn-ea"/>
                          <a:cs typeface="+mn-cs"/>
                        </a:rPr>
                        <a:t>Xcel Energy</a:t>
                      </a:r>
                    </a:p>
                  </a:txBody>
                  <a:tcPr anchor="ctr"/>
                </a:tc>
                <a:extLst>
                  <a:ext uri="{0D108BD9-81ED-4DB2-BD59-A6C34878D82A}">
                    <a16:rowId xmlns:a16="http://schemas.microsoft.com/office/drawing/2014/main" val="2090750279"/>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Johnny C. Carlisle</a:t>
                      </a:r>
                    </a:p>
                  </a:txBody>
                  <a:tcPr anchor="ctr"/>
                </a:tc>
                <a:tc>
                  <a:txBody>
                    <a:bodyPr/>
                    <a:lstStyle/>
                    <a:p>
                      <a:pPr algn="l" fontAlgn="b"/>
                      <a:r>
                        <a:rPr lang="en-US" sz="1600" kern="1200" dirty="0">
                          <a:solidFill>
                            <a:schemeClr val="dk1"/>
                          </a:solidFill>
                          <a:latin typeface="+mn-lt"/>
                          <a:ea typeface="+mn-ea"/>
                          <a:cs typeface="+mn-cs"/>
                        </a:rPr>
                        <a:t>Southern Company Services, Inc.</a:t>
                      </a:r>
                    </a:p>
                  </a:txBody>
                  <a:tcPr anchor="ctr"/>
                </a:tc>
                <a:extLst>
                  <a:ext uri="{0D108BD9-81ED-4DB2-BD59-A6C34878D82A}">
                    <a16:rowId xmlns:a16="http://schemas.microsoft.com/office/drawing/2014/main" val="583346523"/>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Robert J. O’Keefe</a:t>
                      </a:r>
                    </a:p>
                  </a:txBody>
                  <a:tcPr anchor="ctr"/>
                </a:tc>
                <a:tc>
                  <a:txBody>
                    <a:bodyPr/>
                    <a:lstStyle/>
                    <a:p>
                      <a:pPr algn="l" fontAlgn="b"/>
                      <a:r>
                        <a:rPr lang="en-US" sz="1600" kern="1200" dirty="0">
                          <a:solidFill>
                            <a:schemeClr val="dk1"/>
                          </a:solidFill>
                          <a:latin typeface="+mn-lt"/>
                          <a:ea typeface="+mn-ea"/>
                          <a:cs typeface="+mn-cs"/>
                        </a:rPr>
                        <a:t>American Electric Power</a:t>
                      </a:r>
                    </a:p>
                  </a:txBody>
                  <a:tcPr anchor="ctr"/>
                </a:tc>
                <a:extLst>
                  <a:ext uri="{0D108BD9-81ED-4DB2-BD59-A6C34878D82A}">
                    <a16:rowId xmlns:a16="http://schemas.microsoft.com/office/drawing/2014/main" val="625527710"/>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Rajat Majumder</a:t>
                      </a:r>
                    </a:p>
                  </a:txBody>
                  <a:tcPr anchor="ctr"/>
                </a:tc>
                <a:tc>
                  <a:txBody>
                    <a:bodyPr/>
                    <a:lstStyle/>
                    <a:p>
                      <a:pPr algn="l" fontAlgn="b"/>
                      <a:r>
                        <a:rPr lang="en-US" sz="1600" kern="1200" dirty="0">
                          <a:solidFill>
                            <a:schemeClr val="dk1"/>
                          </a:solidFill>
                          <a:latin typeface="+mn-lt"/>
                          <a:ea typeface="+mn-ea"/>
                          <a:cs typeface="+mn-cs"/>
                        </a:rPr>
                        <a:t>Invenergy</a:t>
                      </a:r>
                    </a:p>
                  </a:txBody>
                  <a:tcPr anchor="ctr"/>
                </a:tc>
                <a:extLst>
                  <a:ext uri="{0D108BD9-81ED-4DB2-BD59-A6C34878D82A}">
                    <a16:rowId xmlns:a16="http://schemas.microsoft.com/office/drawing/2014/main" val="1491879324"/>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Alex Pollock</a:t>
                      </a:r>
                    </a:p>
                  </a:txBody>
                  <a:tcPr anchor="ctr"/>
                </a:tc>
                <a:tc>
                  <a:txBody>
                    <a:bodyPr/>
                    <a:lstStyle/>
                    <a:p>
                      <a:pPr algn="l" fontAlgn="b"/>
                      <a:r>
                        <a:rPr lang="en-US" sz="1600" kern="1200" dirty="0">
                          <a:solidFill>
                            <a:schemeClr val="dk1"/>
                          </a:solidFill>
                          <a:latin typeface="+mn-lt"/>
                          <a:ea typeface="+mn-ea"/>
                          <a:cs typeface="+mn-cs"/>
                        </a:rPr>
                        <a:t>RES</a:t>
                      </a:r>
                    </a:p>
                  </a:txBody>
                  <a:tcPr anchor="ctr"/>
                </a:tc>
                <a:extLst>
                  <a:ext uri="{0D108BD9-81ED-4DB2-BD59-A6C34878D82A}">
                    <a16:rowId xmlns:a16="http://schemas.microsoft.com/office/drawing/2014/main" val="2541090663"/>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Ebrahim Rahimi</a:t>
                      </a:r>
                    </a:p>
                  </a:txBody>
                  <a:tcPr anchor="ctr"/>
                </a:tc>
                <a:tc>
                  <a:txBody>
                    <a:bodyPr/>
                    <a:lstStyle/>
                    <a:p>
                      <a:pPr algn="l" fontAlgn="b"/>
                      <a:r>
                        <a:rPr lang="en-US" sz="1600" kern="1200" dirty="0">
                          <a:solidFill>
                            <a:schemeClr val="dk1"/>
                          </a:solidFill>
                          <a:latin typeface="+mn-lt"/>
                          <a:ea typeface="+mn-ea"/>
                          <a:cs typeface="+mn-cs"/>
                        </a:rPr>
                        <a:t>California ISO</a:t>
                      </a:r>
                    </a:p>
                  </a:txBody>
                  <a:tcPr anchor="ctr"/>
                </a:tc>
                <a:extLst>
                  <a:ext uri="{0D108BD9-81ED-4DB2-BD59-A6C34878D82A}">
                    <a16:rowId xmlns:a16="http://schemas.microsoft.com/office/drawing/2014/main" val="2212739476"/>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Fabio Rodriguez</a:t>
                      </a:r>
                    </a:p>
                  </a:txBody>
                  <a:tcPr anchor="ctr"/>
                </a:tc>
                <a:tc>
                  <a:txBody>
                    <a:bodyPr/>
                    <a:lstStyle/>
                    <a:p>
                      <a:pPr algn="l" fontAlgn="b"/>
                      <a:r>
                        <a:rPr lang="en-US" sz="1600" kern="1200" dirty="0">
                          <a:solidFill>
                            <a:schemeClr val="dk1"/>
                          </a:solidFill>
                          <a:latin typeface="+mn-lt"/>
                          <a:ea typeface="+mn-ea"/>
                          <a:cs typeface="+mn-cs"/>
                        </a:rPr>
                        <a:t>Duke Energy </a:t>
                      </a:r>
                    </a:p>
                  </a:txBody>
                  <a:tcPr anchor="ctr"/>
                </a:tc>
                <a:extLst>
                  <a:ext uri="{0D108BD9-81ED-4DB2-BD59-A6C34878D82A}">
                    <a16:rowId xmlns:a16="http://schemas.microsoft.com/office/drawing/2014/main" val="2131596971"/>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Kenneth Silver</a:t>
                      </a:r>
                    </a:p>
                  </a:txBody>
                  <a:tcPr anchor="ctr"/>
                </a:tc>
                <a:tc>
                  <a:txBody>
                    <a:bodyPr/>
                    <a:lstStyle/>
                    <a:p>
                      <a:pPr algn="l" fontAlgn="b"/>
                      <a:r>
                        <a:rPr lang="en-US" sz="1600" kern="1200" dirty="0">
                          <a:solidFill>
                            <a:schemeClr val="dk1"/>
                          </a:solidFill>
                          <a:latin typeface="+mn-lt"/>
                          <a:ea typeface="+mn-ea"/>
                          <a:cs typeface="+mn-cs"/>
                        </a:rPr>
                        <a:t>8minute Solar Energy</a:t>
                      </a:r>
                    </a:p>
                  </a:txBody>
                  <a:tcPr anchor="ctr"/>
                </a:tc>
                <a:extLst>
                  <a:ext uri="{0D108BD9-81ED-4DB2-BD59-A6C34878D82A}">
                    <a16:rowId xmlns:a16="http://schemas.microsoft.com/office/drawing/2014/main" val="187986691"/>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Ovidiu Vasilachi</a:t>
                      </a:r>
                    </a:p>
                  </a:txBody>
                  <a:tcPr anchor="ctr"/>
                </a:tc>
                <a:tc>
                  <a:txBody>
                    <a:bodyPr/>
                    <a:lstStyle/>
                    <a:p>
                      <a:pPr algn="l" fontAlgn="b"/>
                      <a:r>
                        <a:rPr lang="en-US" sz="1600" kern="1200" dirty="0">
                          <a:solidFill>
                            <a:schemeClr val="dk1"/>
                          </a:solidFill>
                          <a:latin typeface="+mn-lt"/>
                          <a:ea typeface="+mn-ea"/>
                          <a:cs typeface="+mn-cs"/>
                        </a:rPr>
                        <a:t>Independent Electricity System Operator (IESO)</a:t>
                      </a:r>
                    </a:p>
                  </a:txBody>
                  <a:tcPr anchor="ctr"/>
                </a:tc>
                <a:extLst>
                  <a:ext uri="{0D108BD9-81ED-4DB2-BD59-A6C34878D82A}">
                    <a16:rowId xmlns:a16="http://schemas.microsoft.com/office/drawing/2014/main" val="1027470074"/>
                  </a:ext>
                </a:extLst>
              </a:tr>
              <a:tr h="289197">
                <a:tc>
                  <a:txBody>
                    <a:bodyPr/>
                    <a:lstStyle/>
                    <a:p>
                      <a:endParaRPr lang="en-US" sz="1600" b="1" dirty="0"/>
                    </a:p>
                  </a:txBody>
                  <a:tcPr/>
                </a:tc>
                <a:tc>
                  <a:txBody>
                    <a:bodyPr/>
                    <a:lstStyle/>
                    <a:p>
                      <a:pPr algn="l" fontAlgn="b"/>
                      <a:r>
                        <a:rPr lang="en-US" sz="1600" kern="1200" dirty="0">
                          <a:solidFill>
                            <a:schemeClr val="dk1"/>
                          </a:solidFill>
                          <a:latin typeface="+mn-lt"/>
                          <a:ea typeface="+mn-ea"/>
                          <a:cs typeface="+mn-cs"/>
                        </a:rPr>
                        <a:t>John Zong </a:t>
                      </a:r>
                    </a:p>
                  </a:txBody>
                  <a:tcPr anchor="ctr"/>
                </a:tc>
                <a:tc>
                  <a:txBody>
                    <a:bodyPr/>
                    <a:lstStyle/>
                    <a:p>
                      <a:pPr algn="l" fontAlgn="b"/>
                      <a:r>
                        <a:rPr lang="en-US" sz="1600" kern="1200" dirty="0">
                          <a:solidFill>
                            <a:schemeClr val="dk1"/>
                          </a:solidFill>
                          <a:latin typeface="+mn-lt"/>
                          <a:ea typeface="+mn-ea"/>
                          <a:cs typeface="+mn-cs"/>
                        </a:rPr>
                        <a:t>Electric Power Engineers</a:t>
                      </a:r>
                    </a:p>
                  </a:txBody>
                  <a:tcPr anchor="ctr"/>
                </a:tc>
                <a:extLst>
                  <a:ext uri="{0D108BD9-81ED-4DB2-BD59-A6C34878D82A}">
                    <a16:rowId xmlns:a16="http://schemas.microsoft.com/office/drawing/2014/main" val="352277043"/>
                  </a:ext>
                </a:extLst>
              </a:tr>
              <a:tr h="289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NERC Staff</a:t>
                      </a:r>
                    </a:p>
                  </a:txBody>
                  <a:tcPr/>
                </a:tc>
                <a:tc>
                  <a:txBody>
                    <a:bodyPr/>
                    <a:lstStyle/>
                    <a:p>
                      <a:pPr algn="l" fontAlgn="b"/>
                      <a:r>
                        <a:rPr lang="en-US" sz="1600" kern="1200" dirty="0">
                          <a:solidFill>
                            <a:schemeClr val="dk1"/>
                          </a:solidFill>
                          <a:latin typeface="+mn-lt"/>
                          <a:ea typeface="+mn-ea"/>
                          <a:cs typeface="+mn-cs"/>
                        </a:rPr>
                        <a:t>Jamie Calderon</a:t>
                      </a:r>
                    </a:p>
                  </a:txBody>
                  <a:tcPr anchor="ctr"/>
                </a:tc>
                <a:tc>
                  <a:txBody>
                    <a:bodyPr/>
                    <a:lstStyle/>
                    <a:p>
                      <a:pPr algn="l" fontAlgn="b"/>
                      <a:r>
                        <a:rPr lang="en-US" sz="1600" kern="1200" dirty="0">
                          <a:solidFill>
                            <a:schemeClr val="dk1"/>
                          </a:solidFill>
                          <a:latin typeface="+mn-lt"/>
                          <a:ea typeface="+mn-ea"/>
                          <a:cs typeface="+mn-cs"/>
                        </a:rPr>
                        <a:t>North American Electric Reliability Corporation</a:t>
                      </a:r>
                    </a:p>
                  </a:txBody>
                  <a:tcPr anchor="ctr"/>
                </a:tc>
                <a:extLst>
                  <a:ext uri="{0D108BD9-81ED-4DB2-BD59-A6C34878D82A}">
                    <a16:rowId xmlns:a16="http://schemas.microsoft.com/office/drawing/2014/main" val="3399405678"/>
                  </a:ext>
                </a:extLst>
              </a:tr>
            </a:tbl>
          </a:graphicData>
        </a:graphic>
      </p:graphicFrame>
      <p:sp>
        <p:nvSpPr>
          <p:cNvPr id="8" name="TextBox 7">
            <a:extLst>
              <a:ext uri="{FF2B5EF4-FFF2-40B4-BE49-F238E27FC236}">
                <a16:creationId xmlns:a16="http://schemas.microsoft.com/office/drawing/2014/main" id="{778F2BCF-D198-8F13-C41C-26BFA4248A8D}"/>
              </a:ext>
            </a:extLst>
          </p:cNvPr>
          <p:cNvSpPr txBox="1"/>
          <p:nvPr/>
        </p:nvSpPr>
        <p:spPr>
          <a:xfrm>
            <a:off x="228600" y="1056021"/>
            <a:ext cx="4267200" cy="461665"/>
          </a:xfrm>
          <a:prstGeom prst="rect">
            <a:avLst/>
          </a:prstGeom>
          <a:noFill/>
        </p:spPr>
        <p:txBody>
          <a:bodyPr wrap="square">
            <a:spAutoFit/>
          </a:bodyPr>
          <a:lstStyle/>
          <a:p>
            <a:r>
              <a:rPr lang="en-US" b="1" i="0" dirty="0">
                <a:solidFill>
                  <a:srgbClr val="19396E"/>
                </a:solidFill>
                <a:latin typeface="Tahoma" panose="020B0604030504040204" pitchFamily="34" charset="0"/>
                <a:ea typeface="Tahoma" panose="020B0604030504040204" pitchFamily="34" charset="0"/>
                <a:cs typeface="Tahoma" panose="020B0604030504040204" pitchFamily="34" charset="0"/>
              </a:rPr>
              <a:t>Drafting Team Roster</a:t>
            </a:r>
          </a:p>
        </p:txBody>
      </p:sp>
    </p:spTree>
    <p:extLst>
      <p:ext uri="{BB962C8B-B14F-4D97-AF65-F5344CB8AC3E}">
        <p14:creationId xmlns:p14="http://schemas.microsoft.com/office/powerpoint/2010/main" val="371753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b="1" dirty="0"/>
              <a:t>Title</a:t>
            </a:r>
            <a:r>
              <a:rPr lang="en-US" dirty="0"/>
              <a:t>: Revision of relevant Reliability Standards to include applicability of transmission-connected dynamic reactive resources</a:t>
            </a:r>
          </a:p>
          <a:p>
            <a:r>
              <a:rPr lang="en-US" b="1" dirty="0"/>
              <a:t>Date Submitted</a:t>
            </a:r>
            <a:r>
              <a:rPr lang="en-US" dirty="0"/>
              <a:t>: Feb 24, 2020 (Revised on February 3, 2022)</a:t>
            </a:r>
          </a:p>
        </p:txBody>
      </p:sp>
      <p:sp>
        <p:nvSpPr>
          <p:cNvPr id="3" name="Title 2"/>
          <p:cNvSpPr>
            <a:spLocks noGrp="1"/>
          </p:cNvSpPr>
          <p:nvPr>
            <p:ph type="title"/>
          </p:nvPr>
        </p:nvSpPr>
        <p:spPr/>
        <p:txBody>
          <a:bodyPr/>
          <a:lstStyle/>
          <a:p>
            <a:r>
              <a:rPr lang="en-US" dirty="0"/>
              <a:t>Project 2020-02</a:t>
            </a:r>
            <a:br>
              <a:rPr lang="en-US" dirty="0"/>
            </a:br>
            <a:r>
              <a:rPr lang="en-US" dirty="0"/>
              <a:t>SAR1</a:t>
            </a:r>
          </a:p>
        </p:txBody>
      </p:sp>
    </p:spTree>
    <p:extLst>
      <p:ext uri="{BB962C8B-B14F-4D97-AF65-F5344CB8AC3E}">
        <p14:creationId xmlns:p14="http://schemas.microsoft.com/office/powerpoint/2010/main" val="147450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46074" y="1325562"/>
            <a:ext cx="8416926" cy="5151438"/>
          </a:xfrm>
        </p:spPr>
        <p:txBody>
          <a:bodyPr/>
          <a:lstStyle/>
          <a:p>
            <a:r>
              <a:rPr lang="en-US" sz="2000" b="1" dirty="0"/>
              <a:t>Title</a:t>
            </a:r>
            <a:r>
              <a:rPr lang="en-US" sz="2000" dirty="0"/>
              <a:t>: </a:t>
            </a:r>
            <a:r>
              <a:rPr lang="en-US" sz="2000" b="1" u="sng" dirty="0"/>
              <a:t>Generator Ride-Through Standard (PRC-024-03 Replacement)</a:t>
            </a:r>
          </a:p>
          <a:p>
            <a:r>
              <a:rPr lang="en-US" sz="2000" b="1" dirty="0"/>
              <a:t>Date Submitted</a:t>
            </a:r>
            <a:r>
              <a:rPr lang="en-US" sz="2000" dirty="0"/>
              <a:t>: April 28, 2022 (revised March 31, 2023)</a:t>
            </a:r>
          </a:p>
          <a:p>
            <a:r>
              <a:rPr lang="en-US" sz="2000" b="1" dirty="0"/>
              <a:t>Industry Need:</a:t>
            </a:r>
          </a:p>
          <a:p>
            <a:r>
              <a:rPr lang="en-US" sz="2000" dirty="0"/>
              <a:t>Based on the ERO Enterprise analyzing over 10 disturbances reports highlighting key findings and recommendations </a:t>
            </a:r>
          </a:p>
          <a:p>
            <a:pPr lvl="1"/>
            <a:r>
              <a:rPr lang="en-US" sz="1600" dirty="0"/>
              <a:t>A widespread loss of generating resources – solar PV, wind, synchronous generation, and battery energy storage systems (BESS) </a:t>
            </a:r>
          </a:p>
          <a:p>
            <a:pPr lvl="1"/>
            <a:r>
              <a:rPr lang="en-US" sz="1600" dirty="0"/>
              <a:t>Multiple IBR experience abnormally tripping, ceasing current injection, or reducing power output with control interactions. </a:t>
            </a:r>
          </a:p>
          <a:p>
            <a:pPr lvl="1"/>
            <a:r>
              <a:rPr lang="en-US" sz="1600" dirty="0"/>
              <a:t>The unexpected loss of widespread generating assets poses a significant risk to BPS reliability.</a:t>
            </a:r>
          </a:p>
          <a:p>
            <a:r>
              <a:rPr lang="en-US" sz="2000" dirty="0"/>
              <a:t>The existing PRC-024-3 is an equipment settings standard focused solely on voltage and frequency protection and is  inadequate to address the IBR performance issues</a:t>
            </a:r>
          </a:p>
          <a:p>
            <a:r>
              <a:rPr lang="en-US" sz="2000" dirty="0"/>
              <a:t>The proposed standards project will address this known reliability risk with a more suitable performance-based standard that ensures generating resource ride-through performance for expected or planned BPS disturbances</a:t>
            </a:r>
          </a:p>
        </p:txBody>
      </p:sp>
      <p:sp>
        <p:nvSpPr>
          <p:cNvPr id="3" name="Title 2"/>
          <p:cNvSpPr>
            <a:spLocks noGrp="1"/>
          </p:cNvSpPr>
          <p:nvPr>
            <p:ph type="title"/>
          </p:nvPr>
        </p:nvSpPr>
        <p:spPr/>
        <p:txBody>
          <a:bodyPr/>
          <a:lstStyle/>
          <a:p>
            <a:r>
              <a:rPr lang="en-US" dirty="0"/>
              <a:t>Project 2020-02 </a:t>
            </a:r>
            <a:br>
              <a:rPr lang="en-US" dirty="0"/>
            </a:br>
            <a:r>
              <a:rPr lang="en-US" dirty="0"/>
              <a:t>SAR2</a:t>
            </a:r>
          </a:p>
        </p:txBody>
      </p:sp>
    </p:spTree>
    <p:extLst>
      <p:ext uri="{BB962C8B-B14F-4D97-AF65-F5344CB8AC3E}">
        <p14:creationId xmlns:p14="http://schemas.microsoft.com/office/powerpoint/2010/main" val="208358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63537" y="1371600"/>
            <a:ext cx="8416926" cy="4846638"/>
          </a:xfrm>
        </p:spPr>
        <p:txBody>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Modify PRC-024-3 to retain the Reliability Standard as a protection-based standard with applicability to only synchronous generators and synchronous condensers. </a:t>
            </a:r>
            <a:endParaRPr lang="en-US" dirty="0">
              <a:ea typeface="Times New Roman" panose="02020603050405020304" pitchFamily="18" charset="0"/>
              <a:cs typeface="Times New Roman" panose="02020603050405020304" pitchFamily="18" charset="0"/>
            </a:endParaRPr>
          </a:p>
          <a:p>
            <a:r>
              <a:rPr lang="en-US" dirty="0">
                <a:effectLst/>
                <a:latin typeface="Calibri" panose="020F0502020204030204" pitchFamily="34" charset="0"/>
                <a:ea typeface="Times New Roman" panose="02020603050405020304" pitchFamily="18" charset="0"/>
                <a:cs typeface="Times New Roman" panose="02020603050405020304" pitchFamily="18" charset="0"/>
              </a:rPr>
              <a:t>Create a new Reliability Standard (PRC-029-1) to address inverter-based resource (IBR) disturbance ride-through performance criteria.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Coincide with ride-through requirements of IEEE standards but structure to follow language from FERC Order No. 901, which states that “NERC has the discretion to consider during its standards development process whether and how to reference IEEE standards in the new or modified Reliability Standards.”</a:t>
            </a:r>
          </a:p>
          <a:p>
            <a:pPr marL="0" indent="0">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Project 2020-02 </a:t>
            </a:r>
            <a:br>
              <a:rPr lang="en-US" dirty="0"/>
            </a:br>
            <a:r>
              <a:rPr lang="en-US" dirty="0"/>
              <a:t>SDT Approach</a:t>
            </a:r>
          </a:p>
        </p:txBody>
      </p:sp>
    </p:spTree>
    <p:extLst>
      <p:ext uri="{BB962C8B-B14F-4D97-AF65-F5344CB8AC3E}">
        <p14:creationId xmlns:p14="http://schemas.microsoft.com/office/powerpoint/2010/main" val="264421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63537" y="1371600"/>
            <a:ext cx="8416926" cy="4846638"/>
          </a:xfrm>
        </p:spPr>
        <p:txBody>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The comment period and initial ballot for the first draft:  3/27/2024 – 4/27/2024</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dirty="0">
                <a:ea typeface="Times New Roman" panose="02020603050405020304" pitchFamily="18" charset="0"/>
                <a:cs typeface="Times New Roman" panose="02020603050405020304" pitchFamily="18" charset="0"/>
              </a:rPr>
              <a:t>first </a:t>
            </a:r>
            <a:r>
              <a:rPr lang="en-US" dirty="0">
                <a:effectLst/>
                <a:latin typeface="Calibri" panose="020F0502020204030204" pitchFamily="34" charset="0"/>
                <a:ea typeface="Times New Roman" panose="02020603050405020304" pitchFamily="18" charset="0"/>
                <a:cs typeface="Times New Roman" panose="02020603050405020304" pitchFamily="18" charset="0"/>
              </a:rPr>
              <a:t>draft </a:t>
            </a:r>
            <a:r>
              <a:rPr lang="en-US" dirty="0">
                <a:ea typeface="Times New Roman" panose="02020603050405020304" pitchFamily="18" charset="0"/>
                <a:cs typeface="Times New Roman" panose="02020603050405020304" pitchFamily="18" charset="0"/>
              </a:rPr>
              <a:t>failed the initial ballot and received ~200 pages of comments from different stakeholders</a:t>
            </a:r>
          </a:p>
          <a:p>
            <a:r>
              <a:rPr lang="en-US" dirty="0">
                <a:ea typeface="Times New Roman" panose="02020603050405020304" pitchFamily="18" charset="0"/>
                <a:cs typeface="Times New Roman" panose="02020603050405020304" pitchFamily="18" charset="0"/>
              </a:rPr>
              <a:t>The drafting team went through a series of meetings to address all the comments in May and early June, including an in-person meeting and dedicated meetings with specific stakeholders, e.g. EPRI</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PRC-029 has been extensively updated by revising or adding clarifications to the previous requirement languages, as per the comments fro</a:t>
            </a:r>
            <a:r>
              <a:rPr lang="en-US" dirty="0">
                <a:ea typeface="Times New Roman" panose="02020603050405020304" pitchFamily="18" charset="0"/>
                <a:cs typeface="Times New Roman" panose="02020603050405020304" pitchFamily="18" charset="0"/>
              </a:rPr>
              <a:t>m the stakeholders</a:t>
            </a:r>
          </a:p>
          <a:p>
            <a:r>
              <a:rPr lang="en-US" dirty="0">
                <a:cs typeface="Times New Roman" panose="02020603050405020304" pitchFamily="18" charset="0"/>
              </a:rPr>
              <a:t>See details in the next couple of slides</a:t>
            </a:r>
          </a:p>
        </p:txBody>
      </p:sp>
      <p:sp>
        <p:nvSpPr>
          <p:cNvPr id="3" name="Title 2"/>
          <p:cNvSpPr>
            <a:spLocks noGrp="1"/>
          </p:cNvSpPr>
          <p:nvPr>
            <p:ph type="title"/>
          </p:nvPr>
        </p:nvSpPr>
        <p:spPr/>
        <p:txBody>
          <a:bodyPr/>
          <a:lstStyle/>
          <a:p>
            <a:r>
              <a:rPr lang="en-US" dirty="0"/>
              <a:t>Project 2020-02 </a:t>
            </a:r>
            <a:br>
              <a:rPr lang="en-US" dirty="0"/>
            </a:br>
            <a:r>
              <a:rPr lang="en-US" dirty="0"/>
              <a:t>after 1</a:t>
            </a:r>
            <a:r>
              <a:rPr lang="en-US" baseline="30000" dirty="0"/>
              <a:t>st</a:t>
            </a:r>
            <a:r>
              <a:rPr lang="en-US" dirty="0"/>
              <a:t> Comment Period</a:t>
            </a:r>
          </a:p>
        </p:txBody>
      </p:sp>
    </p:spTree>
    <p:extLst>
      <p:ext uri="{BB962C8B-B14F-4D97-AF65-F5344CB8AC3E}">
        <p14:creationId xmlns:p14="http://schemas.microsoft.com/office/powerpoint/2010/main" val="37583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46074" y="1325562"/>
            <a:ext cx="8416926" cy="5151438"/>
          </a:xfrm>
        </p:spPr>
        <p:txBody>
          <a:bodyPr/>
          <a:lstStyle/>
          <a:p>
            <a:pPr marL="0" marR="0">
              <a:spcBef>
                <a:spcPts val="0"/>
              </a:spcBef>
              <a:spcAft>
                <a:spcPts val="0"/>
              </a:spcAft>
            </a:pPr>
            <a:r>
              <a:rPr lang="en-US" b="1" i="1" dirty="0">
                <a:effectLst/>
                <a:latin typeface="Tahoma" panose="020B0604030504040204" pitchFamily="34" charset="0"/>
                <a:cs typeface="Times New Roman" panose="02020603050405020304" pitchFamily="18" charset="0"/>
              </a:rPr>
              <a:t>Functional Entities (4.1)</a:t>
            </a:r>
          </a:p>
          <a:p>
            <a:pPr marL="227013" marR="0" indent="0">
              <a:spcBef>
                <a:spcPts val="0"/>
              </a:spcBef>
              <a:spcAft>
                <a:spcPts val="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The functional entity responsible for assuring acceptable ride-through performance of IBR is the Generator Owner (GO) and Transmission Owner (TO). </a:t>
            </a:r>
          </a:p>
          <a:p>
            <a:pPr marL="0" marR="0">
              <a:spcBef>
                <a:spcPts val="0"/>
              </a:spcBef>
              <a:spcAft>
                <a:spcPts val="0"/>
              </a:spcAft>
            </a:pPr>
            <a:r>
              <a:rPr lang="en-US" b="1" i="1" dirty="0">
                <a:effectLst/>
                <a:latin typeface="Tahoma" panose="020B0604030504040204" pitchFamily="34" charset="0"/>
                <a:cs typeface="Times New Roman" panose="02020603050405020304" pitchFamily="18" charset="0"/>
              </a:rPr>
              <a:t>Facilities (4.2)</a:t>
            </a:r>
          </a:p>
          <a:p>
            <a:pPr marL="227013" marR="0" indent="0">
              <a:spcBef>
                <a:spcPts val="0"/>
              </a:spcBef>
              <a:spcAft>
                <a:spcPts val="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Applicability Facilities includes: </a:t>
            </a:r>
          </a:p>
          <a:p>
            <a:pPr marL="569913" indent="-342900">
              <a:spcBef>
                <a:spcPts val="0"/>
              </a:spcBef>
              <a:spcAft>
                <a:spcPts val="0"/>
              </a:spcAft>
            </a:pPr>
            <a:r>
              <a:rPr lang="en-US" dirty="0">
                <a:cs typeface="Times New Roman" panose="02020603050405020304" pitchFamily="18" charset="0"/>
              </a:rPr>
              <a:t>BES inverter-based resources </a:t>
            </a:r>
          </a:p>
          <a:p>
            <a:pPr marL="798513" lvl="1" indent="-342900">
              <a:spcBef>
                <a:spcPts val="0"/>
              </a:spcBef>
              <a:spcAft>
                <a:spcPts val="0"/>
              </a:spcAft>
            </a:pPr>
            <a:r>
              <a:rPr lang="en-US" sz="1600" dirty="0">
                <a:effectLst/>
                <a:latin typeface="Calibri" panose="020F0502020204030204" pitchFamily="34" charset="0"/>
                <a:ea typeface="Times New Roman" panose="02020603050405020304" pitchFamily="18" charset="0"/>
              </a:rPr>
              <a:t>A collection of individual solar photovoltaic (PV), Type 3 and Type 4 wind turbines, battery energy storage system (BESS), or fuel cells that operate as a single plant/resource. In case of offshore wind plants connecting via a dedicated VSC-HVDC, the inverter-based resource includes the VSC-HVDC system.</a:t>
            </a:r>
            <a:endParaRPr lang="en-US" sz="1600" dirty="0">
              <a:cs typeface="Times New Roman" panose="02020603050405020304" pitchFamily="18" charset="0"/>
            </a:endParaRPr>
          </a:p>
          <a:p>
            <a:pPr marL="798513" lvl="1" indent="-342900">
              <a:spcBef>
                <a:spcPts val="0"/>
              </a:spcBef>
              <a:spcAft>
                <a:spcPts val="0"/>
              </a:spcAft>
            </a:pPr>
            <a:r>
              <a:rPr lang="en-US" sz="1600" dirty="0"/>
              <a:t>Consistent with FERC Order No. 901, IBR performance is based on the overall IBR plant</a:t>
            </a:r>
          </a:p>
          <a:p>
            <a:pPr marL="798513" lvl="1" indent="-342900">
              <a:spcBef>
                <a:spcPts val="0"/>
              </a:spcBef>
              <a:spcAft>
                <a:spcPts val="0"/>
              </a:spcAft>
            </a:pPr>
            <a:r>
              <a:rPr lang="en-US" sz="1600" dirty="0"/>
              <a:t>Requirements do not apply to individual inverter units or measurements taken at individual inverter unit terminals</a:t>
            </a:r>
          </a:p>
          <a:p>
            <a:pPr marL="798513" lvl="1" indent="-342900">
              <a:spcBef>
                <a:spcPts val="0"/>
              </a:spcBef>
              <a:spcAft>
                <a:spcPts val="0"/>
              </a:spcAft>
            </a:pPr>
            <a:r>
              <a:rPr lang="en-US" sz="1600" dirty="0"/>
              <a:t>Utilize the disturbance monitoring equipment requirements established under the proposed PRC-028-1</a:t>
            </a:r>
          </a:p>
          <a:p>
            <a:pPr marL="0" marR="0">
              <a:spcBef>
                <a:spcPts val="0"/>
              </a:spcBef>
              <a:spcAft>
                <a:spcPts val="0"/>
              </a:spcAft>
            </a:pPr>
            <a:endParaRPr lang="en-US" sz="1800" dirty="0"/>
          </a:p>
          <a:p>
            <a:endParaRPr lang="en-US" dirty="0"/>
          </a:p>
        </p:txBody>
      </p:sp>
      <p:sp>
        <p:nvSpPr>
          <p:cNvPr id="3" name="Title 2"/>
          <p:cNvSpPr>
            <a:spLocks noGrp="1"/>
          </p:cNvSpPr>
          <p:nvPr>
            <p:ph type="title"/>
          </p:nvPr>
        </p:nvSpPr>
        <p:spPr/>
        <p:txBody>
          <a:bodyPr/>
          <a:lstStyle/>
          <a:p>
            <a:r>
              <a:rPr lang="en-US" dirty="0"/>
              <a:t>Project 2020-02 </a:t>
            </a:r>
            <a:br>
              <a:rPr lang="en-US" dirty="0"/>
            </a:br>
            <a:r>
              <a:rPr lang="en-US" dirty="0"/>
              <a:t>Draft Language PRC-029-1</a:t>
            </a:r>
          </a:p>
        </p:txBody>
      </p:sp>
    </p:spTree>
    <p:extLst>
      <p:ext uri="{BB962C8B-B14F-4D97-AF65-F5344CB8AC3E}">
        <p14:creationId xmlns:p14="http://schemas.microsoft.com/office/powerpoint/2010/main" val="240235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Draft Language PRC-029-1</a:t>
            </a:r>
          </a:p>
        </p:txBody>
      </p:sp>
      <p:sp>
        <p:nvSpPr>
          <p:cNvPr id="11" name="Rectangle 1">
            <a:extLst>
              <a:ext uri="{FF2B5EF4-FFF2-40B4-BE49-F238E27FC236}">
                <a16:creationId xmlns:a16="http://schemas.microsoft.com/office/drawing/2014/main" id="{50ACA769-B0CA-2093-6ED5-6A5E3FCA84A5}"/>
              </a:ext>
            </a:extLst>
          </p:cNvPr>
          <p:cNvSpPr>
            <a:spLocks noChangeArrowheads="1"/>
          </p:cNvSpPr>
          <p:nvPr/>
        </p:nvSpPr>
        <p:spPr bwMode="auto">
          <a:xfrm>
            <a:off x="2144713"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7FF2E46B-E6F6-7D4D-D981-F3AA8612F64C}"/>
              </a:ext>
            </a:extLst>
          </p:cNvPr>
          <p:cNvPicPr>
            <a:picLocks noChangeAspect="1"/>
          </p:cNvPicPr>
          <p:nvPr/>
        </p:nvPicPr>
        <p:blipFill>
          <a:blip r:embed="rId3"/>
          <a:stretch>
            <a:fillRect/>
          </a:stretch>
        </p:blipFill>
        <p:spPr>
          <a:xfrm>
            <a:off x="270862" y="1361786"/>
            <a:ext cx="8602275" cy="4134427"/>
          </a:xfrm>
          <a:prstGeom prst="rect">
            <a:avLst/>
          </a:prstGeom>
        </p:spPr>
      </p:pic>
    </p:spTree>
    <p:extLst>
      <p:ext uri="{BB962C8B-B14F-4D97-AF65-F5344CB8AC3E}">
        <p14:creationId xmlns:p14="http://schemas.microsoft.com/office/powerpoint/2010/main" val="142422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2020-02 </a:t>
            </a:r>
            <a:br>
              <a:rPr lang="en-US" dirty="0"/>
            </a:br>
            <a:r>
              <a:rPr lang="en-US" dirty="0"/>
              <a:t>Draft Language PRC-029-1</a:t>
            </a:r>
          </a:p>
        </p:txBody>
      </p:sp>
      <p:sp>
        <p:nvSpPr>
          <p:cNvPr id="8" name="TextBox 7">
            <a:extLst>
              <a:ext uri="{FF2B5EF4-FFF2-40B4-BE49-F238E27FC236}">
                <a16:creationId xmlns:a16="http://schemas.microsoft.com/office/drawing/2014/main" id="{D5ED7D6D-5AF2-CDAF-609E-BA8A4897DB7A}"/>
              </a:ext>
            </a:extLst>
          </p:cNvPr>
          <p:cNvSpPr txBox="1"/>
          <p:nvPr/>
        </p:nvSpPr>
        <p:spPr>
          <a:xfrm>
            <a:off x="800102" y="5059334"/>
            <a:ext cx="3619500" cy="400110"/>
          </a:xfrm>
          <a:prstGeom prst="rect">
            <a:avLst/>
          </a:prstGeom>
          <a:noFill/>
        </p:spPr>
        <p:txBody>
          <a:bodyPr wrap="square">
            <a:spAutoFit/>
          </a:bodyPr>
          <a:lstStyle/>
          <a:p>
            <a:r>
              <a:rPr lang="en-US" sz="2000" b="1" dirty="0">
                <a:effectLst/>
                <a:latin typeface="Times New Roman" panose="02020603050405020304" pitchFamily="18" charset="0"/>
                <a:ea typeface="Times New Roman" panose="02020603050405020304" pitchFamily="18" charset="0"/>
              </a:rPr>
              <a:t>AC-Connected Wind IBR </a:t>
            </a:r>
            <a:endParaRPr lang="en-US" sz="2000" dirty="0"/>
          </a:p>
        </p:txBody>
      </p:sp>
      <p:sp>
        <p:nvSpPr>
          <p:cNvPr id="10" name="TextBox 9">
            <a:extLst>
              <a:ext uri="{FF2B5EF4-FFF2-40B4-BE49-F238E27FC236}">
                <a16:creationId xmlns:a16="http://schemas.microsoft.com/office/drawing/2014/main" id="{091BA106-FC11-EF43-B57C-FAEE94B5E195}"/>
              </a:ext>
            </a:extLst>
          </p:cNvPr>
          <p:cNvSpPr txBox="1"/>
          <p:nvPr/>
        </p:nvSpPr>
        <p:spPr>
          <a:xfrm>
            <a:off x="5125541" y="5059334"/>
            <a:ext cx="3810000" cy="400110"/>
          </a:xfrm>
          <a:prstGeom prst="rect">
            <a:avLst/>
          </a:prstGeom>
          <a:noFill/>
        </p:spPr>
        <p:txBody>
          <a:bodyPr wrap="square">
            <a:spAutoFit/>
          </a:bodyPr>
          <a:lstStyle/>
          <a:p>
            <a:r>
              <a:rPr lang="en-US" sz="2000" b="1" dirty="0">
                <a:effectLst/>
                <a:latin typeface="Times New Roman" panose="02020603050405020304" pitchFamily="18" charset="0"/>
                <a:ea typeface="Times New Roman" panose="02020603050405020304" pitchFamily="18" charset="0"/>
              </a:rPr>
              <a:t>None AC-Connected Wind IBR </a:t>
            </a:r>
            <a:endParaRPr lang="en-US" sz="2000" dirty="0"/>
          </a:p>
        </p:txBody>
      </p:sp>
      <p:sp>
        <p:nvSpPr>
          <p:cNvPr id="11" name="Rectangle 1">
            <a:extLst>
              <a:ext uri="{FF2B5EF4-FFF2-40B4-BE49-F238E27FC236}">
                <a16:creationId xmlns:a16="http://schemas.microsoft.com/office/drawing/2014/main" id="{50ACA769-B0CA-2093-6ED5-6A5E3FCA84A5}"/>
              </a:ext>
            </a:extLst>
          </p:cNvPr>
          <p:cNvSpPr>
            <a:spLocks noChangeArrowheads="1"/>
          </p:cNvSpPr>
          <p:nvPr/>
        </p:nvSpPr>
        <p:spPr bwMode="auto">
          <a:xfrm>
            <a:off x="2144713"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E4E3CEEE-246D-C0C7-A819-5620835C0674}"/>
              </a:ext>
            </a:extLst>
          </p:cNvPr>
          <p:cNvPicPr>
            <a:picLocks noChangeAspect="1"/>
          </p:cNvPicPr>
          <p:nvPr/>
        </p:nvPicPr>
        <p:blipFill>
          <a:blip r:embed="rId3"/>
          <a:stretch>
            <a:fillRect/>
          </a:stretch>
        </p:blipFill>
        <p:spPr>
          <a:xfrm>
            <a:off x="51103" y="2438400"/>
            <a:ext cx="4711398" cy="2517417"/>
          </a:xfrm>
          <a:prstGeom prst="rect">
            <a:avLst/>
          </a:prstGeom>
        </p:spPr>
      </p:pic>
      <p:pic>
        <p:nvPicPr>
          <p:cNvPr id="9" name="Picture 8">
            <a:extLst>
              <a:ext uri="{FF2B5EF4-FFF2-40B4-BE49-F238E27FC236}">
                <a16:creationId xmlns:a16="http://schemas.microsoft.com/office/drawing/2014/main" id="{50DA1D42-D139-F7E2-9D54-4E5315F9A451}"/>
              </a:ext>
            </a:extLst>
          </p:cNvPr>
          <p:cNvPicPr>
            <a:picLocks noChangeAspect="1"/>
          </p:cNvPicPr>
          <p:nvPr/>
        </p:nvPicPr>
        <p:blipFill>
          <a:blip r:embed="rId4"/>
          <a:stretch>
            <a:fillRect/>
          </a:stretch>
        </p:blipFill>
        <p:spPr>
          <a:xfrm>
            <a:off x="4788959" y="2308059"/>
            <a:ext cx="4126441" cy="2647755"/>
          </a:xfrm>
          <a:prstGeom prst="rect">
            <a:avLst/>
          </a:prstGeom>
        </p:spPr>
      </p:pic>
    </p:spTree>
    <p:extLst>
      <p:ext uri="{BB962C8B-B14F-4D97-AF65-F5344CB8AC3E}">
        <p14:creationId xmlns:p14="http://schemas.microsoft.com/office/powerpoint/2010/main" val="320928904"/>
      </p:ext>
    </p:extLst>
  </p:cSld>
  <p:clrMapOvr>
    <a:masterClrMapping/>
  </p:clrMapOvr>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C-024 Industry Webinar 2 - September 2019" id="{EC849BC0-02EB-440E-A115-76B3C68BA60C}" vid="{AEC3D114-A639-4D81-98FE-8C6D84F5E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32987BA870A44185FED92C7922D507" ma:contentTypeVersion="15" ma:contentTypeDescription="Create a new document." ma:contentTypeScope="" ma:versionID="4213ce65734e8e37739fb5c531b05797">
  <xsd:schema xmlns:xsd="http://www.w3.org/2001/XMLSchema" xmlns:xs="http://www.w3.org/2001/XMLSchema" xmlns:p="http://schemas.microsoft.com/office/2006/metadata/properties" xmlns:ns2="a4b44cf9-c5fc-49e2-94cd-834b627fa82f" xmlns:ns3="09c0763c-d90a-4fc0-a036-b3cc5e9d1a25" targetNamespace="http://schemas.microsoft.com/office/2006/metadata/properties" ma:root="true" ma:fieldsID="53294822420dcbe8669932872055aed8" ns2:_="" ns3:_="">
    <xsd:import namespace="a4b44cf9-c5fc-49e2-94cd-834b627fa82f"/>
    <xsd:import namespace="09c0763c-d90a-4fc0-a036-b3cc5e9d1a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44cf9-c5fc-49e2-94cd-834b627fa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d4df7da-c195-4679-b09b-159ed35ba17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c0763c-d90a-4fc0-a036-b3cc5e9d1a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bdd01e-21fb-4a59-9792-600dc1f1aa60}" ma:internalName="TaxCatchAll" ma:showField="CatchAllData" ma:web="09c0763c-d90a-4fc0-a036-b3cc5e9d1a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xCatchAll xmlns="09c0763c-d90a-4fc0-a036-b3cc5e9d1a25">
      <Value>10257</Value>
      <Value>1</Value>
      <Value>13762</Value>
    </TaxCatchAll>
    <lcf76f155ced4ddcb4097134ff3c332f xmlns="a4b44cf9-c5fc-49e2-94cd-834b627fa8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43E6B7-1F44-457C-AC40-880EF5B38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44cf9-c5fc-49e2-94cd-834b627fa82f"/>
    <ds:schemaRef ds:uri="09c0763c-d90a-4fc0-a036-b3cc5e9d1a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C212C2-0179-4405-BD72-64D636F1CBE4}">
  <ds:schemaRefs>
    <ds:schemaRef ds:uri="http://schemas.microsoft.com/sharepoint/v3/contenttype/forms"/>
  </ds:schemaRefs>
</ds:datastoreItem>
</file>

<file path=customXml/itemProps3.xml><?xml version="1.0" encoding="utf-8"?>
<ds:datastoreItem xmlns:ds="http://schemas.openxmlformats.org/officeDocument/2006/customXml" ds:itemID="{A51EF14B-9FC4-4933-9DF9-300B895476B4}">
  <ds:schemaRef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a4b44cf9-c5fc-49e2-94cd-834b627fa82f"/>
    <ds:schemaRef ds:uri="http://schemas.microsoft.com/office/2006/documentManagement/types"/>
    <ds:schemaRef ds:uri="http://www.w3.org/XML/1998/namespace"/>
    <ds:schemaRef ds:uri="http://schemas.microsoft.com/office/infopath/2007/PartnerControls"/>
    <ds:schemaRef ds:uri="09c0763c-d90a-4fc0-a036-b3cc5e9d1a25"/>
  </ds:schemaRefs>
</ds:datastoreItem>
</file>

<file path=docMetadata/LabelInfo.xml><?xml version="1.0" encoding="utf-8"?>
<clbl:labelList xmlns:clbl="http://schemas.microsoft.com/office/2020/mipLabelMetadata">
  <clbl:label id="{cac25473-bb91-4a6f-afab-8ab26c3ec881}" enabled="1" method="Standard" siteId="{a2d34bfa-bd5b-4dc3-9a2e-098f99296771}" contentBits="0" removed="0"/>
</clbl:labelList>
</file>

<file path=docProps/app.xml><?xml version="1.0" encoding="utf-8"?>
<Properties xmlns="http://schemas.openxmlformats.org/officeDocument/2006/extended-properties" xmlns:vt="http://schemas.openxmlformats.org/officeDocument/2006/docPropsVTypes">
  <Template>MOD-026-2 Industry Webinar April 2022</Template>
  <TotalTime>0</TotalTime>
  <Words>842</Words>
  <Application>Microsoft Office PowerPoint</Application>
  <PresentationFormat>On-screen Show (4:3)</PresentationFormat>
  <Paragraphs>127</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Lucida Grande</vt:lpstr>
      <vt:lpstr>Arial</vt:lpstr>
      <vt:lpstr>Calibri</vt:lpstr>
      <vt:lpstr>Courier New</vt:lpstr>
      <vt:lpstr>Tahoma</vt:lpstr>
      <vt:lpstr>Times New Roman</vt:lpstr>
      <vt:lpstr>Verdana</vt:lpstr>
      <vt:lpstr>Wingdings</vt:lpstr>
      <vt:lpstr>NERCTheme</vt:lpstr>
      <vt:lpstr>PowerPoint Presentation</vt:lpstr>
      <vt:lpstr>Project 2020-02 Drafting Team- SAR and Standards</vt:lpstr>
      <vt:lpstr>Project 2020-02 SAR1</vt:lpstr>
      <vt:lpstr>Project 2020-02  SAR2</vt:lpstr>
      <vt:lpstr>Project 2020-02  SDT Approach</vt:lpstr>
      <vt:lpstr>Project 2020-02  after 1st Comment Period</vt:lpstr>
      <vt:lpstr>Project 2020-02  Draft Language PRC-029-1</vt:lpstr>
      <vt:lpstr>Project 2020-02  Draft Language PRC-029-1</vt:lpstr>
      <vt:lpstr>Project 2020-02  Draft Language PRC-029-1</vt:lpstr>
      <vt:lpstr>Project 2020-02  Summary of PRC-029-1</vt:lpstr>
      <vt:lpstr>Project 2020-02  Summary of PRC-029-1</vt:lpstr>
      <vt:lpstr>Project 2020-02  Summary of PRC-029-1</vt:lpstr>
      <vt:lpstr>Project 2020-02  Summary of PRC-029-1</vt:lpstr>
      <vt:lpstr>Project 2020-02  Summary of PRC-029-1</vt:lpstr>
      <vt:lpstr>Project 2020-02  Summary of PRC-029-1</vt:lpstr>
      <vt:lpstr>Project 2020-02 Next Steps</vt:lpstr>
      <vt:lpstr>Project 2020-02  </vt:lpstr>
      <vt:lpstr>Project 2020-02  </vt:lpstr>
      <vt:lpstr>Project 2020-02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NERC Joint 901 Webinar - March 28 2024</dc:title>
  <dc:creator/>
  <cp:keywords/>
  <cp:lastModifiedBy/>
  <cp:revision>1</cp:revision>
  <dcterms:created xsi:type="dcterms:W3CDTF">2022-04-06T18:35:01Z</dcterms:created>
  <dcterms:modified xsi:type="dcterms:W3CDTF">2024-06-13T17:24:52Z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0x010100AB32987BA870A44185FED92C7922D507</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9d71ec8c-b257-45a0-8031-328e88800830</vt:lpwstr>
  </property>
  <property fmtid="{D5CDD505-2E9C-101B-9397-08002B2CF9AE}" pid="6" name="TaxKeyword">
    <vt:lpwstr/>
  </property>
  <property fmtid="{D5CDD505-2E9C-101B-9397-08002B2CF9AE}" pid="7" name="Document Status">
    <vt:lpwstr/>
  </property>
  <property fmtid="{D5CDD505-2E9C-101B-9397-08002B2CF9AE}" pid="8" name="Data Classification">
    <vt:lpwstr>1;#Confidential - Internal|aa40a886-0bc0-4ba6-a22c-37ccbc8c9bd8</vt:lpwstr>
  </property>
  <property fmtid="{D5CDD505-2E9C-101B-9397-08002B2CF9AE}" pid="9" name="Standards Project Number">
    <vt:lpwstr>13762;#2023-01|e5ff79b2-714d-403e-8d90-450c9837bf4f</vt:lpwstr>
  </property>
  <property fmtid="{D5CDD505-2E9C-101B-9397-08002B2CF9AE}" pid="10" name="ha854ffd4af946f1b23e64bfa0f7277a">
    <vt:lpwstr/>
  </property>
  <property fmtid="{D5CDD505-2E9C-101B-9397-08002B2CF9AE}" pid="11" name="_dlc_policyId">
    <vt:lpwstr/>
  </property>
  <property fmtid="{D5CDD505-2E9C-101B-9397-08002B2CF9AE}" pid="12" name="ItemRetentionFormula">
    <vt:lpwstr/>
  </property>
  <property fmtid="{D5CDD505-2E9C-101B-9397-08002B2CF9AE}" pid="13" name="Requirements Affected">
    <vt:lpwstr/>
  </property>
  <property fmtid="{D5CDD505-2E9C-101B-9397-08002B2CF9AE}" pid="14" name="Standard Action">
    <vt:lpwstr>10257;#Related files|b34219b6-362c-4e66-b599-840e5527f4ca</vt:lpwstr>
  </property>
  <property fmtid="{D5CDD505-2E9C-101B-9397-08002B2CF9AE}" pid="15" name="Standard Number - New">
    <vt:lpwstr/>
  </property>
  <property fmtid="{D5CDD505-2E9C-101B-9397-08002B2CF9AE}" pid="16" name="SD Project Type">
    <vt:lpwstr/>
  </property>
  <property fmtid="{D5CDD505-2E9C-101B-9397-08002B2CF9AE}" pid="17" name="MSIP_Label_797ad33d-ed35-43c0-b526-22bc83c17deb_Enabled">
    <vt:lpwstr>true</vt:lpwstr>
  </property>
  <property fmtid="{D5CDD505-2E9C-101B-9397-08002B2CF9AE}" pid="18" name="MSIP_Label_797ad33d-ed35-43c0-b526-22bc83c17deb_SetDate">
    <vt:lpwstr>2024-06-13T16:08:27Z</vt:lpwstr>
  </property>
  <property fmtid="{D5CDD505-2E9C-101B-9397-08002B2CF9AE}" pid="19" name="MSIP_Label_797ad33d-ed35-43c0-b526-22bc83c17deb_Method">
    <vt:lpwstr>Standard</vt:lpwstr>
  </property>
  <property fmtid="{D5CDD505-2E9C-101B-9397-08002B2CF9AE}" pid="20" name="MSIP_Label_797ad33d-ed35-43c0-b526-22bc83c17deb_Name">
    <vt:lpwstr>797ad33d-ed35-43c0-b526-22bc83c17deb</vt:lpwstr>
  </property>
  <property fmtid="{D5CDD505-2E9C-101B-9397-08002B2CF9AE}" pid="21" name="MSIP_Label_797ad33d-ed35-43c0-b526-22bc83c17deb_SiteId">
    <vt:lpwstr>d539d4bf-5610-471a-afc2-1c76685cfefa</vt:lpwstr>
  </property>
  <property fmtid="{D5CDD505-2E9C-101B-9397-08002B2CF9AE}" pid="22" name="MSIP_Label_797ad33d-ed35-43c0-b526-22bc83c17deb_ActionId">
    <vt:lpwstr>c3a8fc74-cc1b-4a47-8f0c-4ee2ca8bc3eb</vt:lpwstr>
  </property>
  <property fmtid="{D5CDD505-2E9C-101B-9397-08002B2CF9AE}" pid="23" name="MSIP_Label_797ad33d-ed35-43c0-b526-22bc83c17deb_ContentBits">
    <vt:lpwstr>1</vt:lpwstr>
  </property>
  <property fmtid="{D5CDD505-2E9C-101B-9397-08002B2CF9AE}" pid="24" name="ClassificationContentMarkingHeaderLocations">
    <vt:lpwstr>NERCTheme:5</vt:lpwstr>
  </property>
  <property fmtid="{D5CDD505-2E9C-101B-9397-08002B2CF9AE}" pid="25" name="ClassificationContentMarkingHeaderText">
    <vt:lpwstr>INTERNAL</vt:lpwstr>
  </property>
</Properties>
</file>