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13"/>
  </p:notesMasterIdLst>
  <p:sldIdLst>
    <p:sldId id="1037" r:id="rId5"/>
    <p:sldId id="1055" r:id="rId6"/>
    <p:sldId id="1070" r:id="rId7"/>
    <p:sldId id="1071" r:id="rId8"/>
    <p:sldId id="1072" r:id="rId9"/>
    <p:sldId id="1074" r:id="rId10"/>
    <p:sldId id="1073" r:id="rId11"/>
    <p:sldId id="1021" r:id="rId12"/>
  </p:sldIdLst>
  <p:sldSz cx="12192000" cy="6858000"/>
  <p:notesSz cx="7188200" cy="9448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hlman, Jason" initials="MJ" lastIdx="1" clrIdx="0">
    <p:extLst>
      <p:ext uri="{19B8F6BF-5375-455C-9EA6-DF929625EA0E}">
        <p15:presenceInfo xmlns:p15="http://schemas.microsoft.com/office/powerpoint/2012/main" userId="S-1-5-21-3538509700-3427483902-1198720955-1534" providerId="AD"/>
      </p:ext>
    </p:extLst>
  </p:cmAuthor>
  <p:cmAuthor id="2" name="Sweigart, Thad" initials="ST" lastIdx="5" clrIdx="1">
    <p:extLst>
      <p:ext uri="{19B8F6BF-5375-455C-9EA6-DF929625EA0E}">
        <p15:presenceInfo xmlns:p15="http://schemas.microsoft.com/office/powerpoint/2012/main" userId="S-1-5-21-3538509700-3427483902-1198720955-6212" providerId="AD"/>
      </p:ext>
    </p:extLst>
  </p:cmAuthor>
  <p:cmAuthor id="3" name="Kitchens, Devin" initials="KD" lastIdx="3" clrIdx="2">
    <p:extLst>
      <p:ext uri="{19B8F6BF-5375-455C-9EA6-DF929625EA0E}">
        <p15:presenceInfo xmlns:p15="http://schemas.microsoft.com/office/powerpoint/2012/main" userId="S-1-5-21-3538509700-3427483902-1198720955-9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91"/>
    <a:srgbClr val="6F8EC2"/>
    <a:srgbClr val="CC9900"/>
    <a:srgbClr val="0055A2"/>
    <a:srgbClr val="FFFFFF"/>
    <a:srgbClr val="003296"/>
    <a:srgbClr val="7291C7"/>
    <a:srgbClr val="030035"/>
    <a:srgbClr val="66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7217" autoAdjust="0"/>
  </p:normalViewPr>
  <p:slideViewPr>
    <p:cSldViewPr>
      <p:cViewPr varScale="1">
        <p:scale>
          <a:sx n="116" d="100"/>
          <a:sy n="116" d="100"/>
        </p:scale>
        <p:origin x="108" y="5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22AFF-3909-48BF-B118-CC1EB386D6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11D9DCB-860A-49FF-9712-8BBA6092E405}">
      <dgm:prSet/>
      <dgm:spPr>
        <a:solidFill>
          <a:srgbClr val="0C4C91"/>
        </a:solidFill>
        <a:ln>
          <a:solidFill>
            <a:srgbClr val="0C4C91"/>
          </a:solidFill>
        </a:ln>
      </dgm:spPr>
      <dgm:t>
        <a:bodyPr/>
        <a:lstStyle/>
        <a:p>
          <a:r>
            <a:rPr lang="en-US" b="1" dirty="0"/>
            <a:t>Timeline</a:t>
          </a:r>
          <a:endParaRPr lang="en-US" dirty="0"/>
        </a:p>
      </dgm:t>
    </dgm:pt>
    <dgm:pt modelId="{DAA295FA-53A4-4C3F-9837-C7AE9803EEC1}" type="parTrans" cxnId="{76C77E2F-AC9A-422E-AD6B-6E5F43A14E3D}">
      <dgm:prSet/>
      <dgm:spPr/>
      <dgm:t>
        <a:bodyPr/>
        <a:lstStyle/>
        <a:p>
          <a:endParaRPr lang="en-US"/>
        </a:p>
      </dgm:t>
    </dgm:pt>
    <dgm:pt modelId="{36829BCD-986A-44C0-8DFF-513EC5128BC3}" type="sibTrans" cxnId="{76C77E2F-AC9A-422E-AD6B-6E5F43A14E3D}">
      <dgm:prSet/>
      <dgm:spPr/>
      <dgm:t>
        <a:bodyPr/>
        <a:lstStyle/>
        <a:p>
          <a:endParaRPr lang="en-US"/>
        </a:p>
      </dgm:t>
    </dgm:pt>
    <dgm:pt modelId="{7C40BEA2-B42D-4DFB-B212-48F02C95CE34}">
      <dgm:prSet/>
      <dgm:spPr/>
      <dgm:t>
        <a:bodyPr/>
        <a:lstStyle/>
        <a:p>
          <a:r>
            <a:rPr lang="en-US" dirty="0"/>
            <a:t>Issued June 4, 2024</a:t>
          </a:r>
        </a:p>
      </dgm:t>
    </dgm:pt>
    <dgm:pt modelId="{926CC8ED-BDA2-48CC-A340-0619AE43089A}" type="parTrans" cxnId="{EEE71DF9-0D72-495C-B879-AB6AFC146E8B}">
      <dgm:prSet/>
      <dgm:spPr/>
      <dgm:t>
        <a:bodyPr/>
        <a:lstStyle/>
        <a:p>
          <a:endParaRPr lang="en-US"/>
        </a:p>
      </dgm:t>
    </dgm:pt>
    <dgm:pt modelId="{4D844E08-6D36-44C4-8BC4-1579FEEF3EA7}" type="sibTrans" cxnId="{EEE71DF9-0D72-495C-B879-AB6AFC146E8B}">
      <dgm:prSet/>
      <dgm:spPr/>
      <dgm:t>
        <a:bodyPr/>
        <a:lstStyle/>
        <a:p>
          <a:endParaRPr lang="en-US"/>
        </a:p>
      </dgm:t>
    </dgm:pt>
    <dgm:pt modelId="{880FEAED-DC1C-4EE8-8601-67E14DA0F77E}">
      <dgm:prSet/>
      <dgm:spPr/>
      <dgm:t>
        <a:bodyPr/>
        <a:lstStyle/>
        <a:p>
          <a:r>
            <a:rPr lang="en-US"/>
            <a:t>Follow-up to March 23 NERC Alert 2 on equipment settings and performance and the various IBR disturbance event reports since 2017</a:t>
          </a:r>
        </a:p>
      </dgm:t>
    </dgm:pt>
    <dgm:pt modelId="{02B5ACD4-EC0D-4531-B82D-3993741E6175}" type="parTrans" cxnId="{625FB7E9-D5E5-46BF-B4CE-77AC0E1CE73B}">
      <dgm:prSet/>
      <dgm:spPr/>
      <dgm:t>
        <a:bodyPr/>
        <a:lstStyle/>
        <a:p>
          <a:endParaRPr lang="en-US"/>
        </a:p>
      </dgm:t>
    </dgm:pt>
    <dgm:pt modelId="{3533A156-4C75-47F2-9290-A7D0996F48B6}" type="sibTrans" cxnId="{625FB7E9-D5E5-46BF-B4CE-77AC0E1CE73B}">
      <dgm:prSet/>
      <dgm:spPr/>
      <dgm:t>
        <a:bodyPr/>
        <a:lstStyle/>
        <a:p>
          <a:endParaRPr lang="en-US"/>
        </a:p>
      </dgm:t>
    </dgm:pt>
    <dgm:pt modelId="{83860FB3-2D17-4CD4-85E1-39EEBDA26952}">
      <dgm:prSet/>
      <dgm:spPr/>
      <dgm:t>
        <a:bodyPr/>
        <a:lstStyle/>
        <a:p>
          <a:r>
            <a:rPr lang="en-US" dirty="0"/>
            <a:t>4th NERC Alert on IBRs since 2017</a:t>
          </a:r>
        </a:p>
      </dgm:t>
    </dgm:pt>
    <dgm:pt modelId="{78F955E5-D71F-41B6-9D93-386411C8D5CC}" type="parTrans" cxnId="{17F02879-3A84-454F-8262-868BA8EB0757}">
      <dgm:prSet/>
      <dgm:spPr/>
      <dgm:t>
        <a:bodyPr/>
        <a:lstStyle/>
        <a:p>
          <a:endParaRPr lang="en-US"/>
        </a:p>
      </dgm:t>
    </dgm:pt>
    <dgm:pt modelId="{E62AC2DF-CFC5-49EA-B871-786FC6812FE2}" type="sibTrans" cxnId="{17F02879-3A84-454F-8262-868BA8EB0757}">
      <dgm:prSet/>
      <dgm:spPr/>
      <dgm:t>
        <a:bodyPr/>
        <a:lstStyle/>
        <a:p>
          <a:endParaRPr lang="en-US"/>
        </a:p>
      </dgm:t>
    </dgm:pt>
    <dgm:pt modelId="{75A28391-7323-44CA-98C3-23A70C83719C}">
      <dgm:prSet/>
      <dgm:spPr/>
      <dgm:t>
        <a:bodyPr/>
        <a:lstStyle/>
        <a:p>
          <a:r>
            <a:rPr lang="en-US" dirty="0"/>
            <a:t>Pertains to all IBRs – solar, wind (Type 3-4), and batteries</a:t>
          </a:r>
        </a:p>
      </dgm:t>
    </dgm:pt>
    <dgm:pt modelId="{C2490B63-1F5B-422D-AFDF-E49E390C306C}" type="parTrans" cxnId="{062D5737-EA3E-4737-B789-8288C167AAA3}">
      <dgm:prSet/>
      <dgm:spPr/>
      <dgm:t>
        <a:bodyPr/>
        <a:lstStyle/>
        <a:p>
          <a:endParaRPr lang="en-US"/>
        </a:p>
      </dgm:t>
    </dgm:pt>
    <dgm:pt modelId="{E8AE27EC-6B15-4F4C-9EDE-CEC79D2D8AAD}" type="sibTrans" cxnId="{062D5737-EA3E-4737-B789-8288C167AAA3}">
      <dgm:prSet/>
      <dgm:spPr/>
      <dgm:t>
        <a:bodyPr/>
        <a:lstStyle/>
        <a:p>
          <a:endParaRPr lang="en-US"/>
        </a:p>
      </dgm:t>
    </dgm:pt>
    <dgm:pt modelId="{45F5B899-2C50-4827-A708-6A499A509600}">
      <dgm:prSet/>
      <dgm:spPr/>
      <dgm:t>
        <a:bodyPr/>
        <a:lstStyle/>
        <a:p>
          <a:r>
            <a:rPr lang="en-US" dirty="0"/>
            <a:t>Submittal due September 2, 2024 - with separate Approval  (Acknowledgement by June 11)</a:t>
          </a:r>
        </a:p>
      </dgm:t>
    </dgm:pt>
    <dgm:pt modelId="{626407EC-AB15-4862-94BB-249749EDBEC2}" type="parTrans" cxnId="{756C718C-5EC2-4658-B408-79F30DA3AB28}">
      <dgm:prSet/>
      <dgm:spPr/>
      <dgm:t>
        <a:bodyPr/>
        <a:lstStyle/>
        <a:p>
          <a:endParaRPr lang="en-US"/>
        </a:p>
      </dgm:t>
    </dgm:pt>
    <dgm:pt modelId="{4124E898-5AB4-4C1D-AC70-5702E3344527}" type="sibTrans" cxnId="{756C718C-5EC2-4658-B408-79F30DA3AB28}">
      <dgm:prSet/>
      <dgm:spPr/>
      <dgm:t>
        <a:bodyPr/>
        <a:lstStyle/>
        <a:p>
          <a:endParaRPr lang="en-US"/>
        </a:p>
      </dgm:t>
    </dgm:pt>
    <dgm:pt modelId="{3C96D645-B12A-4651-8CD3-38F5FBC9E822}">
      <dgm:prSet/>
      <dgm:spPr>
        <a:solidFill>
          <a:srgbClr val="0C4C91"/>
        </a:solidFill>
        <a:ln>
          <a:solidFill>
            <a:srgbClr val="0C4C91"/>
          </a:solidFill>
        </a:ln>
      </dgm:spPr>
      <dgm:t>
        <a:bodyPr/>
        <a:lstStyle/>
        <a:p>
          <a:r>
            <a:rPr lang="en-US" b="1"/>
            <a:t>Purpose</a:t>
          </a:r>
          <a:endParaRPr lang="en-US"/>
        </a:p>
      </dgm:t>
    </dgm:pt>
    <dgm:pt modelId="{4AEFCDF1-61E5-46DF-851C-1939A8A0F1CC}" type="parTrans" cxnId="{6B3C33EA-DC68-43F7-8042-F1CD41AE288F}">
      <dgm:prSet/>
      <dgm:spPr/>
      <dgm:t>
        <a:bodyPr/>
        <a:lstStyle/>
        <a:p>
          <a:endParaRPr lang="en-US"/>
        </a:p>
      </dgm:t>
    </dgm:pt>
    <dgm:pt modelId="{771642F3-30C9-4BCB-9E6B-9BA44928E728}" type="sibTrans" cxnId="{6B3C33EA-DC68-43F7-8042-F1CD41AE288F}">
      <dgm:prSet/>
      <dgm:spPr/>
      <dgm:t>
        <a:bodyPr/>
        <a:lstStyle/>
        <a:p>
          <a:endParaRPr lang="en-US"/>
        </a:p>
      </dgm:t>
    </dgm:pt>
    <dgm:pt modelId="{2F5AA609-2FD9-40CA-9918-4FC4FF4AAD72}">
      <dgm:prSet/>
      <dgm:spPr/>
      <dgm:t>
        <a:bodyPr/>
        <a:lstStyle/>
        <a:p>
          <a:r>
            <a:rPr lang="en-US"/>
            <a:t>Provide recommendations to industry</a:t>
          </a:r>
        </a:p>
      </dgm:t>
    </dgm:pt>
    <dgm:pt modelId="{27063E70-D107-4826-9C2E-4720016487AA}" type="parTrans" cxnId="{3D999171-64CF-4DFC-9DBC-71D25835C560}">
      <dgm:prSet/>
      <dgm:spPr/>
      <dgm:t>
        <a:bodyPr/>
        <a:lstStyle/>
        <a:p>
          <a:endParaRPr lang="en-US"/>
        </a:p>
      </dgm:t>
    </dgm:pt>
    <dgm:pt modelId="{4818D27E-2795-4162-9E2E-BED12CA6DCB7}" type="sibTrans" cxnId="{3D999171-64CF-4DFC-9DBC-71D25835C560}">
      <dgm:prSet/>
      <dgm:spPr/>
      <dgm:t>
        <a:bodyPr/>
        <a:lstStyle/>
        <a:p>
          <a:endParaRPr lang="en-US"/>
        </a:p>
      </dgm:t>
    </dgm:pt>
    <dgm:pt modelId="{2DCC3EB4-60E3-495E-B4B1-27DAEC406A84}">
      <dgm:prSet/>
      <dgm:spPr/>
      <dgm:t>
        <a:bodyPr/>
        <a:lstStyle/>
        <a:p>
          <a:r>
            <a:rPr lang="en-US"/>
            <a:t>Gather data on extent of IBR model quality deficiencies</a:t>
          </a:r>
        </a:p>
      </dgm:t>
    </dgm:pt>
    <dgm:pt modelId="{89F9281F-B001-40FF-8963-A298CF397117}" type="parTrans" cxnId="{538F1D43-4862-4AD4-860D-700C5908120B}">
      <dgm:prSet/>
      <dgm:spPr/>
      <dgm:t>
        <a:bodyPr/>
        <a:lstStyle/>
        <a:p>
          <a:endParaRPr lang="en-US"/>
        </a:p>
      </dgm:t>
    </dgm:pt>
    <dgm:pt modelId="{C94CF39D-C8F5-4EE0-B0F6-993A9458031B}" type="sibTrans" cxnId="{538F1D43-4862-4AD4-860D-700C5908120B}">
      <dgm:prSet/>
      <dgm:spPr/>
      <dgm:t>
        <a:bodyPr/>
        <a:lstStyle/>
        <a:p>
          <a:endParaRPr lang="en-US"/>
        </a:p>
      </dgm:t>
    </dgm:pt>
    <dgm:pt modelId="{23E4D900-1486-42A3-8F8D-759561E4549C}">
      <dgm:prSet/>
      <dgm:spPr/>
      <dgm:t>
        <a:bodyPr/>
        <a:lstStyle/>
        <a:p>
          <a:r>
            <a:rPr lang="en-US"/>
            <a:t>Gain insight into modelling practices</a:t>
          </a:r>
        </a:p>
      </dgm:t>
    </dgm:pt>
    <dgm:pt modelId="{887D218D-64A5-4E86-83E0-F8CBB7DCC9C3}" type="parTrans" cxnId="{AFF3E7E4-F379-48B5-BE50-86B99CCBEF36}">
      <dgm:prSet/>
      <dgm:spPr/>
      <dgm:t>
        <a:bodyPr/>
        <a:lstStyle/>
        <a:p>
          <a:endParaRPr lang="en-US"/>
        </a:p>
      </dgm:t>
    </dgm:pt>
    <dgm:pt modelId="{CAA53F81-B36F-4EA4-803B-2AF7F550F1F4}" type="sibTrans" cxnId="{AFF3E7E4-F379-48B5-BE50-86B99CCBEF36}">
      <dgm:prSet/>
      <dgm:spPr/>
      <dgm:t>
        <a:bodyPr/>
        <a:lstStyle/>
        <a:p>
          <a:endParaRPr lang="en-US"/>
        </a:p>
      </dgm:t>
    </dgm:pt>
    <dgm:pt modelId="{553EAF2F-5E59-4B6C-B971-F8B29AF1FCE3}">
      <dgm:prSet/>
      <dgm:spPr/>
      <dgm:t>
        <a:bodyPr/>
        <a:lstStyle/>
        <a:p>
          <a:r>
            <a:rPr lang="en-US"/>
            <a:t>Data collection includes specific settings for inverter and plant level controls</a:t>
          </a:r>
        </a:p>
      </dgm:t>
    </dgm:pt>
    <dgm:pt modelId="{7C562197-C58E-47DF-81EE-8CA011B3D225}" type="parTrans" cxnId="{C8B5538A-B354-4305-B658-C24941329328}">
      <dgm:prSet/>
      <dgm:spPr/>
      <dgm:t>
        <a:bodyPr/>
        <a:lstStyle/>
        <a:p>
          <a:endParaRPr lang="en-US"/>
        </a:p>
      </dgm:t>
    </dgm:pt>
    <dgm:pt modelId="{00ED7BE5-1B17-4D37-B524-1D0B353C6F3E}" type="sibTrans" cxnId="{C8B5538A-B354-4305-B658-C24941329328}">
      <dgm:prSet/>
      <dgm:spPr/>
      <dgm:t>
        <a:bodyPr/>
        <a:lstStyle/>
        <a:p>
          <a:endParaRPr lang="en-US"/>
        </a:p>
      </dgm:t>
    </dgm:pt>
    <dgm:pt modelId="{46F0E8D4-CBE3-4AA0-8770-361A98C2AEC7}" type="pres">
      <dgm:prSet presAssocID="{5B822AFF-3909-48BF-B118-CC1EB386D6FD}" presName="Name0" presStyleCnt="0">
        <dgm:presLayoutVars>
          <dgm:dir/>
          <dgm:animLvl val="lvl"/>
          <dgm:resizeHandles val="exact"/>
        </dgm:presLayoutVars>
      </dgm:prSet>
      <dgm:spPr/>
    </dgm:pt>
    <dgm:pt modelId="{6A34EC4A-E051-4013-A60D-A95AB6A550E8}" type="pres">
      <dgm:prSet presAssocID="{911D9DCB-860A-49FF-9712-8BBA6092E405}" presName="composite" presStyleCnt="0"/>
      <dgm:spPr/>
    </dgm:pt>
    <dgm:pt modelId="{18A87FC4-FADA-4C51-83FD-E7A38AE0B4A9}" type="pres">
      <dgm:prSet presAssocID="{911D9DCB-860A-49FF-9712-8BBA6092E405}" presName="parTx" presStyleLbl="alignNode1" presStyleIdx="0" presStyleCnt="2">
        <dgm:presLayoutVars>
          <dgm:chMax val="0"/>
          <dgm:chPref val="0"/>
          <dgm:bulletEnabled val="1"/>
        </dgm:presLayoutVars>
      </dgm:prSet>
      <dgm:spPr/>
    </dgm:pt>
    <dgm:pt modelId="{70F170FF-C119-45F2-BF0D-F47F6E9AD96A}" type="pres">
      <dgm:prSet presAssocID="{911D9DCB-860A-49FF-9712-8BBA6092E405}" presName="desTx" presStyleLbl="alignAccFollowNode1" presStyleIdx="0" presStyleCnt="2">
        <dgm:presLayoutVars>
          <dgm:bulletEnabled val="1"/>
        </dgm:presLayoutVars>
      </dgm:prSet>
      <dgm:spPr/>
    </dgm:pt>
    <dgm:pt modelId="{E765844F-5EB5-4375-AF30-650AE9A944B0}" type="pres">
      <dgm:prSet presAssocID="{36829BCD-986A-44C0-8DFF-513EC5128BC3}" presName="space" presStyleCnt="0"/>
      <dgm:spPr/>
    </dgm:pt>
    <dgm:pt modelId="{DF5835AE-5BE3-4932-AFD0-E0A89B4F191C}" type="pres">
      <dgm:prSet presAssocID="{3C96D645-B12A-4651-8CD3-38F5FBC9E822}" presName="composite" presStyleCnt="0"/>
      <dgm:spPr/>
    </dgm:pt>
    <dgm:pt modelId="{6D57A62E-29CC-45A6-BA35-085CAE1D1F2B}" type="pres">
      <dgm:prSet presAssocID="{3C96D645-B12A-4651-8CD3-38F5FBC9E822}" presName="parTx" presStyleLbl="alignNode1" presStyleIdx="1" presStyleCnt="2">
        <dgm:presLayoutVars>
          <dgm:chMax val="0"/>
          <dgm:chPref val="0"/>
          <dgm:bulletEnabled val="1"/>
        </dgm:presLayoutVars>
      </dgm:prSet>
      <dgm:spPr/>
    </dgm:pt>
    <dgm:pt modelId="{4EA4CBA9-C562-43ED-AC3E-0F12CDF94ECC}" type="pres">
      <dgm:prSet presAssocID="{3C96D645-B12A-4651-8CD3-38F5FBC9E822}" presName="desTx" presStyleLbl="alignAccFollowNode1" presStyleIdx="1" presStyleCnt="2">
        <dgm:presLayoutVars>
          <dgm:bulletEnabled val="1"/>
        </dgm:presLayoutVars>
      </dgm:prSet>
      <dgm:spPr/>
    </dgm:pt>
  </dgm:ptLst>
  <dgm:cxnLst>
    <dgm:cxn modelId="{3FBEED0A-EFB2-43E3-A827-7D561EAAC368}" type="presOf" srcId="{911D9DCB-860A-49FF-9712-8BBA6092E405}" destId="{18A87FC4-FADA-4C51-83FD-E7A38AE0B4A9}" srcOrd="0" destOrd="0" presId="urn:microsoft.com/office/officeart/2005/8/layout/hList1"/>
    <dgm:cxn modelId="{EBC63E13-61D4-4453-9925-14A1862208A3}" type="presOf" srcId="{23E4D900-1486-42A3-8F8D-759561E4549C}" destId="{4EA4CBA9-C562-43ED-AC3E-0F12CDF94ECC}" srcOrd="0" destOrd="2" presId="urn:microsoft.com/office/officeart/2005/8/layout/hList1"/>
    <dgm:cxn modelId="{87264C1F-EBEF-421B-AFDE-30F51CFDA88A}" type="presOf" srcId="{75A28391-7323-44CA-98C3-23A70C83719C}" destId="{70F170FF-C119-45F2-BF0D-F47F6E9AD96A}" srcOrd="0" destOrd="3" presId="urn:microsoft.com/office/officeart/2005/8/layout/hList1"/>
    <dgm:cxn modelId="{76C77E2F-AC9A-422E-AD6B-6E5F43A14E3D}" srcId="{5B822AFF-3909-48BF-B118-CC1EB386D6FD}" destId="{911D9DCB-860A-49FF-9712-8BBA6092E405}" srcOrd="0" destOrd="0" parTransId="{DAA295FA-53A4-4C3F-9837-C7AE9803EEC1}" sibTransId="{36829BCD-986A-44C0-8DFF-513EC5128BC3}"/>
    <dgm:cxn modelId="{062D5737-EA3E-4737-B789-8288C167AAA3}" srcId="{911D9DCB-860A-49FF-9712-8BBA6092E405}" destId="{75A28391-7323-44CA-98C3-23A70C83719C}" srcOrd="3" destOrd="0" parTransId="{C2490B63-1F5B-422D-AFDF-E49E390C306C}" sibTransId="{E8AE27EC-6B15-4F4C-9EDE-CEC79D2D8AAD}"/>
    <dgm:cxn modelId="{5EEDE360-5640-4AC1-8D36-2E55CD299614}" type="presOf" srcId="{880FEAED-DC1C-4EE8-8601-67E14DA0F77E}" destId="{70F170FF-C119-45F2-BF0D-F47F6E9AD96A}" srcOrd="0" destOrd="1" presId="urn:microsoft.com/office/officeart/2005/8/layout/hList1"/>
    <dgm:cxn modelId="{538F1D43-4862-4AD4-860D-700C5908120B}" srcId="{3C96D645-B12A-4651-8CD3-38F5FBC9E822}" destId="{2DCC3EB4-60E3-495E-B4B1-27DAEC406A84}" srcOrd="1" destOrd="0" parTransId="{89F9281F-B001-40FF-8963-A298CF397117}" sibTransId="{C94CF39D-C8F5-4EE0-B0F6-993A9458031B}"/>
    <dgm:cxn modelId="{C792406C-7596-4B4E-95EC-37AC67459ECC}" type="presOf" srcId="{7C40BEA2-B42D-4DFB-B212-48F02C95CE34}" destId="{70F170FF-C119-45F2-BF0D-F47F6E9AD96A}" srcOrd="0" destOrd="0" presId="urn:microsoft.com/office/officeart/2005/8/layout/hList1"/>
    <dgm:cxn modelId="{3D999171-64CF-4DFC-9DBC-71D25835C560}" srcId="{3C96D645-B12A-4651-8CD3-38F5FBC9E822}" destId="{2F5AA609-2FD9-40CA-9918-4FC4FF4AAD72}" srcOrd="0" destOrd="0" parTransId="{27063E70-D107-4826-9C2E-4720016487AA}" sibTransId="{4818D27E-2795-4162-9E2E-BED12CA6DCB7}"/>
    <dgm:cxn modelId="{17F02879-3A84-454F-8262-868BA8EB0757}" srcId="{911D9DCB-860A-49FF-9712-8BBA6092E405}" destId="{83860FB3-2D17-4CD4-85E1-39EEBDA26952}" srcOrd="2" destOrd="0" parTransId="{78F955E5-D71F-41B6-9D93-386411C8D5CC}" sibTransId="{E62AC2DF-CFC5-49EA-B871-786FC6812FE2}"/>
    <dgm:cxn modelId="{78F3727D-A6B4-4E8D-B8C7-0FECA3AA1961}" type="presOf" srcId="{3C96D645-B12A-4651-8CD3-38F5FBC9E822}" destId="{6D57A62E-29CC-45A6-BA35-085CAE1D1F2B}" srcOrd="0" destOrd="0" presId="urn:microsoft.com/office/officeart/2005/8/layout/hList1"/>
    <dgm:cxn modelId="{C8B5538A-B354-4305-B658-C24941329328}" srcId="{3C96D645-B12A-4651-8CD3-38F5FBC9E822}" destId="{553EAF2F-5E59-4B6C-B971-F8B29AF1FCE3}" srcOrd="3" destOrd="0" parTransId="{7C562197-C58E-47DF-81EE-8CA011B3D225}" sibTransId="{00ED7BE5-1B17-4D37-B524-1D0B353C6F3E}"/>
    <dgm:cxn modelId="{756C718C-5EC2-4658-B408-79F30DA3AB28}" srcId="{911D9DCB-860A-49FF-9712-8BBA6092E405}" destId="{45F5B899-2C50-4827-A708-6A499A509600}" srcOrd="4" destOrd="0" parTransId="{626407EC-AB15-4862-94BB-249749EDBEC2}" sibTransId="{4124E898-5AB4-4C1D-AC70-5702E3344527}"/>
    <dgm:cxn modelId="{48F64E9C-C659-4A92-AFA7-4A17671DBA4D}" type="presOf" srcId="{83860FB3-2D17-4CD4-85E1-39EEBDA26952}" destId="{70F170FF-C119-45F2-BF0D-F47F6E9AD96A}" srcOrd="0" destOrd="2" presId="urn:microsoft.com/office/officeart/2005/8/layout/hList1"/>
    <dgm:cxn modelId="{5EB096C4-66A6-44FA-A258-B4A3A6DFC669}" type="presOf" srcId="{5B822AFF-3909-48BF-B118-CC1EB386D6FD}" destId="{46F0E8D4-CBE3-4AA0-8770-361A98C2AEC7}" srcOrd="0" destOrd="0" presId="urn:microsoft.com/office/officeart/2005/8/layout/hList1"/>
    <dgm:cxn modelId="{182D2AC7-42F0-44CB-9C66-4941A863DE03}" type="presOf" srcId="{2DCC3EB4-60E3-495E-B4B1-27DAEC406A84}" destId="{4EA4CBA9-C562-43ED-AC3E-0F12CDF94ECC}" srcOrd="0" destOrd="1" presId="urn:microsoft.com/office/officeart/2005/8/layout/hList1"/>
    <dgm:cxn modelId="{F366B2C7-97C8-40AB-98D0-99CDB53F4A3D}" type="presOf" srcId="{45F5B899-2C50-4827-A708-6A499A509600}" destId="{70F170FF-C119-45F2-BF0D-F47F6E9AD96A}" srcOrd="0" destOrd="4" presId="urn:microsoft.com/office/officeart/2005/8/layout/hList1"/>
    <dgm:cxn modelId="{533517D2-615A-4C0F-8C96-7E82FAC91398}" type="presOf" srcId="{2F5AA609-2FD9-40CA-9918-4FC4FF4AAD72}" destId="{4EA4CBA9-C562-43ED-AC3E-0F12CDF94ECC}" srcOrd="0" destOrd="0" presId="urn:microsoft.com/office/officeart/2005/8/layout/hList1"/>
    <dgm:cxn modelId="{AFF3E7E4-F379-48B5-BE50-86B99CCBEF36}" srcId="{3C96D645-B12A-4651-8CD3-38F5FBC9E822}" destId="{23E4D900-1486-42A3-8F8D-759561E4549C}" srcOrd="2" destOrd="0" parTransId="{887D218D-64A5-4E86-83E0-F8CBB7DCC9C3}" sibTransId="{CAA53F81-B36F-4EA4-803B-2AF7F550F1F4}"/>
    <dgm:cxn modelId="{625FB7E9-D5E5-46BF-B4CE-77AC0E1CE73B}" srcId="{911D9DCB-860A-49FF-9712-8BBA6092E405}" destId="{880FEAED-DC1C-4EE8-8601-67E14DA0F77E}" srcOrd="1" destOrd="0" parTransId="{02B5ACD4-EC0D-4531-B82D-3993741E6175}" sibTransId="{3533A156-4C75-47F2-9290-A7D0996F48B6}"/>
    <dgm:cxn modelId="{4A81D2E9-2964-4CF2-8369-1B8DF6118834}" type="presOf" srcId="{553EAF2F-5E59-4B6C-B971-F8B29AF1FCE3}" destId="{4EA4CBA9-C562-43ED-AC3E-0F12CDF94ECC}" srcOrd="0" destOrd="3" presId="urn:microsoft.com/office/officeart/2005/8/layout/hList1"/>
    <dgm:cxn modelId="{6B3C33EA-DC68-43F7-8042-F1CD41AE288F}" srcId="{5B822AFF-3909-48BF-B118-CC1EB386D6FD}" destId="{3C96D645-B12A-4651-8CD3-38F5FBC9E822}" srcOrd="1" destOrd="0" parTransId="{4AEFCDF1-61E5-46DF-851C-1939A8A0F1CC}" sibTransId="{771642F3-30C9-4BCB-9E6B-9BA44928E728}"/>
    <dgm:cxn modelId="{EEE71DF9-0D72-495C-B879-AB6AFC146E8B}" srcId="{911D9DCB-860A-49FF-9712-8BBA6092E405}" destId="{7C40BEA2-B42D-4DFB-B212-48F02C95CE34}" srcOrd="0" destOrd="0" parTransId="{926CC8ED-BDA2-48CC-A340-0619AE43089A}" sibTransId="{4D844E08-6D36-44C4-8BC4-1579FEEF3EA7}"/>
    <dgm:cxn modelId="{C6825C3B-889B-40BF-97E1-A655382610BF}" type="presParOf" srcId="{46F0E8D4-CBE3-4AA0-8770-361A98C2AEC7}" destId="{6A34EC4A-E051-4013-A60D-A95AB6A550E8}" srcOrd="0" destOrd="0" presId="urn:microsoft.com/office/officeart/2005/8/layout/hList1"/>
    <dgm:cxn modelId="{956F125E-26F7-40B8-A38D-04EB433FEBBE}" type="presParOf" srcId="{6A34EC4A-E051-4013-A60D-A95AB6A550E8}" destId="{18A87FC4-FADA-4C51-83FD-E7A38AE0B4A9}" srcOrd="0" destOrd="0" presId="urn:microsoft.com/office/officeart/2005/8/layout/hList1"/>
    <dgm:cxn modelId="{F5B32A19-A9E5-4870-9726-8F060A75AF07}" type="presParOf" srcId="{6A34EC4A-E051-4013-A60D-A95AB6A550E8}" destId="{70F170FF-C119-45F2-BF0D-F47F6E9AD96A}" srcOrd="1" destOrd="0" presId="urn:microsoft.com/office/officeart/2005/8/layout/hList1"/>
    <dgm:cxn modelId="{AB323DF7-AFFE-4758-9B98-75F20F1E1E60}" type="presParOf" srcId="{46F0E8D4-CBE3-4AA0-8770-361A98C2AEC7}" destId="{E765844F-5EB5-4375-AF30-650AE9A944B0}" srcOrd="1" destOrd="0" presId="urn:microsoft.com/office/officeart/2005/8/layout/hList1"/>
    <dgm:cxn modelId="{90AC192C-19A3-4E5C-84B8-68DEF1E2E2CA}" type="presParOf" srcId="{46F0E8D4-CBE3-4AA0-8770-361A98C2AEC7}" destId="{DF5835AE-5BE3-4932-AFD0-E0A89B4F191C}" srcOrd="2" destOrd="0" presId="urn:microsoft.com/office/officeart/2005/8/layout/hList1"/>
    <dgm:cxn modelId="{69E3BDEA-C360-414A-ADD9-092F743D4DE1}" type="presParOf" srcId="{DF5835AE-5BE3-4932-AFD0-E0A89B4F191C}" destId="{6D57A62E-29CC-45A6-BA35-085CAE1D1F2B}" srcOrd="0" destOrd="0" presId="urn:microsoft.com/office/officeart/2005/8/layout/hList1"/>
    <dgm:cxn modelId="{8E994F1B-E90A-4554-AFCF-09C5006F088A}" type="presParOf" srcId="{DF5835AE-5BE3-4932-AFD0-E0A89B4F191C}" destId="{4EA4CBA9-C562-43ED-AC3E-0F12CDF94E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568FF-94F3-4034-BC18-65479A55020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509ACA-CC05-42E4-9A1D-190D029DE7FD}">
      <dgm:prSet custT="1"/>
      <dgm:spPr>
        <a:solidFill>
          <a:srgbClr val="0C4C91"/>
        </a:solidFill>
      </dgm:spPr>
      <dgm:t>
        <a:bodyPr/>
        <a:lstStyle/>
        <a:p>
          <a:r>
            <a:rPr lang="en-US" sz="2800" b="1" dirty="0"/>
            <a:t>Do you own any BPS-connected IBR </a:t>
          </a:r>
          <a:br>
            <a:rPr lang="en-US" sz="2800" b="1" dirty="0"/>
          </a:br>
          <a:r>
            <a:rPr lang="en-US" sz="2800" b="1" dirty="0"/>
            <a:t>generating facilities?</a:t>
          </a:r>
          <a:endParaRPr lang="en-US" sz="2800" dirty="0"/>
        </a:p>
      </dgm:t>
    </dgm:pt>
    <dgm:pt modelId="{7ACEE6D0-59DB-43F8-BA73-53E43627EE3F}" type="parTrans" cxnId="{654AD7D3-F24E-4E0F-915D-2300462E3F51}">
      <dgm:prSet/>
      <dgm:spPr/>
      <dgm:t>
        <a:bodyPr/>
        <a:lstStyle/>
        <a:p>
          <a:endParaRPr lang="en-US"/>
        </a:p>
      </dgm:t>
    </dgm:pt>
    <dgm:pt modelId="{01778AD2-2FCA-46AA-81E9-DEB1C215486C}" type="sibTrans" cxnId="{654AD7D3-F24E-4E0F-915D-2300462E3F51}">
      <dgm:prSet/>
      <dgm:spPr/>
      <dgm:t>
        <a:bodyPr/>
        <a:lstStyle/>
        <a:p>
          <a:endParaRPr lang="en-US"/>
        </a:p>
      </dgm:t>
    </dgm:pt>
    <dgm:pt modelId="{1A7169D3-75FB-4151-A310-E453F5F88916}">
      <dgm:prSet/>
      <dgm:spPr>
        <a:solidFill>
          <a:srgbClr val="0C4C91"/>
        </a:solidFill>
      </dgm:spPr>
      <dgm:t>
        <a:bodyPr/>
        <a:lstStyle/>
        <a:p>
          <a:r>
            <a:rPr lang="en-US" dirty="0"/>
            <a:t>If NO – submit this response and approval</a:t>
          </a:r>
        </a:p>
      </dgm:t>
    </dgm:pt>
    <dgm:pt modelId="{9555AA5E-DB1A-4D23-A780-119EB6F59348}" type="parTrans" cxnId="{30284DA9-1C28-4CDD-A7C0-DB220B3F3912}">
      <dgm:prSet/>
      <dgm:spPr>
        <a:ln>
          <a:solidFill>
            <a:srgbClr val="6F8EC2"/>
          </a:solidFill>
        </a:ln>
      </dgm:spPr>
      <dgm:t>
        <a:bodyPr/>
        <a:lstStyle/>
        <a:p>
          <a:endParaRPr lang="en-US"/>
        </a:p>
      </dgm:t>
    </dgm:pt>
    <dgm:pt modelId="{ED897AD1-9BDC-4673-9805-C8478B5CF59F}" type="sibTrans" cxnId="{30284DA9-1C28-4CDD-A7C0-DB220B3F3912}">
      <dgm:prSet/>
      <dgm:spPr/>
      <dgm:t>
        <a:bodyPr/>
        <a:lstStyle/>
        <a:p>
          <a:endParaRPr lang="en-US"/>
        </a:p>
      </dgm:t>
    </dgm:pt>
    <dgm:pt modelId="{F85008D7-15B2-4ACF-8503-3EFC176D6B31}">
      <dgm:prSet/>
      <dgm:spPr>
        <a:solidFill>
          <a:srgbClr val="0C4C91"/>
        </a:solidFill>
      </dgm:spPr>
      <dgm:t>
        <a:bodyPr/>
        <a:lstStyle/>
        <a:p>
          <a:r>
            <a:rPr lang="en-US" dirty="0"/>
            <a:t>If YES – data collection for IBR generating facilities includes: solar photovoltaic (PV), type 3 and type 4 wind, battery energy storage systems (BESS), and any hybrid facilities with an IBR component </a:t>
          </a:r>
        </a:p>
        <a:p>
          <a:r>
            <a:rPr lang="en-US" dirty="0"/>
            <a:t>Specifically, detailed data responses apply to NERC-registered </a:t>
          </a:r>
          <a:br>
            <a:rPr lang="en-US" dirty="0"/>
          </a:br>
          <a:r>
            <a:rPr lang="en-US" dirty="0"/>
            <a:t>Bulk Electric System (BES) IBRs</a:t>
          </a:r>
        </a:p>
      </dgm:t>
    </dgm:pt>
    <dgm:pt modelId="{4004909E-0D87-4104-A90C-8C5044FE069F}" type="parTrans" cxnId="{3596C969-D83A-4BF8-B887-FC613F894B29}">
      <dgm:prSet/>
      <dgm:spPr>
        <a:ln>
          <a:solidFill>
            <a:srgbClr val="6F8EC2"/>
          </a:solidFill>
        </a:ln>
      </dgm:spPr>
      <dgm:t>
        <a:bodyPr/>
        <a:lstStyle/>
        <a:p>
          <a:endParaRPr lang="en-US"/>
        </a:p>
      </dgm:t>
    </dgm:pt>
    <dgm:pt modelId="{E65A1D91-37F4-4276-BA22-ABE712D37235}" type="sibTrans" cxnId="{3596C969-D83A-4BF8-B887-FC613F894B29}">
      <dgm:prSet/>
      <dgm:spPr/>
      <dgm:t>
        <a:bodyPr/>
        <a:lstStyle/>
        <a:p>
          <a:endParaRPr lang="en-US"/>
        </a:p>
      </dgm:t>
    </dgm:pt>
    <dgm:pt modelId="{FA78BDA9-0095-4D26-A06F-076E687CEC7F}">
      <dgm:prSet/>
      <dgm:spPr>
        <a:solidFill>
          <a:srgbClr val="0C4C91"/>
        </a:solidFill>
      </dgm:spPr>
      <dgm:t>
        <a:bodyPr/>
        <a:lstStyle/>
        <a:p>
          <a:r>
            <a:rPr lang="en-US"/>
            <a:t>Identified by Inclusion I4 of the NERC BES Definition, facilities with nameplate aggregation &gt;75MVA and connected at 100kV and above</a:t>
          </a:r>
        </a:p>
      </dgm:t>
    </dgm:pt>
    <dgm:pt modelId="{6E346E9A-D764-4C2E-8CC3-22BA3CC4F513}" type="parTrans" cxnId="{7B4D7F61-B22E-4863-96F9-60034CD1267E}">
      <dgm:prSet/>
      <dgm:spPr>
        <a:ln>
          <a:solidFill>
            <a:srgbClr val="6F8EC2"/>
          </a:solidFill>
        </a:ln>
      </dgm:spPr>
      <dgm:t>
        <a:bodyPr/>
        <a:lstStyle/>
        <a:p>
          <a:endParaRPr lang="en-US"/>
        </a:p>
      </dgm:t>
    </dgm:pt>
    <dgm:pt modelId="{32530744-ACC4-4BD4-B633-C8CD2080BFC4}" type="sibTrans" cxnId="{7B4D7F61-B22E-4863-96F9-60034CD1267E}">
      <dgm:prSet/>
      <dgm:spPr/>
      <dgm:t>
        <a:bodyPr/>
        <a:lstStyle/>
        <a:p>
          <a:endParaRPr lang="en-US"/>
        </a:p>
      </dgm:t>
    </dgm:pt>
    <dgm:pt modelId="{BB793DE9-B5AD-4E8B-8445-B8AFEAE6801C}">
      <dgm:prSet/>
      <dgm:spPr>
        <a:solidFill>
          <a:srgbClr val="0C4C91"/>
        </a:solidFill>
      </dgm:spPr>
      <dgm:t>
        <a:bodyPr/>
        <a:lstStyle/>
        <a:p>
          <a:r>
            <a:rPr lang="en-US" dirty="0"/>
            <a:t>IBRs within scope of NERC’s proposed Category 2 GO Registry Criteria (facilities rated at 20 MVA connected at 60kV and above) do not have any requirements to respond to this alert</a:t>
          </a:r>
        </a:p>
      </dgm:t>
    </dgm:pt>
    <dgm:pt modelId="{11B1E7B5-8313-40C2-9404-79271D0B7C48}" type="parTrans" cxnId="{B2610DED-2EA7-40E2-960B-892E5AEE1145}">
      <dgm:prSet/>
      <dgm:spPr>
        <a:ln>
          <a:solidFill>
            <a:srgbClr val="6F8EC2"/>
          </a:solidFill>
        </a:ln>
      </dgm:spPr>
      <dgm:t>
        <a:bodyPr/>
        <a:lstStyle/>
        <a:p>
          <a:endParaRPr lang="en-US"/>
        </a:p>
      </dgm:t>
    </dgm:pt>
    <dgm:pt modelId="{41298B4E-65CE-4531-A40E-7D5ABFF2918E}" type="sibTrans" cxnId="{B2610DED-2EA7-40E2-960B-892E5AEE1145}">
      <dgm:prSet/>
      <dgm:spPr/>
      <dgm:t>
        <a:bodyPr/>
        <a:lstStyle/>
        <a:p>
          <a:endParaRPr lang="en-US"/>
        </a:p>
      </dgm:t>
    </dgm:pt>
    <dgm:pt modelId="{4D290D6E-B6E3-4420-92AB-63621447F51F}" type="pres">
      <dgm:prSet presAssocID="{DFD568FF-94F3-4034-BC18-65479A550201}" presName="hierChild1" presStyleCnt="0">
        <dgm:presLayoutVars>
          <dgm:orgChart val="1"/>
          <dgm:chPref val="1"/>
          <dgm:dir/>
          <dgm:animOne val="branch"/>
          <dgm:animLvl val="lvl"/>
          <dgm:resizeHandles/>
        </dgm:presLayoutVars>
      </dgm:prSet>
      <dgm:spPr/>
    </dgm:pt>
    <dgm:pt modelId="{EAF996DE-B0BE-41A7-8FDF-4C628CC60709}" type="pres">
      <dgm:prSet presAssocID="{A7509ACA-CC05-42E4-9A1D-190D029DE7FD}" presName="hierRoot1" presStyleCnt="0">
        <dgm:presLayoutVars>
          <dgm:hierBranch val="init"/>
        </dgm:presLayoutVars>
      </dgm:prSet>
      <dgm:spPr/>
    </dgm:pt>
    <dgm:pt modelId="{3469E208-41EE-4DF7-9BA0-C9A7A504DB5A}" type="pres">
      <dgm:prSet presAssocID="{A7509ACA-CC05-42E4-9A1D-190D029DE7FD}" presName="rootComposite1" presStyleCnt="0"/>
      <dgm:spPr/>
    </dgm:pt>
    <dgm:pt modelId="{7EFFCCB5-9E4E-4962-897C-B0F091FA4CB6}" type="pres">
      <dgm:prSet presAssocID="{A7509ACA-CC05-42E4-9A1D-190D029DE7FD}" presName="rootText1" presStyleLbl="node0" presStyleIdx="0" presStyleCnt="1" custScaleX="472604">
        <dgm:presLayoutVars>
          <dgm:chPref val="3"/>
        </dgm:presLayoutVars>
      </dgm:prSet>
      <dgm:spPr/>
    </dgm:pt>
    <dgm:pt modelId="{A25BD540-28B4-4448-8FBD-762B618463B0}" type="pres">
      <dgm:prSet presAssocID="{A7509ACA-CC05-42E4-9A1D-190D029DE7FD}" presName="rootConnector1" presStyleLbl="node1" presStyleIdx="0" presStyleCnt="0"/>
      <dgm:spPr/>
    </dgm:pt>
    <dgm:pt modelId="{2A5CBA7E-7D04-4866-B69D-F6139F3D791F}" type="pres">
      <dgm:prSet presAssocID="{A7509ACA-CC05-42E4-9A1D-190D029DE7FD}" presName="hierChild2" presStyleCnt="0"/>
      <dgm:spPr/>
    </dgm:pt>
    <dgm:pt modelId="{F43FD42B-1EEE-495F-B47C-6FD4831252D0}" type="pres">
      <dgm:prSet presAssocID="{9555AA5E-DB1A-4D23-A780-119EB6F59348}" presName="Name37" presStyleLbl="parChTrans1D2" presStyleIdx="0" presStyleCnt="2"/>
      <dgm:spPr/>
    </dgm:pt>
    <dgm:pt modelId="{28817769-1EE6-49BF-B916-3215DD295130}" type="pres">
      <dgm:prSet presAssocID="{1A7169D3-75FB-4151-A310-E453F5F88916}" presName="hierRoot2" presStyleCnt="0">
        <dgm:presLayoutVars>
          <dgm:hierBranch val="init"/>
        </dgm:presLayoutVars>
      </dgm:prSet>
      <dgm:spPr/>
    </dgm:pt>
    <dgm:pt modelId="{50365D2E-2FD0-4B9C-8DD4-536266A467AA}" type="pres">
      <dgm:prSet presAssocID="{1A7169D3-75FB-4151-A310-E453F5F88916}" presName="rootComposite" presStyleCnt="0"/>
      <dgm:spPr/>
    </dgm:pt>
    <dgm:pt modelId="{019A968F-401D-4FE7-82F3-9BF848F8DB7B}" type="pres">
      <dgm:prSet presAssocID="{1A7169D3-75FB-4151-A310-E453F5F88916}" presName="rootText" presStyleLbl="node2" presStyleIdx="0" presStyleCnt="2" custScaleY="142000">
        <dgm:presLayoutVars>
          <dgm:chPref val="3"/>
        </dgm:presLayoutVars>
      </dgm:prSet>
      <dgm:spPr/>
    </dgm:pt>
    <dgm:pt modelId="{1419E436-45BD-4000-95A4-65A3357BA604}" type="pres">
      <dgm:prSet presAssocID="{1A7169D3-75FB-4151-A310-E453F5F88916}" presName="rootConnector" presStyleLbl="node2" presStyleIdx="0" presStyleCnt="2"/>
      <dgm:spPr/>
    </dgm:pt>
    <dgm:pt modelId="{0AB1CCC3-3EC0-40DE-9000-65A826E8D8D2}" type="pres">
      <dgm:prSet presAssocID="{1A7169D3-75FB-4151-A310-E453F5F88916}" presName="hierChild4" presStyleCnt="0"/>
      <dgm:spPr/>
    </dgm:pt>
    <dgm:pt modelId="{A0CDA701-E6E1-4B20-AEDA-05F18ABB8845}" type="pres">
      <dgm:prSet presAssocID="{1A7169D3-75FB-4151-A310-E453F5F88916}" presName="hierChild5" presStyleCnt="0"/>
      <dgm:spPr/>
    </dgm:pt>
    <dgm:pt modelId="{ABD17DAE-222F-4E01-BFF4-E8301D73B48F}" type="pres">
      <dgm:prSet presAssocID="{4004909E-0D87-4104-A90C-8C5044FE069F}" presName="Name37" presStyleLbl="parChTrans1D2" presStyleIdx="1" presStyleCnt="2"/>
      <dgm:spPr/>
    </dgm:pt>
    <dgm:pt modelId="{37440B76-EA56-4E9A-B03C-AF96AA6CFE60}" type="pres">
      <dgm:prSet presAssocID="{F85008D7-15B2-4ACF-8503-3EFC176D6B31}" presName="hierRoot2" presStyleCnt="0">
        <dgm:presLayoutVars>
          <dgm:hierBranch val="init"/>
        </dgm:presLayoutVars>
      </dgm:prSet>
      <dgm:spPr/>
    </dgm:pt>
    <dgm:pt modelId="{F9CF52FA-8FAD-4902-AA16-DD55A2BFBCC0}" type="pres">
      <dgm:prSet presAssocID="{F85008D7-15B2-4ACF-8503-3EFC176D6B31}" presName="rootComposite" presStyleCnt="0"/>
      <dgm:spPr/>
    </dgm:pt>
    <dgm:pt modelId="{9D19B0D7-5FAE-459D-8F38-F317835B771E}" type="pres">
      <dgm:prSet presAssocID="{F85008D7-15B2-4ACF-8503-3EFC176D6B31}" presName="rootText" presStyleLbl="node2" presStyleIdx="1" presStyleCnt="2" custScaleX="345781" custScaleY="142000">
        <dgm:presLayoutVars>
          <dgm:chPref val="3"/>
        </dgm:presLayoutVars>
      </dgm:prSet>
      <dgm:spPr/>
    </dgm:pt>
    <dgm:pt modelId="{6C76E997-77F5-4176-A373-D0F503714E29}" type="pres">
      <dgm:prSet presAssocID="{F85008D7-15B2-4ACF-8503-3EFC176D6B31}" presName="rootConnector" presStyleLbl="node2" presStyleIdx="1" presStyleCnt="2"/>
      <dgm:spPr/>
    </dgm:pt>
    <dgm:pt modelId="{7797E5A4-5B38-4F99-AADD-FE6B18E92628}" type="pres">
      <dgm:prSet presAssocID="{F85008D7-15B2-4ACF-8503-3EFC176D6B31}" presName="hierChild4" presStyleCnt="0"/>
      <dgm:spPr/>
    </dgm:pt>
    <dgm:pt modelId="{59D01499-32AB-464B-956E-FCDAE2E8CA30}" type="pres">
      <dgm:prSet presAssocID="{6E346E9A-D764-4C2E-8CC3-22BA3CC4F513}" presName="Name37" presStyleLbl="parChTrans1D3" presStyleIdx="0" presStyleCnt="2"/>
      <dgm:spPr/>
    </dgm:pt>
    <dgm:pt modelId="{8FFA2C86-E17B-4F12-AA43-36F31DD29AA7}" type="pres">
      <dgm:prSet presAssocID="{FA78BDA9-0095-4D26-A06F-076E687CEC7F}" presName="hierRoot2" presStyleCnt="0">
        <dgm:presLayoutVars>
          <dgm:hierBranch val="init"/>
        </dgm:presLayoutVars>
      </dgm:prSet>
      <dgm:spPr/>
    </dgm:pt>
    <dgm:pt modelId="{FA9A7E1A-9498-4D03-9B0A-3460C26EE78B}" type="pres">
      <dgm:prSet presAssocID="{FA78BDA9-0095-4D26-A06F-076E687CEC7F}" presName="rootComposite" presStyleCnt="0"/>
      <dgm:spPr/>
    </dgm:pt>
    <dgm:pt modelId="{3588394F-5025-4C28-86B7-54225F32CB00}" type="pres">
      <dgm:prSet presAssocID="{FA78BDA9-0095-4D26-A06F-076E687CEC7F}" presName="rootText" presStyleLbl="node3" presStyleIdx="0" presStyleCnt="2" custScaleX="233875">
        <dgm:presLayoutVars>
          <dgm:chPref val="3"/>
        </dgm:presLayoutVars>
      </dgm:prSet>
      <dgm:spPr/>
    </dgm:pt>
    <dgm:pt modelId="{C6D24AA0-A752-488B-B035-85024C6F9E85}" type="pres">
      <dgm:prSet presAssocID="{FA78BDA9-0095-4D26-A06F-076E687CEC7F}" presName="rootConnector" presStyleLbl="node3" presStyleIdx="0" presStyleCnt="2"/>
      <dgm:spPr/>
    </dgm:pt>
    <dgm:pt modelId="{D9B3DFA7-0720-40D4-8F6A-52258456B6A8}" type="pres">
      <dgm:prSet presAssocID="{FA78BDA9-0095-4D26-A06F-076E687CEC7F}" presName="hierChild4" presStyleCnt="0"/>
      <dgm:spPr/>
    </dgm:pt>
    <dgm:pt modelId="{4A9C7115-A723-48E4-8D1E-0DF9D6EED733}" type="pres">
      <dgm:prSet presAssocID="{FA78BDA9-0095-4D26-A06F-076E687CEC7F}" presName="hierChild5" presStyleCnt="0"/>
      <dgm:spPr/>
    </dgm:pt>
    <dgm:pt modelId="{6AC2F08E-C5EC-487D-90B4-22DA9CEFAD48}" type="pres">
      <dgm:prSet presAssocID="{11B1E7B5-8313-40C2-9404-79271D0B7C48}" presName="Name37" presStyleLbl="parChTrans1D3" presStyleIdx="1" presStyleCnt="2"/>
      <dgm:spPr/>
    </dgm:pt>
    <dgm:pt modelId="{D4157A07-0691-42BF-A6B8-09FDF747D62A}" type="pres">
      <dgm:prSet presAssocID="{BB793DE9-B5AD-4E8B-8445-B8AFEAE6801C}" presName="hierRoot2" presStyleCnt="0">
        <dgm:presLayoutVars>
          <dgm:hierBranch val="init"/>
        </dgm:presLayoutVars>
      </dgm:prSet>
      <dgm:spPr/>
    </dgm:pt>
    <dgm:pt modelId="{356CB4F9-56F7-4F2C-9284-89D1C5C30DEC}" type="pres">
      <dgm:prSet presAssocID="{BB793DE9-B5AD-4E8B-8445-B8AFEAE6801C}" presName="rootComposite" presStyleCnt="0"/>
      <dgm:spPr/>
    </dgm:pt>
    <dgm:pt modelId="{76C54D08-B492-4BBF-8868-BCEDF6C1A291}" type="pres">
      <dgm:prSet presAssocID="{BB793DE9-B5AD-4E8B-8445-B8AFEAE6801C}" presName="rootText" presStyleLbl="node3" presStyleIdx="1" presStyleCnt="2" custScaleX="233875">
        <dgm:presLayoutVars>
          <dgm:chPref val="3"/>
        </dgm:presLayoutVars>
      </dgm:prSet>
      <dgm:spPr/>
    </dgm:pt>
    <dgm:pt modelId="{43AA0DA1-8AF0-48E5-95C9-8FCE172550CC}" type="pres">
      <dgm:prSet presAssocID="{BB793DE9-B5AD-4E8B-8445-B8AFEAE6801C}" presName="rootConnector" presStyleLbl="node3" presStyleIdx="1" presStyleCnt="2"/>
      <dgm:spPr/>
    </dgm:pt>
    <dgm:pt modelId="{636D8634-E1BB-4DDD-A8CC-6FEC5EB806AB}" type="pres">
      <dgm:prSet presAssocID="{BB793DE9-B5AD-4E8B-8445-B8AFEAE6801C}" presName="hierChild4" presStyleCnt="0"/>
      <dgm:spPr/>
    </dgm:pt>
    <dgm:pt modelId="{981CD29B-FE37-4B02-A614-3070EEF4F756}" type="pres">
      <dgm:prSet presAssocID="{BB793DE9-B5AD-4E8B-8445-B8AFEAE6801C}" presName="hierChild5" presStyleCnt="0"/>
      <dgm:spPr/>
    </dgm:pt>
    <dgm:pt modelId="{8F77B758-C645-4E21-AED9-86825282D846}" type="pres">
      <dgm:prSet presAssocID="{F85008D7-15B2-4ACF-8503-3EFC176D6B31}" presName="hierChild5" presStyleCnt="0"/>
      <dgm:spPr/>
    </dgm:pt>
    <dgm:pt modelId="{7C69BEC7-AC34-4047-80DC-61C481D1BE82}" type="pres">
      <dgm:prSet presAssocID="{A7509ACA-CC05-42E4-9A1D-190D029DE7FD}" presName="hierChild3" presStyleCnt="0"/>
      <dgm:spPr/>
    </dgm:pt>
  </dgm:ptLst>
  <dgm:cxnLst>
    <dgm:cxn modelId="{B7302508-FEDD-4F53-BC9E-CAC16A2D9D64}" type="presOf" srcId="{FA78BDA9-0095-4D26-A06F-076E687CEC7F}" destId="{3588394F-5025-4C28-86B7-54225F32CB00}" srcOrd="0" destOrd="0" presId="urn:microsoft.com/office/officeart/2005/8/layout/orgChart1"/>
    <dgm:cxn modelId="{6DF1310F-23D5-4FBC-9742-9E946EABB5D9}" type="presOf" srcId="{1A7169D3-75FB-4151-A310-E453F5F88916}" destId="{019A968F-401D-4FE7-82F3-9BF848F8DB7B}" srcOrd="0" destOrd="0" presId="urn:microsoft.com/office/officeart/2005/8/layout/orgChart1"/>
    <dgm:cxn modelId="{2EA02815-BA2A-49F4-8DA1-FABCA659A17E}" type="presOf" srcId="{9555AA5E-DB1A-4D23-A780-119EB6F59348}" destId="{F43FD42B-1EEE-495F-B47C-6FD4831252D0}" srcOrd="0" destOrd="0" presId="urn:microsoft.com/office/officeart/2005/8/layout/orgChart1"/>
    <dgm:cxn modelId="{F757121E-BAF8-4F57-AE63-D11D86959E3F}" type="presOf" srcId="{BB793DE9-B5AD-4E8B-8445-B8AFEAE6801C}" destId="{43AA0DA1-8AF0-48E5-95C9-8FCE172550CC}" srcOrd="1" destOrd="0" presId="urn:microsoft.com/office/officeart/2005/8/layout/orgChart1"/>
    <dgm:cxn modelId="{33924840-D6D5-49DC-8C91-15FFD6954243}" type="presOf" srcId="{11B1E7B5-8313-40C2-9404-79271D0B7C48}" destId="{6AC2F08E-C5EC-487D-90B4-22DA9CEFAD48}" srcOrd="0" destOrd="0" presId="urn:microsoft.com/office/officeart/2005/8/layout/orgChart1"/>
    <dgm:cxn modelId="{0FC8295F-02B0-4F60-AB25-A63EB11F11E7}" type="presOf" srcId="{A7509ACA-CC05-42E4-9A1D-190D029DE7FD}" destId="{A25BD540-28B4-4448-8FBD-762B618463B0}" srcOrd="1" destOrd="0" presId="urn:microsoft.com/office/officeart/2005/8/layout/orgChart1"/>
    <dgm:cxn modelId="{7B4D7F61-B22E-4863-96F9-60034CD1267E}" srcId="{F85008D7-15B2-4ACF-8503-3EFC176D6B31}" destId="{FA78BDA9-0095-4D26-A06F-076E687CEC7F}" srcOrd="0" destOrd="0" parTransId="{6E346E9A-D764-4C2E-8CC3-22BA3CC4F513}" sibTransId="{32530744-ACC4-4BD4-B633-C8CD2080BFC4}"/>
    <dgm:cxn modelId="{3596C969-D83A-4BF8-B887-FC613F894B29}" srcId="{A7509ACA-CC05-42E4-9A1D-190D029DE7FD}" destId="{F85008D7-15B2-4ACF-8503-3EFC176D6B31}" srcOrd="1" destOrd="0" parTransId="{4004909E-0D87-4104-A90C-8C5044FE069F}" sibTransId="{E65A1D91-37F4-4276-BA22-ABE712D37235}"/>
    <dgm:cxn modelId="{D4C69E7C-2526-4882-AA68-F9B756E56C1A}" type="presOf" srcId="{DFD568FF-94F3-4034-BC18-65479A550201}" destId="{4D290D6E-B6E3-4420-92AB-63621447F51F}" srcOrd="0" destOrd="0" presId="urn:microsoft.com/office/officeart/2005/8/layout/orgChart1"/>
    <dgm:cxn modelId="{8CD5CD97-9FC7-467E-8DB2-5C280BE25C90}" type="presOf" srcId="{F85008D7-15B2-4ACF-8503-3EFC176D6B31}" destId="{9D19B0D7-5FAE-459D-8F38-F317835B771E}" srcOrd="0" destOrd="0" presId="urn:microsoft.com/office/officeart/2005/8/layout/orgChart1"/>
    <dgm:cxn modelId="{185CDE98-30EA-4966-989E-6AD3E3B48066}" type="presOf" srcId="{A7509ACA-CC05-42E4-9A1D-190D029DE7FD}" destId="{7EFFCCB5-9E4E-4962-897C-B0F091FA4CB6}" srcOrd="0" destOrd="0" presId="urn:microsoft.com/office/officeart/2005/8/layout/orgChart1"/>
    <dgm:cxn modelId="{90FC859A-7B23-4462-95C8-37FC88983D22}" type="presOf" srcId="{1A7169D3-75FB-4151-A310-E453F5F88916}" destId="{1419E436-45BD-4000-95A4-65A3357BA604}" srcOrd="1" destOrd="0" presId="urn:microsoft.com/office/officeart/2005/8/layout/orgChart1"/>
    <dgm:cxn modelId="{96D3F9A2-6A2C-4D7B-B743-B052A56BD5CE}" type="presOf" srcId="{6E346E9A-D764-4C2E-8CC3-22BA3CC4F513}" destId="{59D01499-32AB-464B-956E-FCDAE2E8CA30}" srcOrd="0" destOrd="0" presId="urn:microsoft.com/office/officeart/2005/8/layout/orgChart1"/>
    <dgm:cxn modelId="{30284DA9-1C28-4CDD-A7C0-DB220B3F3912}" srcId="{A7509ACA-CC05-42E4-9A1D-190D029DE7FD}" destId="{1A7169D3-75FB-4151-A310-E453F5F88916}" srcOrd="0" destOrd="0" parTransId="{9555AA5E-DB1A-4D23-A780-119EB6F59348}" sibTransId="{ED897AD1-9BDC-4673-9805-C8478B5CF59F}"/>
    <dgm:cxn modelId="{5BEBB3B2-2F70-4B71-9E56-DAD882BF7D9C}" type="presOf" srcId="{BB793DE9-B5AD-4E8B-8445-B8AFEAE6801C}" destId="{76C54D08-B492-4BBF-8868-BCEDF6C1A291}" srcOrd="0" destOrd="0" presId="urn:microsoft.com/office/officeart/2005/8/layout/orgChart1"/>
    <dgm:cxn modelId="{3B2702CA-11ED-41AB-A34C-B53433332574}" type="presOf" srcId="{4004909E-0D87-4104-A90C-8C5044FE069F}" destId="{ABD17DAE-222F-4E01-BFF4-E8301D73B48F}" srcOrd="0" destOrd="0" presId="urn:microsoft.com/office/officeart/2005/8/layout/orgChart1"/>
    <dgm:cxn modelId="{316353D2-17FE-4F33-B9F6-6FCD4BD4808E}" type="presOf" srcId="{FA78BDA9-0095-4D26-A06F-076E687CEC7F}" destId="{C6D24AA0-A752-488B-B035-85024C6F9E85}" srcOrd="1" destOrd="0" presId="urn:microsoft.com/office/officeart/2005/8/layout/orgChart1"/>
    <dgm:cxn modelId="{654AD7D3-F24E-4E0F-915D-2300462E3F51}" srcId="{DFD568FF-94F3-4034-BC18-65479A550201}" destId="{A7509ACA-CC05-42E4-9A1D-190D029DE7FD}" srcOrd="0" destOrd="0" parTransId="{7ACEE6D0-59DB-43F8-BA73-53E43627EE3F}" sibTransId="{01778AD2-2FCA-46AA-81E9-DEB1C215486C}"/>
    <dgm:cxn modelId="{D7473EE5-1BCE-4743-ABA8-19CA06CE5DFF}" type="presOf" srcId="{F85008D7-15B2-4ACF-8503-3EFC176D6B31}" destId="{6C76E997-77F5-4176-A373-D0F503714E29}" srcOrd="1" destOrd="0" presId="urn:microsoft.com/office/officeart/2005/8/layout/orgChart1"/>
    <dgm:cxn modelId="{B2610DED-2EA7-40E2-960B-892E5AEE1145}" srcId="{F85008D7-15B2-4ACF-8503-3EFC176D6B31}" destId="{BB793DE9-B5AD-4E8B-8445-B8AFEAE6801C}" srcOrd="1" destOrd="0" parTransId="{11B1E7B5-8313-40C2-9404-79271D0B7C48}" sibTransId="{41298B4E-65CE-4531-A40E-7D5ABFF2918E}"/>
    <dgm:cxn modelId="{6091E6A0-1AA1-4F40-B623-9448E973DF80}" type="presParOf" srcId="{4D290D6E-B6E3-4420-92AB-63621447F51F}" destId="{EAF996DE-B0BE-41A7-8FDF-4C628CC60709}" srcOrd="0" destOrd="0" presId="urn:microsoft.com/office/officeart/2005/8/layout/orgChart1"/>
    <dgm:cxn modelId="{B6B0F375-BCE9-404C-846F-9CD3C6225E34}" type="presParOf" srcId="{EAF996DE-B0BE-41A7-8FDF-4C628CC60709}" destId="{3469E208-41EE-4DF7-9BA0-C9A7A504DB5A}" srcOrd="0" destOrd="0" presId="urn:microsoft.com/office/officeart/2005/8/layout/orgChart1"/>
    <dgm:cxn modelId="{5F063FFC-1856-4140-9F12-66E94B1E8D98}" type="presParOf" srcId="{3469E208-41EE-4DF7-9BA0-C9A7A504DB5A}" destId="{7EFFCCB5-9E4E-4962-897C-B0F091FA4CB6}" srcOrd="0" destOrd="0" presId="urn:microsoft.com/office/officeart/2005/8/layout/orgChart1"/>
    <dgm:cxn modelId="{91CEB8F7-6132-4F7E-95FA-A210C2050B13}" type="presParOf" srcId="{3469E208-41EE-4DF7-9BA0-C9A7A504DB5A}" destId="{A25BD540-28B4-4448-8FBD-762B618463B0}" srcOrd="1" destOrd="0" presId="urn:microsoft.com/office/officeart/2005/8/layout/orgChart1"/>
    <dgm:cxn modelId="{C31668A7-F0EE-4FAB-9C64-8D6EF340D6B5}" type="presParOf" srcId="{EAF996DE-B0BE-41A7-8FDF-4C628CC60709}" destId="{2A5CBA7E-7D04-4866-B69D-F6139F3D791F}" srcOrd="1" destOrd="0" presId="urn:microsoft.com/office/officeart/2005/8/layout/orgChart1"/>
    <dgm:cxn modelId="{D32DD5BE-47F0-4227-8350-5B8E1E8134E7}" type="presParOf" srcId="{2A5CBA7E-7D04-4866-B69D-F6139F3D791F}" destId="{F43FD42B-1EEE-495F-B47C-6FD4831252D0}" srcOrd="0" destOrd="0" presId="urn:microsoft.com/office/officeart/2005/8/layout/orgChart1"/>
    <dgm:cxn modelId="{8D2E9E62-2D9D-45C3-9F47-3515F83E9757}" type="presParOf" srcId="{2A5CBA7E-7D04-4866-B69D-F6139F3D791F}" destId="{28817769-1EE6-49BF-B916-3215DD295130}" srcOrd="1" destOrd="0" presId="urn:microsoft.com/office/officeart/2005/8/layout/orgChart1"/>
    <dgm:cxn modelId="{4899C11E-B895-480B-BE1F-3A15C206DE87}" type="presParOf" srcId="{28817769-1EE6-49BF-B916-3215DD295130}" destId="{50365D2E-2FD0-4B9C-8DD4-536266A467AA}" srcOrd="0" destOrd="0" presId="urn:microsoft.com/office/officeart/2005/8/layout/orgChart1"/>
    <dgm:cxn modelId="{D2045A53-0714-43E7-8121-99335021657D}" type="presParOf" srcId="{50365D2E-2FD0-4B9C-8DD4-536266A467AA}" destId="{019A968F-401D-4FE7-82F3-9BF848F8DB7B}" srcOrd="0" destOrd="0" presId="urn:microsoft.com/office/officeart/2005/8/layout/orgChart1"/>
    <dgm:cxn modelId="{B04FAD10-F69B-46DC-88D8-1E2A5162C5E4}" type="presParOf" srcId="{50365D2E-2FD0-4B9C-8DD4-536266A467AA}" destId="{1419E436-45BD-4000-95A4-65A3357BA604}" srcOrd="1" destOrd="0" presId="urn:microsoft.com/office/officeart/2005/8/layout/orgChart1"/>
    <dgm:cxn modelId="{66D9B2BA-372E-47CC-93FD-82E0F15EE7C8}" type="presParOf" srcId="{28817769-1EE6-49BF-B916-3215DD295130}" destId="{0AB1CCC3-3EC0-40DE-9000-65A826E8D8D2}" srcOrd="1" destOrd="0" presId="urn:microsoft.com/office/officeart/2005/8/layout/orgChart1"/>
    <dgm:cxn modelId="{00FE5916-CFAB-4041-B09E-1A96754ECDBB}" type="presParOf" srcId="{28817769-1EE6-49BF-B916-3215DD295130}" destId="{A0CDA701-E6E1-4B20-AEDA-05F18ABB8845}" srcOrd="2" destOrd="0" presId="urn:microsoft.com/office/officeart/2005/8/layout/orgChart1"/>
    <dgm:cxn modelId="{ECBB2387-A671-4B70-A284-21C042A85042}" type="presParOf" srcId="{2A5CBA7E-7D04-4866-B69D-F6139F3D791F}" destId="{ABD17DAE-222F-4E01-BFF4-E8301D73B48F}" srcOrd="2" destOrd="0" presId="urn:microsoft.com/office/officeart/2005/8/layout/orgChart1"/>
    <dgm:cxn modelId="{FDE76724-7DB5-43CF-BBAC-4495E710AFD0}" type="presParOf" srcId="{2A5CBA7E-7D04-4866-B69D-F6139F3D791F}" destId="{37440B76-EA56-4E9A-B03C-AF96AA6CFE60}" srcOrd="3" destOrd="0" presId="urn:microsoft.com/office/officeart/2005/8/layout/orgChart1"/>
    <dgm:cxn modelId="{FD597675-2FD1-40B6-B5BF-93C5E9452A65}" type="presParOf" srcId="{37440B76-EA56-4E9A-B03C-AF96AA6CFE60}" destId="{F9CF52FA-8FAD-4902-AA16-DD55A2BFBCC0}" srcOrd="0" destOrd="0" presId="urn:microsoft.com/office/officeart/2005/8/layout/orgChart1"/>
    <dgm:cxn modelId="{DFD96402-0C1D-4AEB-A06E-EB8300ABB07A}" type="presParOf" srcId="{F9CF52FA-8FAD-4902-AA16-DD55A2BFBCC0}" destId="{9D19B0D7-5FAE-459D-8F38-F317835B771E}" srcOrd="0" destOrd="0" presId="urn:microsoft.com/office/officeart/2005/8/layout/orgChart1"/>
    <dgm:cxn modelId="{8E76F5E0-805C-463F-82CF-76BB85927CD7}" type="presParOf" srcId="{F9CF52FA-8FAD-4902-AA16-DD55A2BFBCC0}" destId="{6C76E997-77F5-4176-A373-D0F503714E29}" srcOrd="1" destOrd="0" presId="urn:microsoft.com/office/officeart/2005/8/layout/orgChart1"/>
    <dgm:cxn modelId="{02B0F020-A815-44BA-8B5F-0314B062A6AD}" type="presParOf" srcId="{37440B76-EA56-4E9A-B03C-AF96AA6CFE60}" destId="{7797E5A4-5B38-4F99-AADD-FE6B18E92628}" srcOrd="1" destOrd="0" presId="urn:microsoft.com/office/officeart/2005/8/layout/orgChart1"/>
    <dgm:cxn modelId="{9076E6AF-B759-4AF9-B53E-D5305CA2485C}" type="presParOf" srcId="{7797E5A4-5B38-4F99-AADD-FE6B18E92628}" destId="{59D01499-32AB-464B-956E-FCDAE2E8CA30}" srcOrd="0" destOrd="0" presId="urn:microsoft.com/office/officeart/2005/8/layout/orgChart1"/>
    <dgm:cxn modelId="{540F09C5-7154-401C-A04D-E53FC447DEBB}" type="presParOf" srcId="{7797E5A4-5B38-4F99-AADD-FE6B18E92628}" destId="{8FFA2C86-E17B-4F12-AA43-36F31DD29AA7}" srcOrd="1" destOrd="0" presId="urn:microsoft.com/office/officeart/2005/8/layout/orgChart1"/>
    <dgm:cxn modelId="{7BDB326C-0EE5-45EC-9531-4D4AAB626CDE}" type="presParOf" srcId="{8FFA2C86-E17B-4F12-AA43-36F31DD29AA7}" destId="{FA9A7E1A-9498-4D03-9B0A-3460C26EE78B}" srcOrd="0" destOrd="0" presId="urn:microsoft.com/office/officeart/2005/8/layout/orgChart1"/>
    <dgm:cxn modelId="{4A83692B-6702-4CFD-8A48-359F09EAABD8}" type="presParOf" srcId="{FA9A7E1A-9498-4D03-9B0A-3460C26EE78B}" destId="{3588394F-5025-4C28-86B7-54225F32CB00}" srcOrd="0" destOrd="0" presId="urn:microsoft.com/office/officeart/2005/8/layout/orgChart1"/>
    <dgm:cxn modelId="{BACFB12E-0092-4CE1-BAA4-3314D773714E}" type="presParOf" srcId="{FA9A7E1A-9498-4D03-9B0A-3460C26EE78B}" destId="{C6D24AA0-A752-488B-B035-85024C6F9E85}" srcOrd="1" destOrd="0" presId="urn:microsoft.com/office/officeart/2005/8/layout/orgChart1"/>
    <dgm:cxn modelId="{67ADDB5F-50C9-44FC-89D0-54F8A1705BFD}" type="presParOf" srcId="{8FFA2C86-E17B-4F12-AA43-36F31DD29AA7}" destId="{D9B3DFA7-0720-40D4-8F6A-52258456B6A8}" srcOrd="1" destOrd="0" presId="urn:microsoft.com/office/officeart/2005/8/layout/orgChart1"/>
    <dgm:cxn modelId="{A29EF783-FD5C-4B8F-861D-E1CBCB273507}" type="presParOf" srcId="{8FFA2C86-E17B-4F12-AA43-36F31DD29AA7}" destId="{4A9C7115-A723-48E4-8D1E-0DF9D6EED733}" srcOrd="2" destOrd="0" presId="urn:microsoft.com/office/officeart/2005/8/layout/orgChart1"/>
    <dgm:cxn modelId="{C5D19A2B-9661-4C0F-914E-12E009C395B9}" type="presParOf" srcId="{7797E5A4-5B38-4F99-AADD-FE6B18E92628}" destId="{6AC2F08E-C5EC-487D-90B4-22DA9CEFAD48}" srcOrd="2" destOrd="0" presId="urn:microsoft.com/office/officeart/2005/8/layout/orgChart1"/>
    <dgm:cxn modelId="{40AB7EB4-ADC0-4F5B-881C-A6032D854474}" type="presParOf" srcId="{7797E5A4-5B38-4F99-AADD-FE6B18E92628}" destId="{D4157A07-0691-42BF-A6B8-09FDF747D62A}" srcOrd="3" destOrd="0" presId="urn:microsoft.com/office/officeart/2005/8/layout/orgChart1"/>
    <dgm:cxn modelId="{AE90F8F7-A161-4F11-9EA7-9A1874C2CF10}" type="presParOf" srcId="{D4157A07-0691-42BF-A6B8-09FDF747D62A}" destId="{356CB4F9-56F7-4F2C-9284-89D1C5C30DEC}" srcOrd="0" destOrd="0" presId="urn:microsoft.com/office/officeart/2005/8/layout/orgChart1"/>
    <dgm:cxn modelId="{531F8BF1-5024-4F26-BD36-5D89DBDF6CE7}" type="presParOf" srcId="{356CB4F9-56F7-4F2C-9284-89D1C5C30DEC}" destId="{76C54D08-B492-4BBF-8868-BCEDF6C1A291}" srcOrd="0" destOrd="0" presId="urn:microsoft.com/office/officeart/2005/8/layout/orgChart1"/>
    <dgm:cxn modelId="{702210A1-5748-44EF-8B67-A3BD694D1331}" type="presParOf" srcId="{356CB4F9-56F7-4F2C-9284-89D1C5C30DEC}" destId="{43AA0DA1-8AF0-48E5-95C9-8FCE172550CC}" srcOrd="1" destOrd="0" presId="urn:microsoft.com/office/officeart/2005/8/layout/orgChart1"/>
    <dgm:cxn modelId="{B82B7869-83F5-4A6D-9A28-C33DCBE7BF61}" type="presParOf" srcId="{D4157A07-0691-42BF-A6B8-09FDF747D62A}" destId="{636D8634-E1BB-4DDD-A8CC-6FEC5EB806AB}" srcOrd="1" destOrd="0" presId="urn:microsoft.com/office/officeart/2005/8/layout/orgChart1"/>
    <dgm:cxn modelId="{A370887D-B4C4-4B73-A4BE-9CD927FB5565}" type="presParOf" srcId="{D4157A07-0691-42BF-A6B8-09FDF747D62A}" destId="{981CD29B-FE37-4B02-A614-3070EEF4F756}" srcOrd="2" destOrd="0" presId="urn:microsoft.com/office/officeart/2005/8/layout/orgChart1"/>
    <dgm:cxn modelId="{148A7FC2-E228-4A0B-BCD4-0740D257AD45}" type="presParOf" srcId="{37440B76-EA56-4E9A-B03C-AF96AA6CFE60}" destId="{8F77B758-C645-4E21-AED9-86825282D846}" srcOrd="2" destOrd="0" presId="urn:microsoft.com/office/officeart/2005/8/layout/orgChart1"/>
    <dgm:cxn modelId="{6F5604CA-5A7A-4610-B4B0-6C8BC427DDAD}" type="presParOf" srcId="{EAF996DE-B0BE-41A7-8FDF-4C628CC60709}" destId="{7C69BEC7-AC34-4047-80DC-61C481D1BE8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61F55E-DB8C-4A3F-9FED-B5988452150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12C0E0D-8FC6-4807-8912-DCAA0D79B941}">
      <dgm:prSet/>
      <dgm:spPr>
        <a:solidFill>
          <a:srgbClr val="0C4C91"/>
        </a:solidFill>
      </dgm:spPr>
      <dgm:t>
        <a:bodyPr/>
        <a:lstStyle/>
        <a:p>
          <a:r>
            <a:rPr lang="en-US" b="1"/>
            <a:t>All models should be detailed and accurate representations of expected or as-built facilities across all expected operational conditions</a:t>
          </a:r>
          <a:endParaRPr lang="en-US"/>
        </a:p>
      </dgm:t>
    </dgm:pt>
    <dgm:pt modelId="{048F24F2-3B9A-40F6-BEA3-C8E2EF295D00}" type="parTrans" cxnId="{8A2FD9B8-7913-4F57-8F28-2CA67738FCAE}">
      <dgm:prSet/>
      <dgm:spPr/>
      <dgm:t>
        <a:bodyPr/>
        <a:lstStyle/>
        <a:p>
          <a:endParaRPr lang="en-US"/>
        </a:p>
      </dgm:t>
    </dgm:pt>
    <dgm:pt modelId="{938CDB12-FDD1-4F3A-B7AC-1C0420E54C63}" type="sibTrans" cxnId="{8A2FD9B8-7913-4F57-8F28-2CA67738FCAE}">
      <dgm:prSet/>
      <dgm:spPr/>
      <dgm:t>
        <a:bodyPr/>
        <a:lstStyle/>
        <a:p>
          <a:endParaRPr lang="en-US"/>
        </a:p>
      </dgm:t>
    </dgm:pt>
    <dgm:pt modelId="{D6342B21-486A-442D-9D16-8E8100E451BD}">
      <dgm:prSet/>
      <dgm:spPr>
        <a:solidFill>
          <a:srgbClr val="0C4C91"/>
        </a:solidFill>
      </dgm:spPr>
      <dgm:t>
        <a:bodyPr/>
        <a:lstStyle/>
        <a:p>
          <a:r>
            <a:rPr lang="en-US" b="1"/>
            <a:t>Industry-approved standard library positive sequence phasor domain (PSPD) models are sufficient for use in Interconnection-wide base-case creation</a:t>
          </a:r>
          <a:endParaRPr lang="en-US"/>
        </a:p>
      </dgm:t>
    </dgm:pt>
    <dgm:pt modelId="{BD7C77BE-41DE-475C-898D-7096FCD76BB0}" type="parTrans" cxnId="{B4694545-0C95-4B3C-9DE5-B6851DEF0111}">
      <dgm:prSet/>
      <dgm:spPr/>
      <dgm:t>
        <a:bodyPr/>
        <a:lstStyle/>
        <a:p>
          <a:endParaRPr lang="en-US"/>
        </a:p>
      </dgm:t>
    </dgm:pt>
    <dgm:pt modelId="{FF6AB5F4-F0CA-450F-8C14-CA628A57386C}" type="sibTrans" cxnId="{B4694545-0C95-4B3C-9DE5-B6851DEF0111}">
      <dgm:prSet/>
      <dgm:spPr/>
      <dgm:t>
        <a:bodyPr/>
        <a:lstStyle/>
        <a:p>
          <a:endParaRPr lang="en-US"/>
        </a:p>
      </dgm:t>
    </dgm:pt>
    <dgm:pt modelId="{84B7746D-5280-4A65-9D00-4A5B71A422D8}">
      <dgm:prSet/>
      <dgm:spPr>
        <a:solidFill>
          <a:srgbClr val="0C4C91"/>
        </a:solidFill>
      </dgm:spPr>
      <dgm:t>
        <a:bodyPr/>
        <a:lstStyle/>
        <a:p>
          <a:r>
            <a:rPr lang="en-US" b="1"/>
            <a:t>Equipment-specific models should be used for detailed reliability studies (e.g., during generation interconnection studies and local reliability studies)</a:t>
          </a:r>
          <a:endParaRPr lang="en-US"/>
        </a:p>
      </dgm:t>
    </dgm:pt>
    <dgm:pt modelId="{2A5F9EFF-EBDF-488F-B6F2-DDEC9911FE86}" type="parTrans" cxnId="{11626710-E5DB-4CDC-80F6-AB95A467C245}">
      <dgm:prSet/>
      <dgm:spPr/>
      <dgm:t>
        <a:bodyPr/>
        <a:lstStyle/>
        <a:p>
          <a:endParaRPr lang="en-US"/>
        </a:p>
      </dgm:t>
    </dgm:pt>
    <dgm:pt modelId="{29D67CF8-E48D-44BD-8D0C-B73DB1542DC2}" type="sibTrans" cxnId="{11626710-E5DB-4CDC-80F6-AB95A467C245}">
      <dgm:prSet/>
      <dgm:spPr/>
      <dgm:t>
        <a:bodyPr/>
        <a:lstStyle/>
        <a:p>
          <a:endParaRPr lang="en-US"/>
        </a:p>
      </dgm:t>
    </dgm:pt>
    <dgm:pt modelId="{9595D5B2-68B6-4098-9B47-99F33E115996}" type="pres">
      <dgm:prSet presAssocID="{7461F55E-DB8C-4A3F-9FED-B5988452150E}" presName="linearFlow" presStyleCnt="0">
        <dgm:presLayoutVars>
          <dgm:dir/>
          <dgm:resizeHandles val="exact"/>
        </dgm:presLayoutVars>
      </dgm:prSet>
      <dgm:spPr/>
    </dgm:pt>
    <dgm:pt modelId="{D4796212-46E3-4447-BBB3-6928857EA901}" type="pres">
      <dgm:prSet presAssocID="{412C0E0D-8FC6-4807-8912-DCAA0D79B941}" presName="composite" presStyleCnt="0"/>
      <dgm:spPr/>
    </dgm:pt>
    <dgm:pt modelId="{6CA44F3E-BDC8-4E55-B2BA-2D9BF3D3E45F}" type="pres">
      <dgm:prSet presAssocID="{412C0E0D-8FC6-4807-8912-DCAA0D79B941}" presName="imgShp" presStyleLbl="fgImgPlace1" presStyleIdx="0" presStyleCnt="3"/>
      <dgm:spPr>
        <a:solidFill>
          <a:schemeClr val="bg1"/>
        </a:solidFill>
        <a:ln>
          <a:solidFill>
            <a:srgbClr val="0C4C91"/>
          </a:solidFill>
        </a:ln>
      </dgm:spPr>
    </dgm:pt>
    <dgm:pt modelId="{F074F168-2DBE-455B-B7F7-9534542DA57E}" type="pres">
      <dgm:prSet presAssocID="{412C0E0D-8FC6-4807-8912-DCAA0D79B941}" presName="txShp" presStyleLbl="node1" presStyleIdx="0" presStyleCnt="3">
        <dgm:presLayoutVars>
          <dgm:bulletEnabled val="1"/>
        </dgm:presLayoutVars>
      </dgm:prSet>
      <dgm:spPr/>
    </dgm:pt>
    <dgm:pt modelId="{C9732540-D31E-4E33-BD72-7C17D0C64BC1}" type="pres">
      <dgm:prSet presAssocID="{938CDB12-FDD1-4F3A-B7AC-1C0420E54C63}" presName="spacing" presStyleCnt="0"/>
      <dgm:spPr/>
    </dgm:pt>
    <dgm:pt modelId="{20795410-6DD1-4999-A298-955B31DAEF73}" type="pres">
      <dgm:prSet presAssocID="{D6342B21-486A-442D-9D16-8E8100E451BD}" presName="composite" presStyleCnt="0"/>
      <dgm:spPr/>
    </dgm:pt>
    <dgm:pt modelId="{8A086FEB-1FF7-4BEE-9F77-848C611F4430}" type="pres">
      <dgm:prSet presAssocID="{D6342B21-486A-442D-9D16-8E8100E451BD}" presName="imgShp" presStyleLbl="fgImgPlace1" presStyleIdx="1" presStyleCnt="3"/>
      <dgm:spPr>
        <a:solidFill>
          <a:schemeClr val="bg1"/>
        </a:solidFill>
        <a:ln>
          <a:solidFill>
            <a:srgbClr val="0C4C91"/>
          </a:solidFill>
        </a:ln>
      </dgm:spPr>
    </dgm:pt>
    <dgm:pt modelId="{E6768D36-FA90-434F-9B2A-23ABAA95EA41}" type="pres">
      <dgm:prSet presAssocID="{D6342B21-486A-442D-9D16-8E8100E451BD}" presName="txShp" presStyleLbl="node1" presStyleIdx="1" presStyleCnt="3">
        <dgm:presLayoutVars>
          <dgm:bulletEnabled val="1"/>
        </dgm:presLayoutVars>
      </dgm:prSet>
      <dgm:spPr/>
    </dgm:pt>
    <dgm:pt modelId="{2C0AC435-BB58-4C7F-A5B5-4FFAF4266D35}" type="pres">
      <dgm:prSet presAssocID="{FF6AB5F4-F0CA-450F-8C14-CA628A57386C}" presName="spacing" presStyleCnt="0"/>
      <dgm:spPr/>
    </dgm:pt>
    <dgm:pt modelId="{7906F41A-23D8-4846-9579-7F7C517BE50A}" type="pres">
      <dgm:prSet presAssocID="{84B7746D-5280-4A65-9D00-4A5B71A422D8}" presName="composite" presStyleCnt="0"/>
      <dgm:spPr/>
    </dgm:pt>
    <dgm:pt modelId="{DC34A207-2067-4B4D-A254-03B66F27585A}" type="pres">
      <dgm:prSet presAssocID="{84B7746D-5280-4A65-9D00-4A5B71A422D8}" presName="imgShp" presStyleLbl="fgImgPlace1" presStyleIdx="2" presStyleCnt="3"/>
      <dgm:spPr>
        <a:solidFill>
          <a:schemeClr val="bg1"/>
        </a:solidFill>
        <a:ln>
          <a:solidFill>
            <a:srgbClr val="0C4C91"/>
          </a:solidFill>
        </a:ln>
      </dgm:spPr>
    </dgm:pt>
    <dgm:pt modelId="{3817A231-EEAF-4516-B4DE-5B3DD3EDFA07}" type="pres">
      <dgm:prSet presAssocID="{84B7746D-5280-4A65-9D00-4A5B71A422D8}" presName="txShp" presStyleLbl="node1" presStyleIdx="2" presStyleCnt="3">
        <dgm:presLayoutVars>
          <dgm:bulletEnabled val="1"/>
        </dgm:presLayoutVars>
      </dgm:prSet>
      <dgm:spPr/>
    </dgm:pt>
  </dgm:ptLst>
  <dgm:cxnLst>
    <dgm:cxn modelId="{A60B9A00-750D-4AFA-9756-3B79950B13AD}" type="presOf" srcId="{412C0E0D-8FC6-4807-8912-DCAA0D79B941}" destId="{F074F168-2DBE-455B-B7F7-9534542DA57E}" srcOrd="0" destOrd="0" presId="urn:microsoft.com/office/officeart/2005/8/layout/vList3"/>
    <dgm:cxn modelId="{11626710-E5DB-4CDC-80F6-AB95A467C245}" srcId="{7461F55E-DB8C-4A3F-9FED-B5988452150E}" destId="{84B7746D-5280-4A65-9D00-4A5B71A422D8}" srcOrd="2" destOrd="0" parTransId="{2A5F9EFF-EBDF-488F-B6F2-DDEC9911FE86}" sibTransId="{29D67CF8-E48D-44BD-8D0C-B73DB1542DC2}"/>
    <dgm:cxn modelId="{65073A37-44E8-4EF4-AF96-73BE9324F12E}" type="presOf" srcId="{84B7746D-5280-4A65-9D00-4A5B71A422D8}" destId="{3817A231-EEAF-4516-B4DE-5B3DD3EDFA07}" srcOrd="0" destOrd="0" presId="urn:microsoft.com/office/officeart/2005/8/layout/vList3"/>
    <dgm:cxn modelId="{B4694545-0C95-4B3C-9DE5-B6851DEF0111}" srcId="{7461F55E-DB8C-4A3F-9FED-B5988452150E}" destId="{D6342B21-486A-442D-9D16-8E8100E451BD}" srcOrd="1" destOrd="0" parTransId="{BD7C77BE-41DE-475C-898D-7096FCD76BB0}" sibTransId="{FF6AB5F4-F0CA-450F-8C14-CA628A57386C}"/>
    <dgm:cxn modelId="{94238E95-4260-4508-BB62-6C866E9C4A42}" type="presOf" srcId="{7461F55E-DB8C-4A3F-9FED-B5988452150E}" destId="{9595D5B2-68B6-4098-9B47-99F33E115996}" srcOrd="0" destOrd="0" presId="urn:microsoft.com/office/officeart/2005/8/layout/vList3"/>
    <dgm:cxn modelId="{8A2FD9B8-7913-4F57-8F28-2CA67738FCAE}" srcId="{7461F55E-DB8C-4A3F-9FED-B5988452150E}" destId="{412C0E0D-8FC6-4807-8912-DCAA0D79B941}" srcOrd="0" destOrd="0" parTransId="{048F24F2-3B9A-40F6-BEA3-C8E2EF295D00}" sibTransId="{938CDB12-FDD1-4F3A-B7AC-1C0420E54C63}"/>
    <dgm:cxn modelId="{DF78EED0-C1A4-4698-8573-AE3102E1A015}" type="presOf" srcId="{D6342B21-486A-442D-9D16-8E8100E451BD}" destId="{E6768D36-FA90-434F-9B2A-23ABAA95EA41}" srcOrd="0" destOrd="0" presId="urn:microsoft.com/office/officeart/2005/8/layout/vList3"/>
    <dgm:cxn modelId="{73811B04-1141-454F-918A-F99A580F7B32}" type="presParOf" srcId="{9595D5B2-68B6-4098-9B47-99F33E115996}" destId="{D4796212-46E3-4447-BBB3-6928857EA901}" srcOrd="0" destOrd="0" presId="urn:microsoft.com/office/officeart/2005/8/layout/vList3"/>
    <dgm:cxn modelId="{E4301A78-34B0-4490-84F9-463A21D5B96A}" type="presParOf" srcId="{D4796212-46E3-4447-BBB3-6928857EA901}" destId="{6CA44F3E-BDC8-4E55-B2BA-2D9BF3D3E45F}" srcOrd="0" destOrd="0" presId="urn:microsoft.com/office/officeart/2005/8/layout/vList3"/>
    <dgm:cxn modelId="{8E4BF0A8-970B-422E-AD6F-3918BCD18467}" type="presParOf" srcId="{D4796212-46E3-4447-BBB3-6928857EA901}" destId="{F074F168-2DBE-455B-B7F7-9534542DA57E}" srcOrd="1" destOrd="0" presId="urn:microsoft.com/office/officeart/2005/8/layout/vList3"/>
    <dgm:cxn modelId="{596F5AE2-8BA1-4298-BFA4-AA3790B8013C}" type="presParOf" srcId="{9595D5B2-68B6-4098-9B47-99F33E115996}" destId="{C9732540-D31E-4E33-BD72-7C17D0C64BC1}" srcOrd="1" destOrd="0" presId="urn:microsoft.com/office/officeart/2005/8/layout/vList3"/>
    <dgm:cxn modelId="{F5D82DBF-CD9C-406C-91CB-39A5B9844AD6}" type="presParOf" srcId="{9595D5B2-68B6-4098-9B47-99F33E115996}" destId="{20795410-6DD1-4999-A298-955B31DAEF73}" srcOrd="2" destOrd="0" presId="urn:microsoft.com/office/officeart/2005/8/layout/vList3"/>
    <dgm:cxn modelId="{221352B9-7E5D-415C-A881-4348A97EE3A4}" type="presParOf" srcId="{20795410-6DD1-4999-A298-955B31DAEF73}" destId="{8A086FEB-1FF7-4BEE-9F77-848C611F4430}" srcOrd="0" destOrd="0" presId="urn:microsoft.com/office/officeart/2005/8/layout/vList3"/>
    <dgm:cxn modelId="{093173F9-668C-4A15-B3E1-CD795B64567E}" type="presParOf" srcId="{20795410-6DD1-4999-A298-955B31DAEF73}" destId="{E6768D36-FA90-434F-9B2A-23ABAA95EA41}" srcOrd="1" destOrd="0" presId="urn:microsoft.com/office/officeart/2005/8/layout/vList3"/>
    <dgm:cxn modelId="{DFBC51C0-FB3C-445A-A37C-249D3394D6A7}" type="presParOf" srcId="{9595D5B2-68B6-4098-9B47-99F33E115996}" destId="{2C0AC435-BB58-4C7F-A5B5-4FFAF4266D35}" srcOrd="3" destOrd="0" presId="urn:microsoft.com/office/officeart/2005/8/layout/vList3"/>
    <dgm:cxn modelId="{9D9DEF9B-E116-4F09-8B68-427ABDA302F8}" type="presParOf" srcId="{9595D5B2-68B6-4098-9B47-99F33E115996}" destId="{7906F41A-23D8-4846-9579-7F7C517BE50A}" srcOrd="4" destOrd="0" presId="urn:microsoft.com/office/officeart/2005/8/layout/vList3"/>
    <dgm:cxn modelId="{695D654B-F751-49B4-9383-17ECE00CBFB7}" type="presParOf" srcId="{7906F41A-23D8-4846-9579-7F7C517BE50A}" destId="{DC34A207-2067-4B4D-A254-03B66F27585A}" srcOrd="0" destOrd="0" presId="urn:microsoft.com/office/officeart/2005/8/layout/vList3"/>
    <dgm:cxn modelId="{5363A092-63C7-4C79-BC6E-BDCD876BEFCF}" type="presParOf" srcId="{7906F41A-23D8-4846-9579-7F7C517BE50A}" destId="{3817A231-EEAF-4516-B4DE-5B3DD3EDFA0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D2C67-1563-4898-86D8-4A03320C7D8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0B1CC1D-DAD6-43DC-95A5-9BB3B7331AAD}">
      <dgm:prSet/>
      <dgm:spPr>
        <a:solidFill>
          <a:srgbClr val="0C4C91"/>
        </a:solidFill>
      </dgm:spPr>
      <dgm:t>
        <a:bodyPr/>
        <a:lstStyle/>
        <a:p>
          <a:r>
            <a:rPr lang="en-US" b="1"/>
            <a:t>Clear, consistent, sufficiently detailed, and comprehensive modeling requirements should include standard library, PSPD, and EMT models</a:t>
          </a:r>
          <a:endParaRPr lang="en-US"/>
        </a:p>
      </dgm:t>
    </dgm:pt>
    <dgm:pt modelId="{2819FF40-FB6C-4831-89AE-35CA72CD3109}" type="parTrans" cxnId="{D0499D1A-A68D-4626-ADE0-DE09A797FCE0}">
      <dgm:prSet/>
      <dgm:spPr/>
      <dgm:t>
        <a:bodyPr/>
        <a:lstStyle/>
        <a:p>
          <a:endParaRPr lang="en-US"/>
        </a:p>
      </dgm:t>
    </dgm:pt>
    <dgm:pt modelId="{EDC3425A-5AB0-487C-B898-FFD4216B98A7}" type="sibTrans" cxnId="{D0499D1A-A68D-4626-ADE0-DE09A797FCE0}">
      <dgm:prSet/>
      <dgm:spPr/>
      <dgm:t>
        <a:bodyPr/>
        <a:lstStyle/>
        <a:p>
          <a:endParaRPr lang="en-US"/>
        </a:p>
      </dgm:t>
    </dgm:pt>
    <dgm:pt modelId="{96F519AC-02CC-40F6-8798-B77B21236A4F}">
      <dgm:prSet/>
      <dgm:spPr>
        <a:solidFill>
          <a:srgbClr val="0C4C91"/>
        </a:solidFill>
      </dgm:spPr>
      <dgm:t>
        <a:bodyPr/>
        <a:lstStyle/>
        <a:p>
          <a:r>
            <a:rPr lang="en-US" b="1" dirty="0"/>
            <a:t>TPs and PCs model requirements should include acceptable positive sequence library equipment-specific PSPD and equipment-specific EMT model (if EMT analysis performed) </a:t>
          </a:r>
        </a:p>
      </dgm:t>
    </dgm:pt>
    <dgm:pt modelId="{48369044-4311-4ADA-8D97-EE94364B9FE7}" type="parTrans" cxnId="{5DC09A2E-9AAA-47A7-9B0A-E8FCD23DCC96}">
      <dgm:prSet/>
      <dgm:spPr/>
      <dgm:t>
        <a:bodyPr/>
        <a:lstStyle/>
        <a:p>
          <a:endParaRPr lang="en-US"/>
        </a:p>
      </dgm:t>
    </dgm:pt>
    <dgm:pt modelId="{2AB0826D-EE9E-4E0E-81C9-0DEDCAAD4EA3}" type="sibTrans" cxnId="{5DC09A2E-9AAA-47A7-9B0A-E8FCD23DCC96}">
      <dgm:prSet/>
      <dgm:spPr/>
      <dgm:t>
        <a:bodyPr/>
        <a:lstStyle/>
        <a:p>
          <a:endParaRPr lang="en-US"/>
        </a:p>
      </dgm:t>
    </dgm:pt>
    <dgm:pt modelId="{8CDE1025-F7EF-4C40-97D8-02524C587103}" type="pres">
      <dgm:prSet presAssocID="{5D7D2C67-1563-4898-86D8-4A03320C7D82}" presName="linearFlow" presStyleCnt="0">
        <dgm:presLayoutVars>
          <dgm:dir/>
          <dgm:resizeHandles val="exact"/>
        </dgm:presLayoutVars>
      </dgm:prSet>
      <dgm:spPr/>
    </dgm:pt>
    <dgm:pt modelId="{16E96B66-AB83-4867-83C2-D569D8BDBB64}" type="pres">
      <dgm:prSet presAssocID="{C0B1CC1D-DAD6-43DC-95A5-9BB3B7331AAD}" presName="composite" presStyleCnt="0"/>
      <dgm:spPr/>
    </dgm:pt>
    <dgm:pt modelId="{9E43B337-51D5-49E1-BB98-7E6897C2DB20}" type="pres">
      <dgm:prSet presAssocID="{C0B1CC1D-DAD6-43DC-95A5-9BB3B7331AAD}" presName="imgShp" presStyleLbl="fgImgPlace1" presStyleIdx="0" presStyleCnt="2"/>
      <dgm:spPr>
        <a:solidFill>
          <a:schemeClr val="bg1"/>
        </a:solidFill>
        <a:ln>
          <a:solidFill>
            <a:srgbClr val="0C4C91"/>
          </a:solidFill>
        </a:ln>
      </dgm:spPr>
    </dgm:pt>
    <dgm:pt modelId="{0AE7E449-CD20-4972-A557-62FA6F751117}" type="pres">
      <dgm:prSet presAssocID="{C0B1CC1D-DAD6-43DC-95A5-9BB3B7331AAD}" presName="txShp" presStyleLbl="node1" presStyleIdx="0" presStyleCnt="2">
        <dgm:presLayoutVars>
          <dgm:bulletEnabled val="1"/>
        </dgm:presLayoutVars>
      </dgm:prSet>
      <dgm:spPr/>
    </dgm:pt>
    <dgm:pt modelId="{86C5AD26-442E-4560-8539-45285E9EB33E}" type="pres">
      <dgm:prSet presAssocID="{EDC3425A-5AB0-487C-B898-FFD4216B98A7}" presName="spacing" presStyleCnt="0"/>
      <dgm:spPr/>
    </dgm:pt>
    <dgm:pt modelId="{D48D89E5-A7FF-4E0C-8A8C-4DBD169FE881}" type="pres">
      <dgm:prSet presAssocID="{96F519AC-02CC-40F6-8798-B77B21236A4F}" presName="composite" presStyleCnt="0"/>
      <dgm:spPr/>
    </dgm:pt>
    <dgm:pt modelId="{D8B781B0-4262-4086-A7CD-717C1E4E142C}" type="pres">
      <dgm:prSet presAssocID="{96F519AC-02CC-40F6-8798-B77B21236A4F}" presName="imgShp" presStyleLbl="fgImgPlace1" presStyleIdx="1" presStyleCnt="2"/>
      <dgm:spPr>
        <a:solidFill>
          <a:schemeClr val="bg1"/>
        </a:solidFill>
        <a:ln>
          <a:solidFill>
            <a:srgbClr val="0C4C91"/>
          </a:solidFill>
        </a:ln>
      </dgm:spPr>
    </dgm:pt>
    <dgm:pt modelId="{2698C37D-CE4B-48DD-9411-E1FF387A43BC}" type="pres">
      <dgm:prSet presAssocID="{96F519AC-02CC-40F6-8798-B77B21236A4F}" presName="txShp" presStyleLbl="node1" presStyleIdx="1" presStyleCnt="2">
        <dgm:presLayoutVars>
          <dgm:bulletEnabled val="1"/>
        </dgm:presLayoutVars>
      </dgm:prSet>
      <dgm:spPr/>
    </dgm:pt>
  </dgm:ptLst>
  <dgm:cxnLst>
    <dgm:cxn modelId="{D0499D1A-A68D-4626-ADE0-DE09A797FCE0}" srcId="{5D7D2C67-1563-4898-86D8-4A03320C7D82}" destId="{C0B1CC1D-DAD6-43DC-95A5-9BB3B7331AAD}" srcOrd="0" destOrd="0" parTransId="{2819FF40-FB6C-4831-89AE-35CA72CD3109}" sibTransId="{EDC3425A-5AB0-487C-B898-FFD4216B98A7}"/>
    <dgm:cxn modelId="{3B59B71E-FE4D-42C1-9003-F174C23E0D7B}" type="presOf" srcId="{96F519AC-02CC-40F6-8798-B77B21236A4F}" destId="{2698C37D-CE4B-48DD-9411-E1FF387A43BC}" srcOrd="0" destOrd="0" presId="urn:microsoft.com/office/officeart/2005/8/layout/vList3"/>
    <dgm:cxn modelId="{5DC09A2E-9AAA-47A7-9B0A-E8FCD23DCC96}" srcId="{5D7D2C67-1563-4898-86D8-4A03320C7D82}" destId="{96F519AC-02CC-40F6-8798-B77B21236A4F}" srcOrd="1" destOrd="0" parTransId="{48369044-4311-4ADA-8D97-EE94364B9FE7}" sibTransId="{2AB0826D-EE9E-4E0E-81C9-0DEDCAAD4EA3}"/>
    <dgm:cxn modelId="{0E18D67E-ED84-4875-A04C-E50BADD0C557}" type="presOf" srcId="{5D7D2C67-1563-4898-86D8-4A03320C7D82}" destId="{8CDE1025-F7EF-4C40-97D8-02524C587103}" srcOrd="0" destOrd="0" presId="urn:microsoft.com/office/officeart/2005/8/layout/vList3"/>
    <dgm:cxn modelId="{7E5784F4-CDFF-4BB4-91FA-163A6272561E}" type="presOf" srcId="{C0B1CC1D-DAD6-43DC-95A5-9BB3B7331AAD}" destId="{0AE7E449-CD20-4972-A557-62FA6F751117}" srcOrd="0" destOrd="0" presId="urn:microsoft.com/office/officeart/2005/8/layout/vList3"/>
    <dgm:cxn modelId="{A469952D-98A2-42EB-9960-808DAB60BE5A}" type="presParOf" srcId="{8CDE1025-F7EF-4C40-97D8-02524C587103}" destId="{16E96B66-AB83-4867-83C2-D569D8BDBB64}" srcOrd="0" destOrd="0" presId="urn:microsoft.com/office/officeart/2005/8/layout/vList3"/>
    <dgm:cxn modelId="{8825D5AC-14A6-47C1-9026-DCBE3B6504E5}" type="presParOf" srcId="{16E96B66-AB83-4867-83C2-D569D8BDBB64}" destId="{9E43B337-51D5-49E1-BB98-7E6897C2DB20}" srcOrd="0" destOrd="0" presId="urn:microsoft.com/office/officeart/2005/8/layout/vList3"/>
    <dgm:cxn modelId="{A6058930-2116-42EC-968B-3A4FBE7BBE57}" type="presParOf" srcId="{16E96B66-AB83-4867-83C2-D569D8BDBB64}" destId="{0AE7E449-CD20-4972-A557-62FA6F751117}" srcOrd="1" destOrd="0" presId="urn:microsoft.com/office/officeart/2005/8/layout/vList3"/>
    <dgm:cxn modelId="{83614DE6-DDDB-48BD-952F-D24C481245CD}" type="presParOf" srcId="{8CDE1025-F7EF-4C40-97D8-02524C587103}" destId="{86C5AD26-442E-4560-8539-45285E9EB33E}" srcOrd="1" destOrd="0" presId="urn:microsoft.com/office/officeart/2005/8/layout/vList3"/>
    <dgm:cxn modelId="{93578CB0-0AEB-4B67-86AA-BC49C8D3015E}" type="presParOf" srcId="{8CDE1025-F7EF-4C40-97D8-02524C587103}" destId="{D48D89E5-A7FF-4E0C-8A8C-4DBD169FE881}" srcOrd="2" destOrd="0" presId="urn:microsoft.com/office/officeart/2005/8/layout/vList3"/>
    <dgm:cxn modelId="{EB6CA16F-D187-4F41-8128-B112F66F273A}" type="presParOf" srcId="{D48D89E5-A7FF-4E0C-8A8C-4DBD169FE881}" destId="{D8B781B0-4262-4086-A7CD-717C1E4E142C}" srcOrd="0" destOrd="0" presId="urn:microsoft.com/office/officeart/2005/8/layout/vList3"/>
    <dgm:cxn modelId="{7F3EE9CB-2FE4-4B85-8CFA-EC260B9BAF40}" type="presParOf" srcId="{D48D89E5-A7FF-4E0C-8A8C-4DBD169FE881}" destId="{2698C37D-CE4B-48DD-9411-E1FF387A43BC}"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CBE0E7-426A-4D55-91AA-7D96460169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1EAECD-C4BB-44DC-956A-F258BF7E65F7}">
      <dgm:prSet/>
      <dgm:spPr>
        <a:solidFill>
          <a:srgbClr val="0C4C91"/>
        </a:solidFill>
        <a:effectLst>
          <a:outerShdw blurRad="50800" dist="38100" dir="13500000" algn="br" rotWithShape="0">
            <a:prstClr val="black">
              <a:alpha val="40000"/>
            </a:prstClr>
          </a:outerShdw>
        </a:effectLst>
      </dgm:spPr>
      <dgm:t>
        <a:bodyPr/>
        <a:lstStyle/>
        <a:p>
          <a:r>
            <a:rPr lang="en-US" b="1"/>
            <a:t>Each TP and PC should respond to fifteen questions on various aspects of modelling. All are YES/NO except the following:</a:t>
          </a:r>
          <a:endParaRPr lang="en-US"/>
        </a:p>
      </dgm:t>
    </dgm:pt>
    <dgm:pt modelId="{4B7AEFDA-F2A8-48E5-96C1-FD80EF48C3E1}" type="parTrans" cxnId="{2C2B417E-CF42-45C4-AB60-DE112F8AF610}">
      <dgm:prSet/>
      <dgm:spPr/>
      <dgm:t>
        <a:bodyPr/>
        <a:lstStyle/>
        <a:p>
          <a:endParaRPr lang="en-US"/>
        </a:p>
      </dgm:t>
    </dgm:pt>
    <dgm:pt modelId="{7CAFF638-9B18-409E-9E65-6F5E42916DAE}" type="sibTrans" cxnId="{2C2B417E-CF42-45C4-AB60-DE112F8AF610}">
      <dgm:prSet/>
      <dgm:spPr/>
      <dgm:t>
        <a:bodyPr/>
        <a:lstStyle/>
        <a:p>
          <a:endParaRPr lang="en-US"/>
        </a:p>
      </dgm:t>
    </dgm:pt>
    <dgm:pt modelId="{79FE523D-298F-45B2-A7FE-61A8632FF0F0}">
      <dgm:prSet/>
      <dgm:spPr/>
      <dgm:t>
        <a:bodyPr/>
        <a:lstStyle/>
        <a:p>
          <a:pPr>
            <a:buClr>
              <a:schemeClr val="bg1"/>
            </a:buClr>
          </a:pPr>
          <a:r>
            <a:rPr lang="en-US" b="1" dirty="0"/>
            <a:t>Question 4: </a:t>
          </a:r>
          <a:r>
            <a:rPr lang="en-US" b="0" dirty="0"/>
            <a:t>Provide a link(s) to your organization’s publicly available model submission and model quality requirements.</a:t>
          </a:r>
          <a:br>
            <a:rPr lang="en-US" b="0" dirty="0"/>
          </a:br>
          <a:endParaRPr lang="en-US" b="0" dirty="0"/>
        </a:p>
      </dgm:t>
    </dgm:pt>
    <dgm:pt modelId="{CBB4CC2E-1025-40D6-8A35-634799DA9186}" type="parTrans" cxnId="{DD75D379-A7A0-4DBF-9FAF-A52669F3DB19}">
      <dgm:prSet/>
      <dgm:spPr/>
      <dgm:t>
        <a:bodyPr/>
        <a:lstStyle/>
        <a:p>
          <a:endParaRPr lang="en-US"/>
        </a:p>
      </dgm:t>
    </dgm:pt>
    <dgm:pt modelId="{A92F5A89-4027-4A9E-84F5-AE11AC34D1F5}" type="sibTrans" cxnId="{DD75D379-A7A0-4DBF-9FAF-A52669F3DB19}">
      <dgm:prSet/>
      <dgm:spPr/>
      <dgm:t>
        <a:bodyPr/>
        <a:lstStyle/>
        <a:p>
          <a:endParaRPr lang="en-US"/>
        </a:p>
      </dgm:t>
    </dgm:pt>
    <dgm:pt modelId="{0D0C69DD-E38C-44DC-9274-1E40DF9438B9}">
      <dgm:prSet/>
      <dgm:spPr/>
      <dgm:t>
        <a:bodyPr/>
        <a:lstStyle/>
        <a:p>
          <a:pPr>
            <a:buClr>
              <a:schemeClr val="bg1"/>
            </a:buClr>
          </a:pPr>
          <a:r>
            <a:rPr lang="en-US" b="1" dirty="0"/>
            <a:t>Question 12:  </a:t>
          </a:r>
          <a:r>
            <a:rPr lang="en-US" b="0" dirty="0"/>
            <a:t>Provide a copy or link to your organization’s quantitative metrics used to determine model accuracy (if applicable)</a:t>
          </a:r>
          <a:br>
            <a:rPr lang="en-US" b="0" dirty="0"/>
          </a:br>
          <a:endParaRPr lang="en-US" b="0" dirty="0"/>
        </a:p>
      </dgm:t>
    </dgm:pt>
    <dgm:pt modelId="{BD1ADFA7-7F6C-4DF1-9E09-C7D2B9194A9A}" type="parTrans" cxnId="{FD4DDFB7-DEA9-47EE-986B-9DAC273773F4}">
      <dgm:prSet/>
      <dgm:spPr/>
      <dgm:t>
        <a:bodyPr/>
        <a:lstStyle/>
        <a:p>
          <a:endParaRPr lang="en-US"/>
        </a:p>
      </dgm:t>
    </dgm:pt>
    <dgm:pt modelId="{CEE08510-409F-4469-9959-275FC5C57AA5}" type="sibTrans" cxnId="{FD4DDFB7-DEA9-47EE-986B-9DAC273773F4}">
      <dgm:prSet/>
      <dgm:spPr/>
      <dgm:t>
        <a:bodyPr/>
        <a:lstStyle/>
        <a:p>
          <a:endParaRPr lang="en-US"/>
        </a:p>
      </dgm:t>
    </dgm:pt>
    <dgm:pt modelId="{50A0CD9A-C0E3-4584-81C7-39D19128549C}">
      <dgm:prSet/>
      <dgm:spPr/>
      <dgm:t>
        <a:bodyPr/>
        <a:lstStyle/>
        <a:p>
          <a:pPr>
            <a:buClr>
              <a:schemeClr val="bg1"/>
            </a:buClr>
          </a:pPr>
          <a:r>
            <a:rPr lang="en-US" b="1" dirty="0"/>
            <a:t>Question 15: </a:t>
          </a:r>
          <a:r>
            <a:rPr lang="en-US" b="0" dirty="0"/>
            <a:t>Submit one PSPD dynamic model (.</a:t>
          </a:r>
          <a:r>
            <a:rPr lang="en-US" b="0" dirty="0" err="1"/>
            <a:t>dyd</a:t>
          </a:r>
          <a:r>
            <a:rPr lang="en-US" b="0" dirty="0"/>
            <a:t> or .</a:t>
          </a:r>
          <a:r>
            <a:rPr lang="en-US" b="0" dirty="0" err="1"/>
            <a:t>dyr</a:t>
          </a:r>
          <a:r>
            <a:rPr lang="en-US" b="0" dirty="0"/>
            <a:t>) and associated </a:t>
          </a:r>
          <a:r>
            <a:rPr lang="en-US" b="0" dirty="0" err="1"/>
            <a:t>loadflow</a:t>
          </a:r>
          <a:r>
            <a:rPr lang="en-US" b="0" dirty="0"/>
            <a:t> model file (.</a:t>
          </a:r>
          <a:r>
            <a:rPr lang="en-US" b="0" dirty="0" err="1"/>
            <a:t>epc</a:t>
          </a:r>
          <a:r>
            <a:rPr lang="en-US" b="0" dirty="0"/>
            <a:t> or .sav) representative of your distribution, sub-transmission, and transmission systems used during Interconnection and Planning studies. </a:t>
          </a:r>
        </a:p>
      </dgm:t>
    </dgm:pt>
    <dgm:pt modelId="{B8000444-50D8-4165-AFF8-2365AB945943}" type="parTrans" cxnId="{023FEB72-673C-4528-B606-F0195699F942}">
      <dgm:prSet/>
      <dgm:spPr/>
      <dgm:t>
        <a:bodyPr/>
        <a:lstStyle/>
        <a:p>
          <a:endParaRPr lang="en-US"/>
        </a:p>
      </dgm:t>
    </dgm:pt>
    <dgm:pt modelId="{D2E20F12-A109-4E6C-9F9F-C1EB544AC42F}" type="sibTrans" cxnId="{023FEB72-673C-4528-B606-F0195699F942}">
      <dgm:prSet/>
      <dgm:spPr/>
      <dgm:t>
        <a:bodyPr/>
        <a:lstStyle/>
        <a:p>
          <a:endParaRPr lang="en-US"/>
        </a:p>
      </dgm:t>
    </dgm:pt>
    <dgm:pt modelId="{5E2EEAC0-0166-4EFC-A9A0-77130C666A8D}">
      <dgm:prSet/>
      <dgm:spPr>
        <a:solidFill>
          <a:srgbClr val="0C4C91"/>
        </a:solidFill>
        <a:effectLst>
          <a:outerShdw blurRad="50800" dist="38100" dir="2700000" algn="tl" rotWithShape="0">
            <a:prstClr val="black">
              <a:alpha val="40000"/>
            </a:prstClr>
          </a:outerShdw>
        </a:effectLst>
      </dgm:spPr>
      <dgm:t>
        <a:bodyPr/>
        <a:lstStyle/>
        <a:p>
          <a:r>
            <a:rPr lang="en-US" b="1" dirty="0"/>
            <a:t>-GOs will need PC/TP assistance to complete planning case(s) </a:t>
          </a:r>
          <a:br>
            <a:rPr lang="en-US" b="1" dirty="0"/>
          </a:br>
          <a:r>
            <a:rPr lang="en-US" b="1" dirty="0"/>
            <a:t>-Bus #s and machine ID #s part of responses</a:t>
          </a:r>
          <a:endParaRPr lang="en-US" dirty="0"/>
        </a:p>
      </dgm:t>
    </dgm:pt>
    <dgm:pt modelId="{CDCC5913-79BD-4916-A610-5AFBFCC38347}" type="parTrans" cxnId="{C84C6477-56EE-4686-A737-674F46528184}">
      <dgm:prSet/>
      <dgm:spPr/>
      <dgm:t>
        <a:bodyPr/>
        <a:lstStyle/>
        <a:p>
          <a:endParaRPr lang="en-US"/>
        </a:p>
      </dgm:t>
    </dgm:pt>
    <dgm:pt modelId="{B8FDBCCC-A758-463A-BD34-801DF0734145}" type="sibTrans" cxnId="{C84C6477-56EE-4686-A737-674F46528184}">
      <dgm:prSet/>
      <dgm:spPr/>
      <dgm:t>
        <a:bodyPr/>
        <a:lstStyle/>
        <a:p>
          <a:endParaRPr lang="en-US"/>
        </a:p>
      </dgm:t>
    </dgm:pt>
    <dgm:pt modelId="{41E78D99-E587-4075-B352-5843D6C70FDA}" type="pres">
      <dgm:prSet presAssocID="{25CBE0E7-426A-4D55-91AA-7D96460169C5}" presName="linear" presStyleCnt="0">
        <dgm:presLayoutVars>
          <dgm:animLvl val="lvl"/>
          <dgm:resizeHandles val="exact"/>
        </dgm:presLayoutVars>
      </dgm:prSet>
      <dgm:spPr/>
    </dgm:pt>
    <dgm:pt modelId="{E82D23D7-2930-408C-9CF4-9C618898CFA9}" type="pres">
      <dgm:prSet presAssocID="{AE1EAECD-C4BB-44DC-956A-F258BF7E65F7}" presName="parentText" presStyleLbl="node1" presStyleIdx="0" presStyleCnt="2" custLinFactNeighborY="-3738">
        <dgm:presLayoutVars>
          <dgm:chMax val="0"/>
          <dgm:bulletEnabled val="1"/>
        </dgm:presLayoutVars>
      </dgm:prSet>
      <dgm:spPr>
        <a:prstGeom prst="rect">
          <a:avLst/>
        </a:prstGeom>
      </dgm:spPr>
    </dgm:pt>
    <dgm:pt modelId="{80C2C535-F342-43E2-83C9-86C8ABED24D4}" type="pres">
      <dgm:prSet presAssocID="{AE1EAECD-C4BB-44DC-956A-F258BF7E65F7}" presName="childText" presStyleLbl="revTx" presStyleIdx="0" presStyleCnt="1">
        <dgm:presLayoutVars>
          <dgm:bulletEnabled val="1"/>
        </dgm:presLayoutVars>
      </dgm:prSet>
      <dgm:spPr/>
    </dgm:pt>
    <dgm:pt modelId="{235C468E-22B7-4289-AC4A-AC6EFBD00032}" type="pres">
      <dgm:prSet presAssocID="{5E2EEAC0-0166-4EFC-A9A0-77130C666A8D}" presName="parentText" presStyleLbl="node1" presStyleIdx="1" presStyleCnt="2" custLinFactNeighborY="7463">
        <dgm:presLayoutVars>
          <dgm:chMax val="0"/>
          <dgm:bulletEnabled val="1"/>
        </dgm:presLayoutVars>
      </dgm:prSet>
      <dgm:spPr>
        <a:prstGeom prst="rect">
          <a:avLst/>
        </a:prstGeom>
      </dgm:spPr>
    </dgm:pt>
  </dgm:ptLst>
  <dgm:cxnLst>
    <dgm:cxn modelId="{7C85EC08-C42C-442B-A42C-4F4A6EB15C77}" type="presOf" srcId="{5E2EEAC0-0166-4EFC-A9A0-77130C666A8D}" destId="{235C468E-22B7-4289-AC4A-AC6EFBD00032}" srcOrd="0" destOrd="0" presId="urn:microsoft.com/office/officeart/2005/8/layout/vList2"/>
    <dgm:cxn modelId="{8404FC20-D88F-46C6-8426-F9FD04BA5141}" type="presOf" srcId="{0D0C69DD-E38C-44DC-9274-1E40DF9438B9}" destId="{80C2C535-F342-43E2-83C9-86C8ABED24D4}" srcOrd="0" destOrd="1" presId="urn:microsoft.com/office/officeart/2005/8/layout/vList2"/>
    <dgm:cxn modelId="{00DEC92B-3B59-492F-8F00-0B240AE7D5E7}" type="presOf" srcId="{50A0CD9A-C0E3-4584-81C7-39D19128549C}" destId="{80C2C535-F342-43E2-83C9-86C8ABED24D4}" srcOrd="0" destOrd="2" presId="urn:microsoft.com/office/officeart/2005/8/layout/vList2"/>
    <dgm:cxn modelId="{BB7F6C42-B904-40FB-8968-283C7CD7EF90}" type="presOf" srcId="{79FE523D-298F-45B2-A7FE-61A8632FF0F0}" destId="{80C2C535-F342-43E2-83C9-86C8ABED24D4}" srcOrd="0" destOrd="0" presId="urn:microsoft.com/office/officeart/2005/8/layout/vList2"/>
    <dgm:cxn modelId="{023FEB72-673C-4528-B606-F0195699F942}" srcId="{AE1EAECD-C4BB-44DC-956A-F258BF7E65F7}" destId="{50A0CD9A-C0E3-4584-81C7-39D19128549C}" srcOrd="2" destOrd="0" parTransId="{B8000444-50D8-4165-AFF8-2365AB945943}" sibTransId="{D2E20F12-A109-4E6C-9F9F-C1EB544AC42F}"/>
    <dgm:cxn modelId="{C84C6477-56EE-4686-A737-674F46528184}" srcId="{25CBE0E7-426A-4D55-91AA-7D96460169C5}" destId="{5E2EEAC0-0166-4EFC-A9A0-77130C666A8D}" srcOrd="1" destOrd="0" parTransId="{CDCC5913-79BD-4916-A610-5AFBFCC38347}" sibTransId="{B8FDBCCC-A758-463A-BD34-801DF0734145}"/>
    <dgm:cxn modelId="{DD75D379-A7A0-4DBF-9FAF-A52669F3DB19}" srcId="{AE1EAECD-C4BB-44DC-956A-F258BF7E65F7}" destId="{79FE523D-298F-45B2-A7FE-61A8632FF0F0}" srcOrd="0" destOrd="0" parTransId="{CBB4CC2E-1025-40D6-8A35-634799DA9186}" sibTransId="{A92F5A89-4027-4A9E-84F5-AE11AC34D1F5}"/>
    <dgm:cxn modelId="{2C2B417E-CF42-45C4-AB60-DE112F8AF610}" srcId="{25CBE0E7-426A-4D55-91AA-7D96460169C5}" destId="{AE1EAECD-C4BB-44DC-956A-F258BF7E65F7}" srcOrd="0" destOrd="0" parTransId="{4B7AEFDA-F2A8-48E5-96C1-FD80EF48C3E1}" sibTransId="{7CAFF638-9B18-409E-9E65-6F5E42916DAE}"/>
    <dgm:cxn modelId="{64D3EFAD-7E27-4C74-8BD1-D979A9B93BB6}" type="presOf" srcId="{25CBE0E7-426A-4D55-91AA-7D96460169C5}" destId="{41E78D99-E587-4075-B352-5843D6C70FDA}" srcOrd="0" destOrd="0" presId="urn:microsoft.com/office/officeart/2005/8/layout/vList2"/>
    <dgm:cxn modelId="{FD4DDFB7-DEA9-47EE-986B-9DAC273773F4}" srcId="{AE1EAECD-C4BB-44DC-956A-F258BF7E65F7}" destId="{0D0C69DD-E38C-44DC-9274-1E40DF9438B9}" srcOrd="1" destOrd="0" parTransId="{BD1ADFA7-7F6C-4DF1-9E09-C7D2B9194A9A}" sibTransId="{CEE08510-409F-4469-9959-275FC5C57AA5}"/>
    <dgm:cxn modelId="{5AFE16C3-17CD-4CFB-A927-972EFAA007D1}" type="presOf" srcId="{AE1EAECD-C4BB-44DC-956A-F258BF7E65F7}" destId="{E82D23D7-2930-408C-9CF4-9C618898CFA9}" srcOrd="0" destOrd="0" presId="urn:microsoft.com/office/officeart/2005/8/layout/vList2"/>
    <dgm:cxn modelId="{45F6647C-C2D1-4466-AB9C-C7574647AA23}" type="presParOf" srcId="{41E78D99-E587-4075-B352-5843D6C70FDA}" destId="{E82D23D7-2930-408C-9CF4-9C618898CFA9}" srcOrd="0" destOrd="0" presId="urn:microsoft.com/office/officeart/2005/8/layout/vList2"/>
    <dgm:cxn modelId="{E83713B7-BFE7-40B0-BE3E-C396F5F633AE}" type="presParOf" srcId="{41E78D99-E587-4075-B352-5843D6C70FDA}" destId="{80C2C535-F342-43E2-83C9-86C8ABED24D4}" srcOrd="1" destOrd="0" presId="urn:microsoft.com/office/officeart/2005/8/layout/vList2"/>
    <dgm:cxn modelId="{EB31BD3B-FE84-4057-8196-1C5F4F2A69B3}" type="presParOf" srcId="{41E78D99-E587-4075-B352-5843D6C70FDA}" destId="{235C468E-22B7-4289-AC4A-AC6EFBD000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079C59-4AB3-4D82-9063-2FA456B4C26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E59EF823-AB34-4D2E-A66A-22ECC367C5BC}">
      <dgm:prSet/>
      <dgm:spPr>
        <a:solidFill>
          <a:srgbClr val="0C4C91"/>
        </a:solidFill>
      </dgm:spPr>
      <dgm:t>
        <a:bodyPr/>
        <a:lstStyle/>
        <a:p>
          <a:r>
            <a:rPr lang="en-US" b="1" dirty="0"/>
            <a:t>Coordinate with inverter manufacturers, plant controller manufacturers, TPs, and PCs to meet all TP and PC modeling requirements and provide adequate proof of conformance </a:t>
          </a:r>
          <a:endParaRPr lang="en-US" dirty="0"/>
        </a:p>
      </dgm:t>
    </dgm:pt>
    <dgm:pt modelId="{7CD758A4-EC20-4627-9EA7-DCABF1461A60}" type="parTrans" cxnId="{834B3EDB-60BC-4F8C-91AA-4E9682A1F3C9}">
      <dgm:prSet/>
      <dgm:spPr/>
      <dgm:t>
        <a:bodyPr/>
        <a:lstStyle/>
        <a:p>
          <a:endParaRPr lang="en-US"/>
        </a:p>
      </dgm:t>
    </dgm:pt>
    <dgm:pt modelId="{30CF8945-7CB3-4CD6-A91A-D9F30D168951}" type="sibTrans" cxnId="{834B3EDB-60BC-4F8C-91AA-4E9682A1F3C9}">
      <dgm:prSet/>
      <dgm:spPr/>
      <dgm:t>
        <a:bodyPr/>
        <a:lstStyle/>
        <a:p>
          <a:endParaRPr lang="en-US"/>
        </a:p>
      </dgm:t>
    </dgm:pt>
    <dgm:pt modelId="{E068E5D6-2C35-449C-8D64-F4CC615023A4}">
      <dgm:prSet/>
      <dgm:spPr>
        <a:solidFill>
          <a:srgbClr val="0C4C91"/>
        </a:solidFill>
      </dgm:spPr>
      <dgm:t>
        <a:bodyPr/>
        <a:lstStyle/>
        <a:p>
          <a:r>
            <a:rPr lang="en-US" b="1" dirty="0"/>
            <a:t>Maintain an accurate and representative model throughout the lifecycle of the project, and notify TP and PC of expected changes</a:t>
          </a:r>
          <a:endParaRPr lang="en-US" dirty="0"/>
        </a:p>
      </dgm:t>
    </dgm:pt>
    <dgm:pt modelId="{F9E63B63-2195-4E4E-9666-C75530EA2FAA}" type="parTrans" cxnId="{FDBB05B1-3C5B-45E0-B647-648E4B3D8F0C}">
      <dgm:prSet/>
      <dgm:spPr/>
      <dgm:t>
        <a:bodyPr/>
        <a:lstStyle/>
        <a:p>
          <a:endParaRPr lang="en-US"/>
        </a:p>
      </dgm:t>
    </dgm:pt>
    <dgm:pt modelId="{A1E89D3E-35AB-465A-9709-FCA133AC3B2A}" type="sibTrans" cxnId="{FDBB05B1-3C5B-45E0-B647-648E4B3D8F0C}">
      <dgm:prSet/>
      <dgm:spPr/>
      <dgm:t>
        <a:bodyPr/>
        <a:lstStyle/>
        <a:p>
          <a:endParaRPr lang="en-US"/>
        </a:p>
      </dgm:t>
    </dgm:pt>
    <dgm:pt modelId="{F988B9C0-5C88-4648-9DE4-AC88AE883E58}">
      <dgm:prSet/>
      <dgm:spPr>
        <a:solidFill>
          <a:srgbClr val="0C4C91"/>
        </a:solidFill>
      </dgm:spPr>
      <dgm:t>
        <a:bodyPr/>
        <a:lstStyle/>
        <a:p>
          <a:r>
            <a:rPr lang="en-US" b="1"/>
            <a:t>Implement all applicable recommendations in this alert such that an updated set (e.g., standard library, equipment specific PSPD, and EMT) of dynamic models is available for inclusion in the next applicable TP and PC annual model updates</a:t>
          </a:r>
          <a:endParaRPr lang="en-US"/>
        </a:p>
      </dgm:t>
    </dgm:pt>
    <dgm:pt modelId="{3A90DB1A-02D5-4E65-8A79-613E4DDE819D}" type="parTrans" cxnId="{15C0A025-3BCA-4539-B801-7B79A355846B}">
      <dgm:prSet/>
      <dgm:spPr/>
      <dgm:t>
        <a:bodyPr/>
        <a:lstStyle/>
        <a:p>
          <a:endParaRPr lang="en-US"/>
        </a:p>
      </dgm:t>
    </dgm:pt>
    <dgm:pt modelId="{35B3AC28-63E1-4353-B157-FF9B087893AD}" type="sibTrans" cxnId="{15C0A025-3BCA-4539-B801-7B79A355846B}">
      <dgm:prSet/>
      <dgm:spPr/>
      <dgm:t>
        <a:bodyPr/>
        <a:lstStyle/>
        <a:p>
          <a:endParaRPr lang="en-US"/>
        </a:p>
      </dgm:t>
    </dgm:pt>
    <dgm:pt modelId="{53816CC0-5FB5-4818-96B1-793D3E74ECD1}" type="pres">
      <dgm:prSet presAssocID="{7F079C59-4AB3-4D82-9063-2FA456B4C264}" presName="Name0" presStyleCnt="0">
        <dgm:presLayoutVars>
          <dgm:dir/>
          <dgm:resizeHandles val="exact"/>
        </dgm:presLayoutVars>
      </dgm:prSet>
      <dgm:spPr/>
    </dgm:pt>
    <dgm:pt modelId="{46042AD9-2040-4011-A887-657C467C73E5}" type="pres">
      <dgm:prSet presAssocID="{7F079C59-4AB3-4D82-9063-2FA456B4C264}" presName="fgShape" presStyleLbl="fgShp" presStyleIdx="0" presStyleCnt="1"/>
      <dgm:spPr>
        <a:noFill/>
        <a:ln>
          <a:noFill/>
        </a:ln>
      </dgm:spPr>
    </dgm:pt>
    <dgm:pt modelId="{FC0EA51C-6881-4FB4-9EC6-D8DA38C546AC}" type="pres">
      <dgm:prSet presAssocID="{7F079C59-4AB3-4D82-9063-2FA456B4C264}" presName="linComp" presStyleCnt="0"/>
      <dgm:spPr/>
    </dgm:pt>
    <dgm:pt modelId="{79ED453F-F8AC-47C6-985F-5F8E49336E01}" type="pres">
      <dgm:prSet presAssocID="{E59EF823-AB34-4D2E-A66A-22ECC367C5BC}" presName="compNode" presStyleCnt="0"/>
      <dgm:spPr/>
    </dgm:pt>
    <dgm:pt modelId="{9F7B9164-0228-45AE-8D6C-9A7846BBDB39}" type="pres">
      <dgm:prSet presAssocID="{E59EF823-AB34-4D2E-A66A-22ECC367C5BC}" presName="bkgdShape" presStyleLbl="node1" presStyleIdx="0" presStyleCnt="3"/>
      <dgm:spPr/>
    </dgm:pt>
    <dgm:pt modelId="{38AC3784-1A07-4F6F-A31E-3FC1B542610F}" type="pres">
      <dgm:prSet presAssocID="{E59EF823-AB34-4D2E-A66A-22ECC367C5BC}" presName="nodeTx" presStyleLbl="node1" presStyleIdx="0" presStyleCnt="3">
        <dgm:presLayoutVars>
          <dgm:bulletEnabled val="1"/>
        </dgm:presLayoutVars>
      </dgm:prSet>
      <dgm:spPr/>
    </dgm:pt>
    <dgm:pt modelId="{A7AC2311-4F1D-4B02-A2B7-9DB3910EEE9E}" type="pres">
      <dgm:prSet presAssocID="{E59EF823-AB34-4D2E-A66A-22ECC367C5BC}" presName="invisiNode" presStyleLbl="node1" presStyleIdx="0" presStyleCnt="3"/>
      <dgm:spPr/>
    </dgm:pt>
    <dgm:pt modelId="{F2F6B485-1B04-49B9-B073-F3D133DE263E}" type="pres">
      <dgm:prSet presAssocID="{E59EF823-AB34-4D2E-A66A-22ECC367C5BC}" presName="imagNode" presStyleLbl="fgImgPlace1" presStyleIdx="0" presStyleCnt="3"/>
      <dgm:spPr>
        <a:solidFill>
          <a:schemeClr val="bg1"/>
        </a:solidFill>
      </dgm:spPr>
    </dgm:pt>
    <dgm:pt modelId="{705F2D87-2067-441D-B4E2-84F61158BAC0}" type="pres">
      <dgm:prSet presAssocID="{30CF8945-7CB3-4CD6-A91A-D9F30D168951}" presName="sibTrans" presStyleLbl="sibTrans2D1" presStyleIdx="0" presStyleCnt="0"/>
      <dgm:spPr/>
    </dgm:pt>
    <dgm:pt modelId="{5B43E8EB-FAF0-4AAA-9420-F8D02689AAF0}" type="pres">
      <dgm:prSet presAssocID="{E068E5D6-2C35-449C-8D64-F4CC615023A4}" presName="compNode" presStyleCnt="0"/>
      <dgm:spPr/>
    </dgm:pt>
    <dgm:pt modelId="{2C6F53FD-9EF1-4F23-BDCB-81532D7DEF36}" type="pres">
      <dgm:prSet presAssocID="{E068E5D6-2C35-449C-8D64-F4CC615023A4}" presName="bkgdShape" presStyleLbl="node1" presStyleIdx="1" presStyleCnt="3"/>
      <dgm:spPr/>
    </dgm:pt>
    <dgm:pt modelId="{E3668303-29CA-42A0-BC3F-65EF0462053A}" type="pres">
      <dgm:prSet presAssocID="{E068E5D6-2C35-449C-8D64-F4CC615023A4}" presName="nodeTx" presStyleLbl="node1" presStyleIdx="1" presStyleCnt="3">
        <dgm:presLayoutVars>
          <dgm:bulletEnabled val="1"/>
        </dgm:presLayoutVars>
      </dgm:prSet>
      <dgm:spPr/>
    </dgm:pt>
    <dgm:pt modelId="{5E923E41-D43E-4E82-B812-DEB80E84D508}" type="pres">
      <dgm:prSet presAssocID="{E068E5D6-2C35-449C-8D64-F4CC615023A4}" presName="invisiNode" presStyleLbl="node1" presStyleIdx="1" presStyleCnt="3"/>
      <dgm:spPr/>
    </dgm:pt>
    <dgm:pt modelId="{3BC40443-F78D-48CF-9338-60588AD3E47E}" type="pres">
      <dgm:prSet presAssocID="{E068E5D6-2C35-449C-8D64-F4CC615023A4}" presName="imagNode" presStyleLbl="fgImgPlace1" presStyleIdx="1" presStyleCnt="3"/>
      <dgm:spPr>
        <a:solidFill>
          <a:schemeClr val="bg1"/>
        </a:solidFill>
      </dgm:spPr>
    </dgm:pt>
    <dgm:pt modelId="{3E1609B4-02BC-441E-B254-0D9D623502CE}" type="pres">
      <dgm:prSet presAssocID="{A1E89D3E-35AB-465A-9709-FCA133AC3B2A}" presName="sibTrans" presStyleLbl="sibTrans2D1" presStyleIdx="0" presStyleCnt="0"/>
      <dgm:spPr/>
    </dgm:pt>
    <dgm:pt modelId="{9FF92D51-6379-4D96-A356-BB3FBCD57B8C}" type="pres">
      <dgm:prSet presAssocID="{F988B9C0-5C88-4648-9DE4-AC88AE883E58}" presName="compNode" presStyleCnt="0"/>
      <dgm:spPr/>
    </dgm:pt>
    <dgm:pt modelId="{E00AE06B-908D-4EEE-AEBA-FF09C818BFF8}" type="pres">
      <dgm:prSet presAssocID="{F988B9C0-5C88-4648-9DE4-AC88AE883E58}" presName="bkgdShape" presStyleLbl="node1" presStyleIdx="2" presStyleCnt="3"/>
      <dgm:spPr/>
    </dgm:pt>
    <dgm:pt modelId="{8B3EEA41-5819-4B43-986C-ABACF67EF86C}" type="pres">
      <dgm:prSet presAssocID="{F988B9C0-5C88-4648-9DE4-AC88AE883E58}" presName="nodeTx" presStyleLbl="node1" presStyleIdx="2" presStyleCnt="3">
        <dgm:presLayoutVars>
          <dgm:bulletEnabled val="1"/>
        </dgm:presLayoutVars>
      </dgm:prSet>
      <dgm:spPr/>
    </dgm:pt>
    <dgm:pt modelId="{5F6E7D3D-D499-444C-B585-5226E8408BF0}" type="pres">
      <dgm:prSet presAssocID="{F988B9C0-5C88-4648-9DE4-AC88AE883E58}" presName="invisiNode" presStyleLbl="node1" presStyleIdx="2" presStyleCnt="3"/>
      <dgm:spPr/>
    </dgm:pt>
    <dgm:pt modelId="{7BC27DA5-B4A6-4CEB-94E8-437DCC6EDF85}" type="pres">
      <dgm:prSet presAssocID="{F988B9C0-5C88-4648-9DE4-AC88AE883E58}" presName="imagNode" presStyleLbl="fgImgPlace1" presStyleIdx="2" presStyleCnt="3"/>
      <dgm:spPr>
        <a:solidFill>
          <a:schemeClr val="bg1"/>
        </a:solidFill>
      </dgm:spPr>
    </dgm:pt>
  </dgm:ptLst>
  <dgm:cxnLst>
    <dgm:cxn modelId="{15C0A025-3BCA-4539-B801-7B79A355846B}" srcId="{7F079C59-4AB3-4D82-9063-2FA456B4C264}" destId="{F988B9C0-5C88-4648-9DE4-AC88AE883E58}" srcOrd="2" destOrd="0" parTransId="{3A90DB1A-02D5-4E65-8A79-613E4DDE819D}" sibTransId="{35B3AC28-63E1-4353-B157-FF9B087893AD}"/>
    <dgm:cxn modelId="{CF224190-8C2F-4638-B077-196959D78E75}" type="presOf" srcId="{F988B9C0-5C88-4648-9DE4-AC88AE883E58}" destId="{E00AE06B-908D-4EEE-AEBA-FF09C818BFF8}" srcOrd="0" destOrd="0" presId="urn:microsoft.com/office/officeart/2005/8/layout/hList7"/>
    <dgm:cxn modelId="{470C9790-5167-426A-B5EF-BC3ECF47A0D7}" type="presOf" srcId="{E068E5D6-2C35-449C-8D64-F4CC615023A4}" destId="{2C6F53FD-9EF1-4F23-BDCB-81532D7DEF36}" srcOrd="0" destOrd="0" presId="urn:microsoft.com/office/officeart/2005/8/layout/hList7"/>
    <dgm:cxn modelId="{C692EE91-8722-485A-BC19-6726317A648D}" type="presOf" srcId="{F988B9C0-5C88-4648-9DE4-AC88AE883E58}" destId="{8B3EEA41-5819-4B43-986C-ABACF67EF86C}" srcOrd="1" destOrd="0" presId="urn:microsoft.com/office/officeart/2005/8/layout/hList7"/>
    <dgm:cxn modelId="{5254A793-3022-4ECB-A11D-41E246770AA3}" type="presOf" srcId="{A1E89D3E-35AB-465A-9709-FCA133AC3B2A}" destId="{3E1609B4-02BC-441E-B254-0D9D623502CE}" srcOrd="0" destOrd="0" presId="urn:microsoft.com/office/officeart/2005/8/layout/hList7"/>
    <dgm:cxn modelId="{FDBB05B1-3C5B-45E0-B647-648E4B3D8F0C}" srcId="{7F079C59-4AB3-4D82-9063-2FA456B4C264}" destId="{E068E5D6-2C35-449C-8D64-F4CC615023A4}" srcOrd="1" destOrd="0" parTransId="{F9E63B63-2195-4E4E-9666-C75530EA2FAA}" sibTransId="{A1E89D3E-35AB-465A-9709-FCA133AC3B2A}"/>
    <dgm:cxn modelId="{E4620BBE-FDC4-4ACA-883F-F9E8E0EBB8C7}" type="presOf" srcId="{30CF8945-7CB3-4CD6-A91A-D9F30D168951}" destId="{705F2D87-2067-441D-B4E2-84F61158BAC0}" srcOrd="0" destOrd="0" presId="urn:microsoft.com/office/officeart/2005/8/layout/hList7"/>
    <dgm:cxn modelId="{48C3A9C3-29C7-4B15-B9B0-C9D5C273DB27}" type="presOf" srcId="{E068E5D6-2C35-449C-8D64-F4CC615023A4}" destId="{E3668303-29CA-42A0-BC3F-65EF0462053A}" srcOrd="1" destOrd="0" presId="urn:microsoft.com/office/officeart/2005/8/layout/hList7"/>
    <dgm:cxn modelId="{16EFBFC4-3435-431E-942F-D195F587253C}" type="presOf" srcId="{7F079C59-4AB3-4D82-9063-2FA456B4C264}" destId="{53816CC0-5FB5-4818-96B1-793D3E74ECD1}" srcOrd="0" destOrd="0" presId="urn:microsoft.com/office/officeart/2005/8/layout/hList7"/>
    <dgm:cxn modelId="{BC3BE8CE-DE6B-49F6-8744-C9F295667755}" type="presOf" srcId="{E59EF823-AB34-4D2E-A66A-22ECC367C5BC}" destId="{9F7B9164-0228-45AE-8D6C-9A7846BBDB39}" srcOrd="0" destOrd="0" presId="urn:microsoft.com/office/officeart/2005/8/layout/hList7"/>
    <dgm:cxn modelId="{BBEC15DB-ACC4-4BBB-BB54-DA8E1908D060}" type="presOf" srcId="{E59EF823-AB34-4D2E-A66A-22ECC367C5BC}" destId="{38AC3784-1A07-4F6F-A31E-3FC1B542610F}" srcOrd="1" destOrd="0" presId="urn:microsoft.com/office/officeart/2005/8/layout/hList7"/>
    <dgm:cxn modelId="{834B3EDB-60BC-4F8C-91AA-4E9682A1F3C9}" srcId="{7F079C59-4AB3-4D82-9063-2FA456B4C264}" destId="{E59EF823-AB34-4D2E-A66A-22ECC367C5BC}" srcOrd="0" destOrd="0" parTransId="{7CD758A4-EC20-4627-9EA7-DCABF1461A60}" sibTransId="{30CF8945-7CB3-4CD6-A91A-D9F30D168951}"/>
    <dgm:cxn modelId="{6D5D0926-ED02-416C-BE3E-9D3FD844121C}" type="presParOf" srcId="{53816CC0-5FB5-4818-96B1-793D3E74ECD1}" destId="{46042AD9-2040-4011-A887-657C467C73E5}" srcOrd="0" destOrd="0" presId="urn:microsoft.com/office/officeart/2005/8/layout/hList7"/>
    <dgm:cxn modelId="{22CA6232-DE9E-476A-8447-F108E5BF7B1C}" type="presParOf" srcId="{53816CC0-5FB5-4818-96B1-793D3E74ECD1}" destId="{FC0EA51C-6881-4FB4-9EC6-D8DA38C546AC}" srcOrd="1" destOrd="0" presId="urn:microsoft.com/office/officeart/2005/8/layout/hList7"/>
    <dgm:cxn modelId="{DA36F5D7-AA48-49A8-A001-BE958714E32D}" type="presParOf" srcId="{FC0EA51C-6881-4FB4-9EC6-D8DA38C546AC}" destId="{79ED453F-F8AC-47C6-985F-5F8E49336E01}" srcOrd="0" destOrd="0" presId="urn:microsoft.com/office/officeart/2005/8/layout/hList7"/>
    <dgm:cxn modelId="{AE8137F4-67A7-433F-BA35-E7455EBAACDB}" type="presParOf" srcId="{79ED453F-F8AC-47C6-985F-5F8E49336E01}" destId="{9F7B9164-0228-45AE-8D6C-9A7846BBDB39}" srcOrd="0" destOrd="0" presId="urn:microsoft.com/office/officeart/2005/8/layout/hList7"/>
    <dgm:cxn modelId="{A8298211-1472-465B-A5DB-B3C1E533581C}" type="presParOf" srcId="{79ED453F-F8AC-47C6-985F-5F8E49336E01}" destId="{38AC3784-1A07-4F6F-A31E-3FC1B542610F}" srcOrd="1" destOrd="0" presId="urn:microsoft.com/office/officeart/2005/8/layout/hList7"/>
    <dgm:cxn modelId="{94DC5696-3FDC-4830-9343-B11ADCEA6B77}" type="presParOf" srcId="{79ED453F-F8AC-47C6-985F-5F8E49336E01}" destId="{A7AC2311-4F1D-4B02-A2B7-9DB3910EEE9E}" srcOrd="2" destOrd="0" presId="urn:microsoft.com/office/officeart/2005/8/layout/hList7"/>
    <dgm:cxn modelId="{100BBB10-0BF2-4C3A-95CC-7C97ACF18DFF}" type="presParOf" srcId="{79ED453F-F8AC-47C6-985F-5F8E49336E01}" destId="{F2F6B485-1B04-49B9-B073-F3D133DE263E}" srcOrd="3" destOrd="0" presId="urn:microsoft.com/office/officeart/2005/8/layout/hList7"/>
    <dgm:cxn modelId="{94998190-DB95-4501-82FB-39F259A712F4}" type="presParOf" srcId="{FC0EA51C-6881-4FB4-9EC6-D8DA38C546AC}" destId="{705F2D87-2067-441D-B4E2-84F61158BAC0}" srcOrd="1" destOrd="0" presId="urn:microsoft.com/office/officeart/2005/8/layout/hList7"/>
    <dgm:cxn modelId="{0C007649-C96D-4C5D-9C3E-DEFD429D06DB}" type="presParOf" srcId="{FC0EA51C-6881-4FB4-9EC6-D8DA38C546AC}" destId="{5B43E8EB-FAF0-4AAA-9420-F8D02689AAF0}" srcOrd="2" destOrd="0" presId="urn:microsoft.com/office/officeart/2005/8/layout/hList7"/>
    <dgm:cxn modelId="{B227D561-A87E-4614-9519-D44CC0C68571}" type="presParOf" srcId="{5B43E8EB-FAF0-4AAA-9420-F8D02689AAF0}" destId="{2C6F53FD-9EF1-4F23-BDCB-81532D7DEF36}" srcOrd="0" destOrd="0" presId="urn:microsoft.com/office/officeart/2005/8/layout/hList7"/>
    <dgm:cxn modelId="{C536C9B3-9D94-4740-9F07-16D4CE844CDB}" type="presParOf" srcId="{5B43E8EB-FAF0-4AAA-9420-F8D02689AAF0}" destId="{E3668303-29CA-42A0-BC3F-65EF0462053A}" srcOrd="1" destOrd="0" presId="urn:microsoft.com/office/officeart/2005/8/layout/hList7"/>
    <dgm:cxn modelId="{6EFDDE9F-2944-4F6B-BB2A-10416591C632}" type="presParOf" srcId="{5B43E8EB-FAF0-4AAA-9420-F8D02689AAF0}" destId="{5E923E41-D43E-4E82-B812-DEB80E84D508}" srcOrd="2" destOrd="0" presId="urn:microsoft.com/office/officeart/2005/8/layout/hList7"/>
    <dgm:cxn modelId="{C5C7E35E-BC6B-4219-B5B5-C13DF4AA4ABC}" type="presParOf" srcId="{5B43E8EB-FAF0-4AAA-9420-F8D02689AAF0}" destId="{3BC40443-F78D-48CF-9338-60588AD3E47E}" srcOrd="3" destOrd="0" presId="urn:microsoft.com/office/officeart/2005/8/layout/hList7"/>
    <dgm:cxn modelId="{D0B07EA1-58BC-4464-9172-0673FB9DD124}" type="presParOf" srcId="{FC0EA51C-6881-4FB4-9EC6-D8DA38C546AC}" destId="{3E1609B4-02BC-441E-B254-0D9D623502CE}" srcOrd="3" destOrd="0" presId="urn:microsoft.com/office/officeart/2005/8/layout/hList7"/>
    <dgm:cxn modelId="{6D4D7268-9594-4FBA-B13B-2AC43A7562B5}" type="presParOf" srcId="{FC0EA51C-6881-4FB4-9EC6-D8DA38C546AC}" destId="{9FF92D51-6379-4D96-A356-BB3FBCD57B8C}" srcOrd="4" destOrd="0" presId="urn:microsoft.com/office/officeart/2005/8/layout/hList7"/>
    <dgm:cxn modelId="{907807F1-597C-4A2F-BC92-7E28CABEFC48}" type="presParOf" srcId="{9FF92D51-6379-4D96-A356-BB3FBCD57B8C}" destId="{E00AE06B-908D-4EEE-AEBA-FF09C818BFF8}" srcOrd="0" destOrd="0" presId="urn:microsoft.com/office/officeart/2005/8/layout/hList7"/>
    <dgm:cxn modelId="{05B334F6-3CA5-4767-BA4A-C32161D31351}" type="presParOf" srcId="{9FF92D51-6379-4D96-A356-BB3FBCD57B8C}" destId="{8B3EEA41-5819-4B43-986C-ABACF67EF86C}" srcOrd="1" destOrd="0" presId="urn:microsoft.com/office/officeart/2005/8/layout/hList7"/>
    <dgm:cxn modelId="{B7E73F32-4A3E-4615-BD8C-FBA187CD0430}" type="presParOf" srcId="{9FF92D51-6379-4D96-A356-BB3FBCD57B8C}" destId="{5F6E7D3D-D499-444C-B585-5226E8408BF0}" srcOrd="2" destOrd="0" presId="urn:microsoft.com/office/officeart/2005/8/layout/hList7"/>
    <dgm:cxn modelId="{19E4B7F9-3C9A-4E64-B774-B622FD93675B}" type="presParOf" srcId="{9FF92D51-6379-4D96-A356-BB3FBCD57B8C}" destId="{7BC27DA5-B4A6-4CEB-94E8-437DCC6EDF8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4C32F9-1E4A-4FC5-A979-2E73619BB6A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B185BA5-46DC-47FE-9FCF-BF0F39C8F0C4}">
      <dgm:prSet/>
      <dgm:spPr>
        <a:solidFill>
          <a:srgbClr val="0C4C91"/>
        </a:solidFill>
      </dgm:spPr>
      <dgm:t>
        <a:bodyPr/>
        <a:lstStyle/>
        <a:p>
          <a:r>
            <a:rPr lang="en-US" b="1"/>
            <a:t>GOs complete one Data Submission Worksheet per IBR plant</a:t>
          </a:r>
          <a:endParaRPr lang="en-US"/>
        </a:p>
      </dgm:t>
    </dgm:pt>
    <dgm:pt modelId="{E8FCAFFA-B1A3-48FC-9FCC-DF36450E8ECA}" type="parTrans" cxnId="{89AB796A-D41F-47EE-86F4-7C5342C51618}">
      <dgm:prSet/>
      <dgm:spPr/>
      <dgm:t>
        <a:bodyPr/>
        <a:lstStyle/>
        <a:p>
          <a:endParaRPr lang="en-US"/>
        </a:p>
      </dgm:t>
    </dgm:pt>
    <dgm:pt modelId="{3C92742A-D671-42BA-9928-628C1666B15B}" type="sibTrans" cxnId="{89AB796A-D41F-47EE-86F4-7C5342C51618}">
      <dgm:prSet/>
      <dgm:spPr/>
      <dgm:t>
        <a:bodyPr/>
        <a:lstStyle/>
        <a:p>
          <a:endParaRPr lang="en-US"/>
        </a:p>
      </dgm:t>
    </dgm:pt>
    <dgm:pt modelId="{327D1710-727D-4B10-96CB-6E6CCA6CF355}">
      <dgm:prSet/>
      <dgm:spPr>
        <a:ln>
          <a:solidFill>
            <a:srgbClr val="6F8EC2"/>
          </a:solidFill>
        </a:ln>
      </dgm:spPr>
      <dgm:t>
        <a:bodyPr/>
        <a:lstStyle/>
        <a:p>
          <a:r>
            <a:rPr lang="en-US" b="1" dirty="0"/>
            <a:t>Inverter information </a:t>
          </a:r>
          <a:br>
            <a:rPr lang="en-US" b="1" dirty="0"/>
          </a:br>
          <a:r>
            <a:rPr lang="en-US" b="1" dirty="0"/>
            <a:t>– 9 questions</a:t>
          </a:r>
          <a:endParaRPr lang="en-US" dirty="0"/>
        </a:p>
      </dgm:t>
    </dgm:pt>
    <dgm:pt modelId="{2DB7F21D-2580-46B4-903F-DA41864C710B}" type="parTrans" cxnId="{99500EE8-E566-4960-9B32-C645C37F82A3}">
      <dgm:prSet/>
      <dgm:spPr>
        <a:ln>
          <a:solidFill>
            <a:srgbClr val="6F8EC2"/>
          </a:solidFill>
        </a:ln>
      </dgm:spPr>
      <dgm:t>
        <a:bodyPr/>
        <a:lstStyle/>
        <a:p>
          <a:endParaRPr lang="en-US"/>
        </a:p>
      </dgm:t>
    </dgm:pt>
    <dgm:pt modelId="{9D9E9CC7-ED44-46ED-84E2-0443627E9E14}" type="sibTrans" cxnId="{99500EE8-E566-4960-9B32-C645C37F82A3}">
      <dgm:prSet/>
      <dgm:spPr/>
      <dgm:t>
        <a:bodyPr/>
        <a:lstStyle/>
        <a:p>
          <a:endParaRPr lang="en-US"/>
        </a:p>
      </dgm:t>
    </dgm:pt>
    <dgm:pt modelId="{80B4483E-B079-4A89-AD75-A5086F933D16}">
      <dgm:prSet/>
      <dgm:spPr>
        <a:ln>
          <a:solidFill>
            <a:srgbClr val="6F8EC2"/>
          </a:solidFill>
        </a:ln>
      </dgm:spPr>
      <dgm:t>
        <a:bodyPr/>
        <a:lstStyle/>
        <a:p>
          <a:r>
            <a:rPr lang="en-US" b="1" dirty="0"/>
            <a:t>Inverter and Facility Protection and Capability  – 17 questions</a:t>
          </a:r>
          <a:endParaRPr lang="en-US" dirty="0"/>
        </a:p>
      </dgm:t>
    </dgm:pt>
    <dgm:pt modelId="{D9DBD66F-7F2E-44B2-BF6E-46EB6AF18132}" type="parTrans" cxnId="{85F7CD68-B474-4F74-B876-46A8DE633E02}">
      <dgm:prSet/>
      <dgm:spPr>
        <a:ln>
          <a:solidFill>
            <a:srgbClr val="6F8EC2"/>
          </a:solidFill>
        </a:ln>
      </dgm:spPr>
      <dgm:t>
        <a:bodyPr/>
        <a:lstStyle/>
        <a:p>
          <a:endParaRPr lang="en-US"/>
        </a:p>
      </dgm:t>
    </dgm:pt>
    <dgm:pt modelId="{67B10E03-A7F0-41E0-9000-090DF5B45FAA}" type="sibTrans" cxnId="{85F7CD68-B474-4F74-B876-46A8DE633E02}">
      <dgm:prSet/>
      <dgm:spPr/>
      <dgm:t>
        <a:bodyPr/>
        <a:lstStyle/>
        <a:p>
          <a:endParaRPr lang="en-US"/>
        </a:p>
      </dgm:t>
    </dgm:pt>
    <dgm:pt modelId="{C04F22A9-4CD5-4B8A-AD20-6C6F112E4BA1}">
      <dgm:prSet/>
      <dgm:spPr>
        <a:ln>
          <a:solidFill>
            <a:srgbClr val="6F8EC2"/>
          </a:solidFill>
        </a:ln>
      </dgm:spPr>
      <dgm:t>
        <a:bodyPr/>
        <a:lstStyle/>
        <a:p>
          <a:r>
            <a:rPr lang="en-US" b="1"/>
            <a:t>Comments column</a:t>
          </a:r>
          <a:endParaRPr lang="en-US"/>
        </a:p>
      </dgm:t>
    </dgm:pt>
    <dgm:pt modelId="{7A8BB681-D7CE-4D64-B9C0-D9B4F29D79CB}" type="parTrans" cxnId="{8CD3F5DF-89FE-4746-9935-83CBAB3562B0}">
      <dgm:prSet/>
      <dgm:spPr>
        <a:ln>
          <a:solidFill>
            <a:srgbClr val="6F8EC2"/>
          </a:solidFill>
        </a:ln>
      </dgm:spPr>
      <dgm:t>
        <a:bodyPr/>
        <a:lstStyle/>
        <a:p>
          <a:endParaRPr lang="en-US"/>
        </a:p>
      </dgm:t>
    </dgm:pt>
    <dgm:pt modelId="{F89FC045-4FC6-4178-803C-010D2DB93BAA}" type="sibTrans" cxnId="{8CD3F5DF-89FE-4746-9935-83CBAB3562B0}">
      <dgm:prSet/>
      <dgm:spPr/>
      <dgm:t>
        <a:bodyPr/>
        <a:lstStyle/>
        <a:p>
          <a:endParaRPr lang="en-US"/>
        </a:p>
      </dgm:t>
    </dgm:pt>
    <dgm:pt modelId="{3B515A38-0BA6-4746-951E-F9F5642005A5}" type="pres">
      <dgm:prSet presAssocID="{164C32F9-1E4A-4FC5-A979-2E73619BB6A4}" presName="diagram" presStyleCnt="0">
        <dgm:presLayoutVars>
          <dgm:chPref val="1"/>
          <dgm:dir/>
          <dgm:animOne val="branch"/>
          <dgm:animLvl val="lvl"/>
          <dgm:resizeHandles/>
        </dgm:presLayoutVars>
      </dgm:prSet>
      <dgm:spPr/>
    </dgm:pt>
    <dgm:pt modelId="{3136FC34-F929-45D9-885E-4C58E50D0B27}" type="pres">
      <dgm:prSet presAssocID="{1B185BA5-46DC-47FE-9FCF-BF0F39C8F0C4}" presName="root" presStyleCnt="0"/>
      <dgm:spPr/>
    </dgm:pt>
    <dgm:pt modelId="{1C941AED-8F90-46DA-8CC3-F039BE890409}" type="pres">
      <dgm:prSet presAssocID="{1B185BA5-46DC-47FE-9FCF-BF0F39C8F0C4}" presName="rootComposite" presStyleCnt="0"/>
      <dgm:spPr/>
    </dgm:pt>
    <dgm:pt modelId="{8032D005-0253-4B96-A936-0E55B8B8EBE9}" type="pres">
      <dgm:prSet presAssocID="{1B185BA5-46DC-47FE-9FCF-BF0F39C8F0C4}" presName="rootText" presStyleLbl="node1" presStyleIdx="0" presStyleCnt="1" custScaleX="192957"/>
      <dgm:spPr/>
    </dgm:pt>
    <dgm:pt modelId="{443CF493-62C4-4ADF-B6CF-A44A71C15FBC}" type="pres">
      <dgm:prSet presAssocID="{1B185BA5-46DC-47FE-9FCF-BF0F39C8F0C4}" presName="rootConnector" presStyleLbl="node1" presStyleIdx="0" presStyleCnt="1"/>
      <dgm:spPr/>
    </dgm:pt>
    <dgm:pt modelId="{09E989E9-E3FE-436B-BCA7-03CA76D7FFEB}" type="pres">
      <dgm:prSet presAssocID="{1B185BA5-46DC-47FE-9FCF-BF0F39C8F0C4}" presName="childShape" presStyleCnt="0"/>
      <dgm:spPr/>
    </dgm:pt>
    <dgm:pt modelId="{204D388A-A2AE-4017-9371-0C4417865B08}" type="pres">
      <dgm:prSet presAssocID="{2DB7F21D-2580-46B4-903F-DA41864C710B}" presName="Name13" presStyleLbl="parChTrans1D2" presStyleIdx="0" presStyleCnt="3"/>
      <dgm:spPr/>
    </dgm:pt>
    <dgm:pt modelId="{79A2FF2B-4A61-4643-94BF-2B4D8FF11653}" type="pres">
      <dgm:prSet presAssocID="{327D1710-727D-4B10-96CB-6E6CCA6CF355}" presName="childText" presStyleLbl="bgAcc1" presStyleIdx="0" presStyleCnt="3" custScaleX="192957">
        <dgm:presLayoutVars>
          <dgm:bulletEnabled val="1"/>
        </dgm:presLayoutVars>
      </dgm:prSet>
      <dgm:spPr/>
    </dgm:pt>
    <dgm:pt modelId="{D89D28C3-DA08-4E93-9100-DE91F672FE79}" type="pres">
      <dgm:prSet presAssocID="{D9DBD66F-7F2E-44B2-BF6E-46EB6AF18132}" presName="Name13" presStyleLbl="parChTrans1D2" presStyleIdx="1" presStyleCnt="3"/>
      <dgm:spPr/>
    </dgm:pt>
    <dgm:pt modelId="{E49C4684-FB76-4D9F-AD92-BF44153973C4}" type="pres">
      <dgm:prSet presAssocID="{80B4483E-B079-4A89-AD75-A5086F933D16}" presName="childText" presStyleLbl="bgAcc1" presStyleIdx="1" presStyleCnt="3" custScaleX="192957">
        <dgm:presLayoutVars>
          <dgm:bulletEnabled val="1"/>
        </dgm:presLayoutVars>
      </dgm:prSet>
      <dgm:spPr/>
    </dgm:pt>
    <dgm:pt modelId="{864A9F00-9AE5-491A-B286-35B7E2549405}" type="pres">
      <dgm:prSet presAssocID="{7A8BB681-D7CE-4D64-B9C0-D9B4F29D79CB}" presName="Name13" presStyleLbl="parChTrans1D2" presStyleIdx="2" presStyleCnt="3"/>
      <dgm:spPr/>
    </dgm:pt>
    <dgm:pt modelId="{C8DDA475-F2DE-448A-AAB5-39D83D3C59AB}" type="pres">
      <dgm:prSet presAssocID="{C04F22A9-4CD5-4B8A-AD20-6C6F112E4BA1}" presName="childText" presStyleLbl="bgAcc1" presStyleIdx="2" presStyleCnt="3" custScaleX="192957">
        <dgm:presLayoutVars>
          <dgm:bulletEnabled val="1"/>
        </dgm:presLayoutVars>
      </dgm:prSet>
      <dgm:spPr/>
    </dgm:pt>
  </dgm:ptLst>
  <dgm:cxnLst>
    <dgm:cxn modelId="{4C85F136-B9CE-47FD-B511-AAD128747633}" type="presOf" srcId="{7A8BB681-D7CE-4D64-B9C0-D9B4F29D79CB}" destId="{864A9F00-9AE5-491A-B286-35B7E2549405}" srcOrd="0" destOrd="0" presId="urn:microsoft.com/office/officeart/2005/8/layout/hierarchy3"/>
    <dgm:cxn modelId="{85F7CD68-B474-4F74-B876-46A8DE633E02}" srcId="{1B185BA5-46DC-47FE-9FCF-BF0F39C8F0C4}" destId="{80B4483E-B079-4A89-AD75-A5086F933D16}" srcOrd="1" destOrd="0" parTransId="{D9DBD66F-7F2E-44B2-BF6E-46EB6AF18132}" sibTransId="{67B10E03-A7F0-41E0-9000-090DF5B45FAA}"/>
    <dgm:cxn modelId="{89AB796A-D41F-47EE-86F4-7C5342C51618}" srcId="{164C32F9-1E4A-4FC5-A979-2E73619BB6A4}" destId="{1B185BA5-46DC-47FE-9FCF-BF0F39C8F0C4}" srcOrd="0" destOrd="0" parTransId="{E8FCAFFA-B1A3-48FC-9FCC-DF36450E8ECA}" sibTransId="{3C92742A-D671-42BA-9928-628C1666B15B}"/>
    <dgm:cxn modelId="{9937716B-3806-4E75-AA0E-E442F8300787}" type="presOf" srcId="{2DB7F21D-2580-46B4-903F-DA41864C710B}" destId="{204D388A-A2AE-4017-9371-0C4417865B08}" srcOrd="0" destOrd="0" presId="urn:microsoft.com/office/officeart/2005/8/layout/hierarchy3"/>
    <dgm:cxn modelId="{5DF67C4E-ACBF-4B65-9A81-DF1B16357D0A}" type="presOf" srcId="{1B185BA5-46DC-47FE-9FCF-BF0F39C8F0C4}" destId="{8032D005-0253-4B96-A936-0E55B8B8EBE9}" srcOrd="0" destOrd="0" presId="urn:microsoft.com/office/officeart/2005/8/layout/hierarchy3"/>
    <dgm:cxn modelId="{4E74F388-6D9C-4DB6-B3D5-8C96FFB700C9}" type="presOf" srcId="{C04F22A9-4CD5-4B8A-AD20-6C6F112E4BA1}" destId="{C8DDA475-F2DE-448A-AAB5-39D83D3C59AB}" srcOrd="0" destOrd="0" presId="urn:microsoft.com/office/officeart/2005/8/layout/hierarchy3"/>
    <dgm:cxn modelId="{FB8FA4AF-2FDA-424C-94EA-A3DB3609CE61}" type="presOf" srcId="{1B185BA5-46DC-47FE-9FCF-BF0F39C8F0C4}" destId="{443CF493-62C4-4ADF-B6CF-A44A71C15FBC}" srcOrd="1" destOrd="0" presId="urn:microsoft.com/office/officeart/2005/8/layout/hierarchy3"/>
    <dgm:cxn modelId="{251ECBB0-D675-4CBB-AD8C-F83F9B4825D6}" type="presOf" srcId="{D9DBD66F-7F2E-44B2-BF6E-46EB6AF18132}" destId="{D89D28C3-DA08-4E93-9100-DE91F672FE79}" srcOrd="0" destOrd="0" presId="urn:microsoft.com/office/officeart/2005/8/layout/hierarchy3"/>
    <dgm:cxn modelId="{5DCF85B5-8591-41EF-BBAF-B9EBCEC8E0C5}" type="presOf" srcId="{164C32F9-1E4A-4FC5-A979-2E73619BB6A4}" destId="{3B515A38-0BA6-4746-951E-F9F5642005A5}" srcOrd="0" destOrd="0" presId="urn:microsoft.com/office/officeart/2005/8/layout/hierarchy3"/>
    <dgm:cxn modelId="{8CD3F5DF-89FE-4746-9935-83CBAB3562B0}" srcId="{1B185BA5-46DC-47FE-9FCF-BF0F39C8F0C4}" destId="{C04F22A9-4CD5-4B8A-AD20-6C6F112E4BA1}" srcOrd="2" destOrd="0" parTransId="{7A8BB681-D7CE-4D64-B9C0-D9B4F29D79CB}" sibTransId="{F89FC045-4FC6-4178-803C-010D2DB93BAA}"/>
    <dgm:cxn modelId="{95085EE5-6056-48C7-BF08-8767C5454895}" type="presOf" srcId="{80B4483E-B079-4A89-AD75-A5086F933D16}" destId="{E49C4684-FB76-4D9F-AD92-BF44153973C4}" srcOrd="0" destOrd="0" presId="urn:microsoft.com/office/officeart/2005/8/layout/hierarchy3"/>
    <dgm:cxn modelId="{99500EE8-E566-4960-9B32-C645C37F82A3}" srcId="{1B185BA5-46DC-47FE-9FCF-BF0F39C8F0C4}" destId="{327D1710-727D-4B10-96CB-6E6CCA6CF355}" srcOrd="0" destOrd="0" parTransId="{2DB7F21D-2580-46B4-903F-DA41864C710B}" sibTransId="{9D9E9CC7-ED44-46ED-84E2-0443627E9E14}"/>
    <dgm:cxn modelId="{06AB7CF1-D7BF-4518-9360-A139788C983E}" type="presOf" srcId="{327D1710-727D-4B10-96CB-6E6CCA6CF355}" destId="{79A2FF2B-4A61-4643-94BF-2B4D8FF11653}" srcOrd="0" destOrd="0" presId="urn:microsoft.com/office/officeart/2005/8/layout/hierarchy3"/>
    <dgm:cxn modelId="{8A8F489D-DE49-4FDA-BF60-92D4D51B5AF8}" type="presParOf" srcId="{3B515A38-0BA6-4746-951E-F9F5642005A5}" destId="{3136FC34-F929-45D9-885E-4C58E50D0B27}" srcOrd="0" destOrd="0" presId="urn:microsoft.com/office/officeart/2005/8/layout/hierarchy3"/>
    <dgm:cxn modelId="{E186C0F0-00A4-408E-8437-3A6786E3BD98}" type="presParOf" srcId="{3136FC34-F929-45D9-885E-4C58E50D0B27}" destId="{1C941AED-8F90-46DA-8CC3-F039BE890409}" srcOrd="0" destOrd="0" presId="urn:microsoft.com/office/officeart/2005/8/layout/hierarchy3"/>
    <dgm:cxn modelId="{ED66B219-D306-4A74-872F-2BF1FBA9C0ED}" type="presParOf" srcId="{1C941AED-8F90-46DA-8CC3-F039BE890409}" destId="{8032D005-0253-4B96-A936-0E55B8B8EBE9}" srcOrd="0" destOrd="0" presId="urn:microsoft.com/office/officeart/2005/8/layout/hierarchy3"/>
    <dgm:cxn modelId="{B5544F74-87A9-4760-863B-DF53CD983BCA}" type="presParOf" srcId="{1C941AED-8F90-46DA-8CC3-F039BE890409}" destId="{443CF493-62C4-4ADF-B6CF-A44A71C15FBC}" srcOrd="1" destOrd="0" presId="urn:microsoft.com/office/officeart/2005/8/layout/hierarchy3"/>
    <dgm:cxn modelId="{C72D1372-96B9-4F0F-8651-0095DEB3ED49}" type="presParOf" srcId="{3136FC34-F929-45D9-885E-4C58E50D0B27}" destId="{09E989E9-E3FE-436B-BCA7-03CA76D7FFEB}" srcOrd="1" destOrd="0" presId="urn:microsoft.com/office/officeart/2005/8/layout/hierarchy3"/>
    <dgm:cxn modelId="{3206BE06-896F-4087-AC3F-624FFD771422}" type="presParOf" srcId="{09E989E9-E3FE-436B-BCA7-03CA76D7FFEB}" destId="{204D388A-A2AE-4017-9371-0C4417865B08}" srcOrd="0" destOrd="0" presId="urn:microsoft.com/office/officeart/2005/8/layout/hierarchy3"/>
    <dgm:cxn modelId="{D380A4CA-B498-47CB-900B-5A454755D2F3}" type="presParOf" srcId="{09E989E9-E3FE-436B-BCA7-03CA76D7FFEB}" destId="{79A2FF2B-4A61-4643-94BF-2B4D8FF11653}" srcOrd="1" destOrd="0" presId="urn:microsoft.com/office/officeart/2005/8/layout/hierarchy3"/>
    <dgm:cxn modelId="{A79085ED-BB16-4E17-A372-F4EB62B06776}" type="presParOf" srcId="{09E989E9-E3FE-436B-BCA7-03CA76D7FFEB}" destId="{D89D28C3-DA08-4E93-9100-DE91F672FE79}" srcOrd="2" destOrd="0" presId="urn:microsoft.com/office/officeart/2005/8/layout/hierarchy3"/>
    <dgm:cxn modelId="{EEDF427B-91BB-4187-82D1-69CEDA353C15}" type="presParOf" srcId="{09E989E9-E3FE-436B-BCA7-03CA76D7FFEB}" destId="{E49C4684-FB76-4D9F-AD92-BF44153973C4}" srcOrd="3" destOrd="0" presId="urn:microsoft.com/office/officeart/2005/8/layout/hierarchy3"/>
    <dgm:cxn modelId="{1386834A-F440-4305-B47E-6B555FFD416C}" type="presParOf" srcId="{09E989E9-E3FE-436B-BCA7-03CA76D7FFEB}" destId="{864A9F00-9AE5-491A-B286-35B7E2549405}" srcOrd="4" destOrd="0" presId="urn:microsoft.com/office/officeart/2005/8/layout/hierarchy3"/>
    <dgm:cxn modelId="{0D099163-D252-4D46-A11B-7137227A0E2E}" type="presParOf" srcId="{09E989E9-E3FE-436B-BCA7-03CA76D7FFEB}" destId="{C8DDA475-F2DE-448A-AAB5-39D83D3C59A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41282D-8C94-4071-B6C3-1951A01264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4B0AC3-8A7E-4477-901E-FCE6B0888F85}">
      <dgm:prSet/>
      <dgm:spPr>
        <a:solidFill>
          <a:srgbClr val="0C4C91"/>
        </a:solidFill>
      </dgm:spPr>
      <dgm:t>
        <a:bodyPr/>
        <a:lstStyle/>
        <a:p>
          <a:r>
            <a:rPr lang="en-US" dirty="0"/>
            <a:t>Note that four questions refer to populating separate worksheets on: </a:t>
          </a:r>
        </a:p>
      </dgm:t>
    </dgm:pt>
    <dgm:pt modelId="{9C8089C3-AFA3-4D37-933E-6C927BF17D71}" type="parTrans" cxnId="{6D42611B-6611-4B5E-9F28-CEBE64DDA02F}">
      <dgm:prSet/>
      <dgm:spPr/>
      <dgm:t>
        <a:bodyPr/>
        <a:lstStyle/>
        <a:p>
          <a:endParaRPr lang="en-US"/>
        </a:p>
      </dgm:t>
    </dgm:pt>
    <dgm:pt modelId="{45BA7EFD-FDC5-4431-8255-FE026C6DF64C}" type="sibTrans" cxnId="{6D42611B-6611-4B5E-9F28-CEBE64DDA02F}">
      <dgm:prSet/>
      <dgm:spPr/>
      <dgm:t>
        <a:bodyPr/>
        <a:lstStyle/>
        <a:p>
          <a:endParaRPr lang="en-US"/>
        </a:p>
      </dgm:t>
    </dgm:pt>
    <dgm:pt modelId="{CD348735-2E56-40F8-8209-B1D70C22F0DA}">
      <dgm:prSet/>
      <dgm:spPr/>
      <dgm:t>
        <a:bodyPr/>
        <a:lstStyle/>
        <a:p>
          <a:r>
            <a:rPr lang="en-US"/>
            <a:t>Voltage Protection</a:t>
          </a:r>
        </a:p>
      </dgm:t>
    </dgm:pt>
    <dgm:pt modelId="{29FAD22B-7E7B-415A-B2D0-8132702E2E7D}" type="parTrans" cxnId="{D74BA1A7-68D5-4216-A933-C838AE7A57B7}">
      <dgm:prSet/>
      <dgm:spPr/>
      <dgm:t>
        <a:bodyPr/>
        <a:lstStyle/>
        <a:p>
          <a:endParaRPr lang="en-US"/>
        </a:p>
      </dgm:t>
    </dgm:pt>
    <dgm:pt modelId="{19E6CC8D-7C80-44FC-99A1-910C747B7044}" type="sibTrans" cxnId="{D74BA1A7-68D5-4216-A933-C838AE7A57B7}">
      <dgm:prSet/>
      <dgm:spPr/>
      <dgm:t>
        <a:bodyPr/>
        <a:lstStyle/>
        <a:p>
          <a:endParaRPr lang="en-US"/>
        </a:p>
      </dgm:t>
    </dgm:pt>
    <dgm:pt modelId="{2D1C16AB-6C57-416F-84D9-D76AAFA8BDB6}">
      <dgm:prSet/>
      <dgm:spPr/>
      <dgm:t>
        <a:bodyPr/>
        <a:lstStyle/>
        <a:p>
          <a:r>
            <a:rPr lang="en-US"/>
            <a:t>Frequency Protection</a:t>
          </a:r>
        </a:p>
      </dgm:t>
    </dgm:pt>
    <dgm:pt modelId="{9A6B5F74-90F9-4FA2-98EB-8A894EA21FA8}" type="parTrans" cxnId="{9B237565-6808-4C3C-9E3F-25BA8D217B5A}">
      <dgm:prSet/>
      <dgm:spPr/>
      <dgm:t>
        <a:bodyPr/>
        <a:lstStyle/>
        <a:p>
          <a:endParaRPr lang="en-US"/>
        </a:p>
      </dgm:t>
    </dgm:pt>
    <dgm:pt modelId="{5A307ECC-7872-4168-98DF-DA3A71ABF157}" type="sibTrans" cxnId="{9B237565-6808-4C3C-9E3F-25BA8D217B5A}">
      <dgm:prSet/>
      <dgm:spPr/>
      <dgm:t>
        <a:bodyPr/>
        <a:lstStyle/>
        <a:p>
          <a:endParaRPr lang="en-US"/>
        </a:p>
      </dgm:t>
    </dgm:pt>
    <dgm:pt modelId="{826D4AA5-6A5A-484F-8169-A0427CB28A10}">
      <dgm:prSet/>
      <dgm:spPr/>
      <dgm:t>
        <a:bodyPr/>
        <a:lstStyle/>
        <a:p>
          <a:r>
            <a:rPr lang="en-US"/>
            <a:t>Reactive Capability</a:t>
          </a:r>
        </a:p>
      </dgm:t>
    </dgm:pt>
    <dgm:pt modelId="{9AEEBBB5-0F2C-41B1-AF7C-20F272F348BD}" type="parTrans" cxnId="{B8CCAF84-BBD4-498E-9D8A-0908B94FE18B}">
      <dgm:prSet/>
      <dgm:spPr/>
      <dgm:t>
        <a:bodyPr/>
        <a:lstStyle/>
        <a:p>
          <a:endParaRPr lang="en-US"/>
        </a:p>
      </dgm:t>
    </dgm:pt>
    <dgm:pt modelId="{A94FE5E2-68B6-4EC7-9802-00A7C6A74CC4}" type="sibTrans" cxnId="{B8CCAF84-BBD4-498E-9D8A-0908B94FE18B}">
      <dgm:prSet/>
      <dgm:spPr/>
      <dgm:t>
        <a:bodyPr/>
        <a:lstStyle/>
        <a:p>
          <a:endParaRPr lang="en-US"/>
        </a:p>
      </dgm:t>
    </dgm:pt>
    <dgm:pt modelId="{5D7FE296-B2C5-46B6-88A0-75E9AB238E6E}">
      <dgm:prSet/>
      <dgm:spPr/>
      <dgm:t>
        <a:bodyPr/>
        <a:lstStyle/>
        <a:p>
          <a:r>
            <a:rPr lang="en-US"/>
            <a:t>Model Data (actual dynamic and load flow models)</a:t>
          </a:r>
        </a:p>
      </dgm:t>
    </dgm:pt>
    <dgm:pt modelId="{6D5C984D-23D0-4D2A-8663-C68E1E4EB4DA}" type="parTrans" cxnId="{D536B6CB-CBC1-4B4E-A0C3-8D59734B266F}">
      <dgm:prSet/>
      <dgm:spPr/>
      <dgm:t>
        <a:bodyPr/>
        <a:lstStyle/>
        <a:p>
          <a:endParaRPr lang="en-US"/>
        </a:p>
      </dgm:t>
    </dgm:pt>
    <dgm:pt modelId="{0D30CA2F-1838-42CE-8FC4-5DDFB1A46180}" type="sibTrans" cxnId="{D536B6CB-CBC1-4B4E-A0C3-8D59734B266F}">
      <dgm:prSet/>
      <dgm:spPr/>
      <dgm:t>
        <a:bodyPr/>
        <a:lstStyle/>
        <a:p>
          <a:endParaRPr lang="en-US"/>
        </a:p>
      </dgm:t>
    </dgm:pt>
    <dgm:pt modelId="{65716EE0-C4A6-429F-AD83-31401E5A0F9B}">
      <dgm:prSet/>
      <dgm:spPr>
        <a:solidFill>
          <a:srgbClr val="0C4C91"/>
        </a:solidFill>
      </dgm:spPr>
      <dgm:t>
        <a:bodyPr/>
        <a:lstStyle/>
        <a:p>
          <a:r>
            <a:rPr lang="en-US" b="0" dirty="0"/>
            <a:t>Further, two questions require collaboration with PC/TP for model information</a:t>
          </a:r>
        </a:p>
      </dgm:t>
    </dgm:pt>
    <dgm:pt modelId="{8CFA7FCF-B819-45CB-8BDD-05B53CE24DD1}" type="parTrans" cxnId="{468957F6-A1A4-4A75-9488-EE0F9E917B8F}">
      <dgm:prSet/>
      <dgm:spPr/>
      <dgm:t>
        <a:bodyPr/>
        <a:lstStyle/>
        <a:p>
          <a:endParaRPr lang="en-US"/>
        </a:p>
      </dgm:t>
    </dgm:pt>
    <dgm:pt modelId="{890B4876-8D56-4B3E-AD61-90F8C867F1A2}" type="sibTrans" cxnId="{468957F6-A1A4-4A75-9488-EE0F9E917B8F}">
      <dgm:prSet/>
      <dgm:spPr/>
      <dgm:t>
        <a:bodyPr/>
        <a:lstStyle/>
        <a:p>
          <a:endParaRPr lang="en-US"/>
        </a:p>
      </dgm:t>
    </dgm:pt>
    <dgm:pt modelId="{64C52AA7-60A7-4C88-9C81-1189330722D7}" type="pres">
      <dgm:prSet presAssocID="{E241282D-8C94-4071-B6C3-1951A0126413}" presName="linear" presStyleCnt="0">
        <dgm:presLayoutVars>
          <dgm:animLvl val="lvl"/>
          <dgm:resizeHandles val="exact"/>
        </dgm:presLayoutVars>
      </dgm:prSet>
      <dgm:spPr/>
    </dgm:pt>
    <dgm:pt modelId="{752666AE-89E7-4FCB-8F94-DD3ABAC2815D}" type="pres">
      <dgm:prSet presAssocID="{994B0AC3-8A7E-4477-901E-FCE6B0888F85}" presName="parentText" presStyleLbl="node1" presStyleIdx="0" presStyleCnt="2">
        <dgm:presLayoutVars>
          <dgm:chMax val="0"/>
          <dgm:bulletEnabled val="1"/>
        </dgm:presLayoutVars>
      </dgm:prSet>
      <dgm:spPr/>
    </dgm:pt>
    <dgm:pt modelId="{1DE6C5C6-27C2-45FD-A65D-0BA0A5293502}" type="pres">
      <dgm:prSet presAssocID="{994B0AC3-8A7E-4477-901E-FCE6B0888F85}" presName="childText" presStyleLbl="revTx" presStyleIdx="0" presStyleCnt="1">
        <dgm:presLayoutVars>
          <dgm:bulletEnabled val="1"/>
        </dgm:presLayoutVars>
      </dgm:prSet>
      <dgm:spPr/>
    </dgm:pt>
    <dgm:pt modelId="{A68200D0-75BB-450A-B0D4-71F83F85C372}" type="pres">
      <dgm:prSet presAssocID="{65716EE0-C4A6-429F-AD83-31401E5A0F9B}" presName="parentText" presStyleLbl="node1" presStyleIdx="1" presStyleCnt="2">
        <dgm:presLayoutVars>
          <dgm:chMax val="0"/>
          <dgm:bulletEnabled val="1"/>
        </dgm:presLayoutVars>
      </dgm:prSet>
      <dgm:spPr/>
    </dgm:pt>
  </dgm:ptLst>
  <dgm:cxnLst>
    <dgm:cxn modelId="{65F79405-F97C-4A0C-9967-C2EA93F799EF}" type="presOf" srcId="{CD348735-2E56-40F8-8209-B1D70C22F0DA}" destId="{1DE6C5C6-27C2-45FD-A65D-0BA0A5293502}" srcOrd="0" destOrd="0" presId="urn:microsoft.com/office/officeart/2005/8/layout/vList2"/>
    <dgm:cxn modelId="{6D42611B-6611-4B5E-9F28-CEBE64DDA02F}" srcId="{E241282D-8C94-4071-B6C3-1951A0126413}" destId="{994B0AC3-8A7E-4477-901E-FCE6B0888F85}" srcOrd="0" destOrd="0" parTransId="{9C8089C3-AFA3-4D37-933E-6C927BF17D71}" sibTransId="{45BA7EFD-FDC5-4431-8255-FE026C6DF64C}"/>
    <dgm:cxn modelId="{8DF24C3B-34DC-4F21-8C65-18B7A4A12AC6}" type="presOf" srcId="{5D7FE296-B2C5-46B6-88A0-75E9AB238E6E}" destId="{1DE6C5C6-27C2-45FD-A65D-0BA0A5293502}" srcOrd="0" destOrd="3" presId="urn:microsoft.com/office/officeart/2005/8/layout/vList2"/>
    <dgm:cxn modelId="{8C103B64-C159-4EF7-8039-3A7B3BEF1490}" type="presOf" srcId="{65716EE0-C4A6-429F-AD83-31401E5A0F9B}" destId="{A68200D0-75BB-450A-B0D4-71F83F85C372}" srcOrd="0" destOrd="0" presId="urn:microsoft.com/office/officeart/2005/8/layout/vList2"/>
    <dgm:cxn modelId="{9B237565-6808-4C3C-9E3F-25BA8D217B5A}" srcId="{994B0AC3-8A7E-4477-901E-FCE6B0888F85}" destId="{2D1C16AB-6C57-416F-84D9-D76AAFA8BDB6}" srcOrd="1" destOrd="0" parTransId="{9A6B5F74-90F9-4FA2-98EB-8A894EA21FA8}" sibTransId="{5A307ECC-7872-4168-98DF-DA3A71ABF157}"/>
    <dgm:cxn modelId="{45C16C48-8432-4B00-956E-A36321942538}" type="presOf" srcId="{994B0AC3-8A7E-4477-901E-FCE6B0888F85}" destId="{752666AE-89E7-4FCB-8F94-DD3ABAC2815D}" srcOrd="0" destOrd="0" presId="urn:microsoft.com/office/officeart/2005/8/layout/vList2"/>
    <dgm:cxn modelId="{C827826A-3558-4132-9A30-79F951265F9D}" type="presOf" srcId="{E241282D-8C94-4071-B6C3-1951A0126413}" destId="{64C52AA7-60A7-4C88-9C81-1189330722D7}" srcOrd="0" destOrd="0" presId="urn:microsoft.com/office/officeart/2005/8/layout/vList2"/>
    <dgm:cxn modelId="{91504C6F-D18E-4A0F-9E69-DBB6BAB93BF6}" type="presOf" srcId="{2D1C16AB-6C57-416F-84D9-D76AAFA8BDB6}" destId="{1DE6C5C6-27C2-45FD-A65D-0BA0A5293502}" srcOrd="0" destOrd="1" presId="urn:microsoft.com/office/officeart/2005/8/layout/vList2"/>
    <dgm:cxn modelId="{B8CCAF84-BBD4-498E-9D8A-0908B94FE18B}" srcId="{994B0AC3-8A7E-4477-901E-FCE6B0888F85}" destId="{826D4AA5-6A5A-484F-8169-A0427CB28A10}" srcOrd="2" destOrd="0" parTransId="{9AEEBBB5-0F2C-41B1-AF7C-20F272F348BD}" sibTransId="{A94FE5E2-68B6-4EC7-9802-00A7C6A74CC4}"/>
    <dgm:cxn modelId="{F9F8099A-ED99-4EC6-ADA5-94BCDC8DD712}" type="presOf" srcId="{826D4AA5-6A5A-484F-8169-A0427CB28A10}" destId="{1DE6C5C6-27C2-45FD-A65D-0BA0A5293502}" srcOrd="0" destOrd="2" presId="urn:microsoft.com/office/officeart/2005/8/layout/vList2"/>
    <dgm:cxn modelId="{D74BA1A7-68D5-4216-A933-C838AE7A57B7}" srcId="{994B0AC3-8A7E-4477-901E-FCE6B0888F85}" destId="{CD348735-2E56-40F8-8209-B1D70C22F0DA}" srcOrd="0" destOrd="0" parTransId="{29FAD22B-7E7B-415A-B2D0-8132702E2E7D}" sibTransId="{19E6CC8D-7C80-44FC-99A1-910C747B7044}"/>
    <dgm:cxn modelId="{D536B6CB-CBC1-4B4E-A0C3-8D59734B266F}" srcId="{994B0AC3-8A7E-4477-901E-FCE6B0888F85}" destId="{5D7FE296-B2C5-46B6-88A0-75E9AB238E6E}" srcOrd="3" destOrd="0" parTransId="{6D5C984D-23D0-4D2A-8663-C68E1E4EB4DA}" sibTransId="{0D30CA2F-1838-42CE-8FC4-5DDFB1A46180}"/>
    <dgm:cxn modelId="{468957F6-A1A4-4A75-9488-EE0F9E917B8F}" srcId="{E241282D-8C94-4071-B6C3-1951A0126413}" destId="{65716EE0-C4A6-429F-AD83-31401E5A0F9B}" srcOrd="1" destOrd="0" parTransId="{8CFA7FCF-B819-45CB-8BDD-05B53CE24DD1}" sibTransId="{890B4876-8D56-4B3E-AD61-90F8C867F1A2}"/>
    <dgm:cxn modelId="{3DD221AD-6E45-4EAE-BA9D-84C4066A8E1E}" type="presParOf" srcId="{64C52AA7-60A7-4C88-9C81-1189330722D7}" destId="{752666AE-89E7-4FCB-8F94-DD3ABAC2815D}" srcOrd="0" destOrd="0" presId="urn:microsoft.com/office/officeart/2005/8/layout/vList2"/>
    <dgm:cxn modelId="{D7E878B2-BFC8-4585-9EE5-C9ED55AC66B5}" type="presParOf" srcId="{64C52AA7-60A7-4C88-9C81-1189330722D7}" destId="{1DE6C5C6-27C2-45FD-A65D-0BA0A5293502}" srcOrd="1" destOrd="0" presId="urn:microsoft.com/office/officeart/2005/8/layout/vList2"/>
    <dgm:cxn modelId="{59ABC923-8145-4B50-B3EF-8ED713D0C791}" type="presParOf" srcId="{64C52AA7-60A7-4C88-9C81-1189330722D7}" destId="{A68200D0-75BB-450A-B0D4-71F83F85C372}"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7FC4-FADA-4C51-83FD-E7A38AE0B4A9}">
      <dsp:nvSpPr>
        <dsp:cNvPr id="0" name=""/>
        <dsp:cNvSpPr/>
      </dsp:nvSpPr>
      <dsp:spPr>
        <a:xfrm>
          <a:off x="49" y="217071"/>
          <a:ext cx="4771355" cy="604800"/>
        </a:xfrm>
        <a:prstGeom prst="rect">
          <a:avLst/>
        </a:prstGeom>
        <a:solidFill>
          <a:srgbClr val="0C4C91"/>
        </a:solidFill>
        <a:ln w="25400" cap="flat" cmpd="sng" algn="ctr">
          <a:solidFill>
            <a:srgbClr val="0C4C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Timeline</a:t>
          </a:r>
          <a:endParaRPr lang="en-US" sz="2100" kern="1200" dirty="0"/>
        </a:p>
      </dsp:txBody>
      <dsp:txXfrm>
        <a:off x="49" y="217071"/>
        <a:ext cx="4771355" cy="604800"/>
      </dsp:txXfrm>
    </dsp:sp>
    <dsp:sp modelId="{70F170FF-C119-45F2-BF0D-F47F6E9AD96A}">
      <dsp:nvSpPr>
        <dsp:cNvPr id="0" name=""/>
        <dsp:cNvSpPr/>
      </dsp:nvSpPr>
      <dsp:spPr>
        <a:xfrm>
          <a:off x="49" y="821871"/>
          <a:ext cx="4771355"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Issued June 4, 2024</a:t>
          </a:r>
        </a:p>
        <a:p>
          <a:pPr marL="228600" lvl="1" indent="-228600" algn="l" defTabSz="933450">
            <a:lnSpc>
              <a:spcPct val="90000"/>
            </a:lnSpc>
            <a:spcBef>
              <a:spcPct val="0"/>
            </a:spcBef>
            <a:spcAft>
              <a:spcPct val="15000"/>
            </a:spcAft>
            <a:buChar char="•"/>
          </a:pPr>
          <a:r>
            <a:rPr lang="en-US" sz="2100" kern="1200"/>
            <a:t>Follow-up to March 23 NERC Alert 2 on equipment settings and performance and the various IBR disturbance event reports since 2017</a:t>
          </a:r>
        </a:p>
        <a:p>
          <a:pPr marL="228600" lvl="1" indent="-228600" algn="l" defTabSz="933450">
            <a:lnSpc>
              <a:spcPct val="90000"/>
            </a:lnSpc>
            <a:spcBef>
              <a:spcPct val="0"/>
            </a:spcBef>
            <a:spcAft>
              <a:spcPct val="15000"/>
            </a:spcAft>
            <a:buChar char="•"/>
          </a:pPr>
          <a:r>
            <a:rPr lang="en-US" sz="2100" kern="1200" dirty="0"/>
            <a:t>4th NERC Alert on IBRs since 2017</a:t>
          </a:r>
        </a:p>
        <a:p>
          <a:pPr marL="228600" lvl="1" indent="-228600" algn="l" defTabSz="933450">
            <a:lnSpc>
              <a:spcPct val="90000"/>
            </a:lnSpc>
            <a:spcBef>
              <a:spcPct val="0"/>
            </a:spcBef>
            <a:spcAft>
              <a:spcPct val="15000"/>
            </a:spcAft>
            <a:buChar char="•"/>
          </a:pPr>
          <a:r>
            <a:rPr lang="en-US" sz="2100" kern="1200" dirty="0"/>
            <a:t>Pertains to all IBRs – solar, wind (Type 3-4), and batteries</a:t>
          </a:r>
        </a:p>
        <a:p>
          <a:pPr marL="228600" lvl="1" indent="-228600" algn="l" defTabSz="933450">
            <a:lnSpc>
              <a:spcPct val="90000"/>
            </a:lnSpc>
            <a:spcBef>
              <a:spcPct val="0"/>
            </a:spcBef>
            <a:spcAft>
              <a:spcPct val="15000"/>
            </a:spcAft>
            <a:buChar char="•"/>
          </a:pPr>
          <a:r>
            <a:rPr lang="en-US" sz="2100" kern="1200" dirty="0"/>
            <a:t>Submittal due September 2, 2024 - with separate Approval  (Acknowledgement by June 11)</a:t>
          </a:r>
        </a:p>
      </dsp:txBody>
      <dsp:txXfrm>
        <a:off x="49" y="821871"/>
        <a:ext cx="4771355" cy="3804570"/>
      </dsp:txXfrm>
    </dsp:sp>
    <dsp:sp modelId="{6D57A62E-29CC-45A6-BA35-085CAE1D1F2B}">
      <dsp:nvSpPr>
        <dsp:cNvPr id="0" name=""/>
        <dsp:cNvSpPr/>
      </dsp:nvSpPr>
      <dsp:spPr>
        <a:xfrm>
          <a:off x="5439394" y="217071"/>
          <a:ext cx="4771355" cy="604800"/>
        </a:xfrm>
        <a:prstGeom prst="rect">
          <a:avLst/>
        </a:prstGeom>
        <a:solidFill>
          <a:srgbClr val="0C4C91"/>
        </a:solidFill>
        <a:ln w="25400" cap="flat" cmpd="sng" algn="ctr">
          <a:solidFill>
            <a:srgbClr val="0C4C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Purpose</a:t>
          </a:r>
          <a:endParaRPr lang="en-US" sz="2100" kern="1200"/>
        </a:p>
      </dsp:txBody>
      <dsp:txXfrm>
        <a:off x="5439394" y="217071"/>
        <a:ext cx="4771355" cy="604800"/>
      </dsp:txXfrm>
    </dsp:sp>
    <dsp:sp modelId="{4EA4CBA9-C562-43ED-AC3E-0F12CDF94ECC}">
      <dsp:nvSpPr>
        <dsp:cNvPr id="0" name=""/>
        <dsp:cNvSpPr/>
      </dsp:nvSpPr>
      <dsp:spPr>
        <a:xfrm>
          <a:off x="5439394" y="821871"/>
          <a:ext cx="4771355"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Provide recommendations to industry</a:t>
          </a:r>
        </a:p>
        <a:p>
          <a:pPr marL="228600" lvl="1" indent="-228600" algn="l" defTabSz="933450">
            <a:lnSpc>
              <a:spcPct val="90000"/>
            </a:lnSpc>
            <a:spcBef>
              <a:spcPct val="0"/>
            </a:spcBef>
            <a:spcAft>
              <a:spcPct val="15000"/>
            </a:spcAft>
            <a:buChar char="•"/>
          </a:pPr>
          <a:r>
            <a:rPr lang="en-US" sz="2100" kern="1200"/>
            <a:t>Gather data on extent of IBR model quality deficiencies</a:t>
          </a:r>
        </a:p>
        <a:p>
          <a:pPr marL="228600" lvl="1" indent="-228600" algn="l" defTabSz="933450">
            <a:lnSpc>
              <a:spcPct val="90000"/>
            </a:lnSpc>
            <a:spcBef>
              <a:spcPct val="0"/>
            </a:spcBef>
            <a:spcAft>
              <a:spcPct val="15000"/>
            </a:spcAft>
            <a:buChar char="•"/>
          </a:pPr>
          <a:r>
            <a:rPr lang="en-US" sz="2100" kern="1200"/>
            <a:t>Gain insight into modelling practices</a:t>
          </a:r>
        </a:p>
        <a:p>
          <a:pPr marL="228600" lvl="1" indent="-228600" algn="l" defTabSz="933450">
            <a:lnSpc>
              <a:spcPct val="90000"/>
            </a:lnSpc>
            <a:spcBef>
              <a:spcPct val="0"/>
            </a:spcBef>
            <a:spcAft>
              <a:spcPct val="15000"/>
            </a:spcAft>
            <a:buChar char="•"/>
          </a:pPr>
          <a:r>
            <a:rPr lang="en-US" sz="2100" kern="1200"/>
            <a:t>Data collection includes specific settings for inverter and plant level controls</a:t>
          </a:r>
        </a:p>
      </dsp:txBody>
      <dsp:txXfrm>
        <a:off x="5439394" y="821871"/>
        <a:ext cx="4771355" cy="3804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2F08E-C5EC-487D-90B4-22DA9CEFAD48}">
      <dsp:nvSpPr>
        <dsp:cNvPr id="0" name=""/>
        <dsp:cNvSpPr/>
      </dsp:nvSpPr>
      <dsp:spPr>
        <a:xfrm>
          <a:off x="3851259" y="2362199"/>
          <a:ext cx="861364" cy="1943033"/>
        </a:xfrm>
        <a:custGeom>
          <a:avLst/>
          <a:gdLst/>
          <a:ahLst/>
          <a:cxnLst/>
          <a:rect l="0" t="0" r="0" b="0"/>
          <a:pathLst>
            <a:path>
              <a:moveTo>
                <a:pt x="0" y="0"/>
              </a:moveTo>
              <a:lnTo>
                <a:pt x="0" y="1943033"/>
              </a:lnTo>
              <a:lnTo>
                <a:pt x="861364" y="1943033"/>
              </a:lnTo>
            </a:path>
          </a:pathLst>
        </a:custGeom>
        <a:noFill/>
        <a:ln w="25400" cap="flat" cmpd="sng" algn="ctr">
          <a:solidFill>
            <a:srgbClr val="6F8EC2"/>
          </a:solidFill>
          <a:prstDash val="solid"/>
        </a:ln>
        <a:effectLst/>
      </dsp:spPr>
      <dsp:style>
        <a:lnRef idx="2">
          <a:scrgbClr r="0" g="0" b="0"/>
        </a:lnRef>
        <a:fillRef idx="0">
          <a:scrgbClr r="0" g="0" b="0"/>
        </a:fillRef>
        <a:effectRef idx="0">
          <a:scrgbClr r="0" g="0" b="0"/>
        </a:effectRef>
        <a:fontRef idx="minor"/>
      </dsp:style>
    </dsp:sp>
    <dsp:sp modelId="{59D01499-32AB-464B-956E-FCDAE2E8CA30}">
      <dsp:nvSpPr>
        <dsp:cNvPr id="0" name=""/>
        <dsp:cNvSpPr/>
      </dsp:nvSpPr>
      <dsp:spPr>
        <a:xfrm>
          <a:off x="3851259" y="2362199"/>
          <a:ext cx="861364" cy="763927"/>
        </a:xfrm>
        <a:custGeom>
          <a:avLst/>
          <a:gdLst/>
          <a:ahLst/>
          <a:cxnLst/>
          <a:rect l="0" t="0" r="0" b="0"/>
          <a:pathLst>
            <a:path>
              <a:moveTo>
                <a:pt x="0" y="0"/>
              </a:moveTo>
              <a:lnTo>
                <a:pt x="0" y="763927"/>
              </a:lnTo>
              <a:lnTo>
                <a:pt x="861364" y="763927"/>
              </a:lnTo>
            </a:path>
          </a:pathLst>
        </a:custGeom>
        <a:noFill/>
        <a:ln w="25400" cap="flat" cmpd="sng" algn="ctr">
          <a:solidFill>
            <a:srgbClr val="6F8EC2"/>
          </a:solidFill>
          <a:prstDash val="solid"/>
        </a:ln>
        <a:effectLst/>
      </dsp:spPr>
      <dsp:style>
        <a:lnRef idx="2">
          <a:scrgbClr r="0" g="0" b="0"/>
        </a:lnRef>
        <a:fillRef idx="0">
          <a:scrgbClr r="0" g="0" b="0"/>
        </a:fillRef>
        <a:effectRef idx="0">
          <a:scrgbClr r="0" g="0" b="0"/>
        </a:effectRef>
        <a:fontRef idx="minor"/>
      </dsp:style>
    </dsp:sp>
    <dsp:sp modelId="{ABD17DAE-222F-4E01-BFF4-E8301D73B48F}">
      <dsp:nvSpPr>
        <dsp:cNvPr id="0" name=""/>
        <dsp:cNvSpPr/>
      </dsp:nvSpPr>
      <dsp:spPr>
        <a:xfrm>
          <a:off x="5143500" y="834344"/>
          <a:ext cx="1004731" cy="348749"/>
        </a:xfrm>
        <a:custGeom>
          <a:avLst/>
          <a:gdLst/>
          <a:ahLst/>
          <a:cxnLst/>
          <a:rect l="0" t="0" r="0" b="0"/>
          <a:pathLst>
            <a:path>
              <a:moveTo>
                <a:pt x="0" y="0"/>
              </a:moveTo>
              <a:lnTo>
                <a:pt x="0" y="174374"/>
              </a:lnTo>
              <a:lnTo>
                <a:pt x="1004731" y="174374"/>
              </a:lnTo>
              <a:lnTo>
                <a:pt x="1004731" y="348749"/>
              </a:lnTo>
            </a:path>
          </a:pathLst>
        </a:custGeom>
        <a:noFill/>
        <a:ln w="25400" cap="flat" cmpd="sng" algn="ctr">
          <a:solidFill>
            <a:srgbClr val="6F8EC2"/>
          </a:solidFill>
          <a:prstDash val="solid"/>
        </a:ln>
        <a:effectLst/>
      </dsp:spPr>
      <dsp:style>
        <a:lnRef idx="2">
          <a:scrgbClr r="0" g="0" b="0"/>
        </a:lnRef>
        <a:fillRef idx="0">
          <a:scrgbClr r="0" g="0" b="0"/>
        </a:fillRef>
        <a:effectRef idx="0">
          <a:scrgbClr r="0" g="0" b="0"/>
        </a:effectRef>
        <a:fontRef idx="minor"/>
      </dsp:style>
    </dsp:sp>
    <dsp:sp modelId="{F43FD42B-1EEE-495F-B47C-6FD4831252D0}">
      <dsp:nvSpPr>
        <dsp:cNvPr id="0" name=""/>
        <dsp:cNvSpPr/>
      </dsp:nvSpPr>
      <dsp:spPr>
        <a:xfrm>
          <a:off x="2097910" y="834344"/>
          <a:ext cx="3045589" cy="348749"/>
        </a:xfrm>
        <a:custGeom>
          <a:avLst/>
          <a:gdLst/>
          <a:ahLst/>
          <a:cxnLst/>
          <a:rect l="0" t="0" r="0" b="0"/>
          <a:pathLst>
            <a:path>
              <a:moveTo>
                <a:pt x="3045589" y="0"/>
              </a:moveTo>
              <a:lnTo>
                <a:pt x="3045589" y="174374"/>
              </a:lnTo>
              <a:lnTo>
                <a:pt x="0" y="174374"/>
              </a:lnTo>
              <a:lnTo>
                <a:pt x="0" y="348749"/>
              </a:lnTo>
            </a:path>
          </a:pathLst>
        </a:custGeom>
        <a:noFill/>
        <a:ln w="25400" cap="flat" cmpd="sng" algn="ctr">
          <a:solidFill>
            <a:srgbClr val="6F8EC2"/>
          </a:solidFill>
          <a:prstDash val="solid"/>
        </a:ln>
        <a:effectLst/>
      </dsp:spPr>
      <dsp:style>
        <a:lnRef idx="2">
          <a:scrgbClr r="0" g="0" b="0"/>
        </a:lnRef>
        <a:fillRef idx="0">
          <a:scrgbClr r="0" g="0" b="0"/>
        </a:fillRef>
        <a:effectRef idx="0">
          <a:scrgbClr r="0" g="0" b="0"/>
        </a:effectRef>
        <a:fontRef idx="minor"/>
      </dsp:style>
    </dsp:sp>
    <dsp:sp modelId="{7EFFCCB5-9E4E-4962-897C-B0F091FA4CB6}">
      <dsp:nvSpPr>
        <dsp:cNvPr id="0" name=""/>
        <dsp:cNvSpPr/>
      </dsp:nvSpPr>
      <dsp:spPr>
        <a:xfrm>
          <a:off x="1219202" y="3988"/>
          <a:ext cx="7848594" cy="830356"/>
        </a:xfrm>
        <a:prstGeom prst="rect">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Do you own any BPS-connected IBR </a:t>
          </a:r>
          <a:br>
            <a:rPr lang="en-US" sz="2800" b="1" kern="1200" dirty="0"/>
          </a:br>
          <a:r>
            <a:rPr lang="en-US" sz="2800" b="1" kern="1200" dirty="0"/>
            <a:t>generating facilities?</a:t>
          </a:r>
          <a:endParaRPr lang="en-US" sz="2800" kern="1200" dirty="0"/>
        </a:p>
      </dsp:txBody>
      <dsp:txXfrm>
        <a:off x="1219202" y="3988"/>
        <a:ext cx="7848594" cy="830356"/>
      </dsp:txXfrm>
    </dsp:sp>
    <dsp:sp modelId="{019A968F-401D-4FE7-82F3-9BF848F8DB7B}">
      <dsp:nvSpPr>
        <dsp:cNvPr id="0" name=""/>
        <dsp:cNvSpPr/>
      </dsp:nvSpPr>
      <dsp:spPr>
        <a:xfrm>
          <a:off x="1267554" y="1183094"/>
          <a:ext cx="1660712" cy="1179105"/>
        </a:xfrm>
        <a:prstGeom prst="rect">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If NO – submit this response and approval</a:t>
          </a:r>
        </a:p>
      </dsp:txBody>
      <dsp:txXfrm>
        <a:off x="1267554" y="1183094"/>
        <a:ext cx="1660712" cy="1179105"/>
      </dsp:txXfrm>
    </dsp:sp>
    <dsp:sp modelId="{9D19B0D7-5FAE-459D-8F38-F317835B771E}">
      <dsp:nvSpPr>
        <dsp:cNvPr id="0" name=""/>
        <dsp:cNvSpPr/>
      </dsp:nvSpPr>
      <dsp:spPr>
        <a:xfrm>
          <a:off x="3277016" y="1183094"/>
          <a:ext cx="5742428" cy="1179105"/>
        </a:xfrm>
        <a:prstGeom prst="rect">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If YES – data collection for IBR generating facilities includes: solar photovoltaic (PV), type 3 and type 4 wind, battery energy storage systems (BESS), and any hybrid facilities with an IBR component </a:t>
          </a:r>
        </a:p>
        <a:p>
          <a:pPr marL="0" lvl="0" indent="0" algn="ctr" defTabSz="622300">
            <a:lnSpc>
              <a:spcPct val="90000"/>
            </a:lnSpc>
            <a:spcBef>
              <a:spcPct val="0"/>
            </a:spcBef>
            <a:spcAft>
              <a:spcPct val="35000"/>
            </a:spcAft>
            <a:buNone/>
          </a:pPr>
          <a:r>
            <a:rPr lang="en-US" sz="1400" kern="1200" dirty="0"/>
            <a:t>Specifically, detailed data responses apply to NERC-registered </a:t>
          </a:r>
          <a:br>
            <a:rPr lang="en-US" sz="1400" kern="1200" dirty="0"/>
          </a:br>
          <a:r>
            <a:rPr lang="en-US" sz="1400" kern="1200" dirty="0"/>
            <a:t>Bulk Electric System (BES) IBRs</a:t>
          </a:r>
        </a:p>
      </dsp:txBody>
      <dsp:txXfrm>
        <a:off x="3277016" y="1183094"/>
        <a:ext cx="5742428" cy="1179105"/>
      </dsp:txXfrm>
    </dsp:sp>
    <dsp:sp modelId="{3588394F-5025-4C28-86B7-54225F32CB00}">
      <dsp:nvSpPr>
        <dsp:cNvPr id="0" name=""/>
        <dsp:cNvSpPr/>
      </dsp:nvSpPr>
      <dsp:spPr>
        <a:xfrm>
          <a:off x="4712623" y="2710949"/>
          <a:ext cx="3883991" cy="830356"/>
        </a:xfrm>
        <a:prstGeom prst="rect">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Identified by Inclusion I4 of the NERC BES Definition, facilities with nameplate aggregation &gt;75MVA and connected at 100kV and above</a:t>
          </a:r>
        </a:p>
      </dsp:txBody>
      <dsp:txXfrm>
        <a:off x="4712623" y="2710949"/>
        <a:ext cx="3883991" cy="830356"/>
      </dsp:txXfrm>
    </dsp:sp>
    <dsp:sp modelId="{76C54D08-B492-4BBF-8868-BCEDF6C1A291}">
      <dsp:nvSpPr>
        <dsp:cNvPr id="0" name=""/>
        <dsp:cNvSpPr/>
      </dsp:nvSpPr>
      <dsp:spPr>
        <a:xfrm>
          <a:off x="4712623" y="3890055"/>
          <a:ext cx="3883991" cy="830356"/>
        </a:xfrm>
        <a:prstGeom prst="rect">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IBRs within scope of NERC’s proposed Category 2 GO Registry Criteria (facilities rated at 20 MVA connected at 60kV and above) do not have any requirements to respond to this alert</a:t>
          </a:r>
        </a:p>
      </dsp:txBody>
      <dsp:txXfrm>
        <a:off x="4712623" y="3890055"/>
        <a:ext cx="3883991" cy="830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4F168-2DBE-455B-B7F7-9534542DA57E}">
      <dsp:nvSpPr>
        <dsp:cNvPr id="0" name=""/>
        <dsp:cNvSpPr/>
      </dsp:nvSpPr>
      <dsp:spPr>
        <a:xfrm rot="10800000">
          <a:off x="1240656" y="274"/>
          <a:ext cx="3622123" cy="1313269"/>
        </a:xfrm>
        <a:prstGeom prst="homePlate">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11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a:t>All models should be detailed and accurate representations of expected or as-built facilities across all expected operational conditions</a:t>
          </a:r>
          <a:endParaRPr lang="en-US" sz="1500" kern="1200"/>
        </a:p>
      </dsp:txBody>
      <dsp:txXfrm rot="10800000">
        <a:off x="1568973" y="274"/>
        <a:ext cx="3293806" cy="1313269"/>
      </dsp:txXfrm>
    </dsp:sp>
    <dsp:sp modelId="{6CA44F3E-BDC8-4E55-B2BA-2D9BF3D3E45F}">
      <dsp:nvSpPr>
        <dsp:cNvPr id="0" name=""/>
        <dsp:cNvSpPr/>
      </dsp:nvSpPr>
      <dsp:spPr>
        <a:xfrm>
          <a:off x="584022" y="274"/>
          <a:ext cx="1313269" cy="1313269"/>
        </a:xfrm>
        <a:prstGeom prst="ellipse">
          <a:avLst/>
        </a:prstGeom>
        <a:solidFill>
          <a:schemeClr val="bg1"/>
        </a:solidFill>
        <a:ln w="25400" cap="flat" cmpd="sng" algn="ctr">
          <a:solidFill>
            <a:srgbClr val="0C4C91"/>
          </a:solidFill>
          <a:prstDash val="solid"/>
        </a:ln>
        <a:effectLst/>
      </dsp:spPr>
      <dsp:style>
        <a:lnRef idx="2">
          <a:scrgbClr r="0" g="0" b="0"/>
        </a:lnRef>
        <a:fillRef idx="1">
          <a:scrgbClr r="0" g="0" b="0"/>
        </a:fillRef>
        <a:effectRef idx="0">
          <a:scrgbClr r="0" g="0" b="0"/>
        </a:effectRef>
        <a:fontRef idx="minor"/>
      </dsp:style>
    </dsp:sp>
    <dsp:sp modelId="{E6768D36-FA90-434F-9B2A-23ABAA95EA41}">
      <dsp:nvSpPr>
        <dsp:cNvPr id="0" name=""/>
        <dsp:cNvSpPr/>
      </dsp:nvSpPr>
      <dsp:spPr>
        <a:xfrm rot="10800000">
          <a:off x="1240656" y="1705565"/>
          <a:ext cx="3622123" cy="1313269"/>
        </a:xfrm>
        <a:prstGeom prst="homePlate">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11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a:t>Industry-approved standard library positive sequence phasor domain (PSPD) models are sufficient for use in Interconnection-wide base-case creation</a:t>
          </a:r>
          <a:endParaRPr lang="en-US" sz="1500" kern="1200"/>
        </a:p>
      </dsp:txBody>
      <dsp:txXfrm rot="10800000">
        <a:off x="1568973" y="1705565"/>
        <a:ext cx="3293806" cy="1313269"/>
      </dsp:txXfrm>
    </dsp:sp>
    <dsp:sp modelId="{8A086FEB-1FF7-4BEE-9F77-848C611F4430}">
      <dsp:nvSpPr>
        <dsp:cNvPr id="0" name=""/>
        <dsp:cNvSpPr/>
      </dsp:nvSpPr>
      <dsp:spPr>
        <a:xfrm>
          <a:off x="584022" y="1705565"/>
          <a:ext cx="1313269" cy="1313269"/>
        </a:xfrm>
        <a:prstGeom prst="ellipse">
          <a:avLst/>
        </a:prstGeom>
        <a:solidFill>
          <a:schemeClr val="bg1"/>
        </a:solidFill>
        <a:ln w="25400" cap="flat" cmpd="sng" algn="ctr">
          <a:solidFill>
            <a:srgbClr val="0C4C91"/>
          </a:solidFill>
          <a:prstDash val="solid"/>
        </a:ln>
        <a:effectLst/>
      </dsp:spPr>
      <dsp:style>
        <a:lnRef idx="2">
          <a:scrgbClr r="0" g="0" b="0"/>
        </a:lnRef>
        <a:fillRef idx="1">
          <a:scrgbClr r="0" g="0" b="0"/>
        </a:fillRef>
        <a:effectRef idx="0">
          <a:scrgbClr r="0" g="0" b="0"/>
        </a:effectRef>
        <a:fontRef idx="minor"/>
      </dsp:style>
    </dsp:sp>
    <dsp:sp modelId="{3817A231-EEAF-4516-B4DE-5B3DD3EDFA07}">
      <dsp:nvSpPr>
        <dsp:cNvPr id="0" name=""/>
        <dsp:cNvSpPr/>
      </dsp:nvSpPr>
      <dsp:spPr>
        <a:xfrm rot="10800000">
          <a:off x="1240656" y="3410855"/>
          <a:ext cx="3622123" cy="1313269"/>
        </a:xfrm>
        <a:prstGeom prst="homePlate">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11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a:t>Equipment-specific models should be used for detailed reliability studies (e.g., during generation interconnection studies and local reliability studies)</a:t>
          </a:r>
          <a:endParaRPr lang="en-US" sz="1500" kern="1200"/>
        </a:p>
      </dsp:txBody>
      <dsp:txXfrm rot="10800000">
        <a:off x="1568973" y="3410855"/>
        <a:ext cx="3293806" cy="1313269"/>
      </dsp:txXfrm>
    </dsp:sp>
    <dsp:sp modelId="{DC34A207-2067-4B4D-A254-03B66F27585A}">
      <dsp:nvSpPr>
        <dsp:cNvPr id="0" name=""/>
        <dsp:cNvSpPr/>
      </dsp:nvSpPr>
      <dsp:spPr>
        <a:xfrm>
          <a:off x="584022" y="3410855"/>
          <a:ext cx="1313269" cy="1313269"/>
        </a:xfrm>
        <a:prstGeom prst="ellipse">
          <a:avLst/>
        </a:prstGeom>
        <a:solidFill>
          <a:schemeClr val="bg1"/>
        </a:solidFill>
        <a:ln w="25400" cap="flat" cmpd="sng" algn="ctr">
          <a:solidFill>
            <a:srgbClr val="0C4C9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7E449-CD20-4972-A557-62FA6F751117}">
      <dsp:nvSpPr>
        <dsp:cNvPr id="0" name=""/>
        <dsp:cNvSpPr/>
      </dsp:nvSpPr>
      <dsp:spPr>
        <a:xfrm rot="10800000">
          <a:off x="1318329" y="2090"/>
          <a:ext cx="3952494" cy="1291107"/>
        </a:xfrm>
        <a:prstGeom prst="homePlate">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34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a:t>Clear, consistent, sufficiently detailed, and comprehensive modeling requirements should include standard library, PSPD, and EMT models</a:t>
          </a:r>
          <a:endParaRPr lang="en-US" sz="1400" kern="1200"/>
        </a:p>
      </dsp:txBody>
      <dsp:txXfrm rot="10800000">
        <a:off x="1641106" y="2090"/>
        <a:ext cx="3629717" cy="1291107"/>
      </dsp:txXfrm>
    </dsp:sp>
    <dsp:sp modelId="{9E43B337-51D5-49E1-BB98-7E6897C2DB20}">
      <dsp:nvSpPr>
        <dsp:cNvPr id="0" name=""/>
        <dsp:cNvSpPr/>
      </dsp:nvSpPr>
      <dsp:spPr>
        <a:xfrm>
          <a:off x="672776" y="2090"/>
          <a:ext cx="1291107" cy="1291107"/>
        </a:xfrm>
        <a:prstGeom prst="ellipse">
          <a:avLst/>
        </a:prstGeom>
        <a:solidFill>
          <a:schemeClr val="bg1"/>
        </a:solidFill>
        <a:ln w="25400" cap="flat" cmpd="sng" algn="ctr">
          <a:solidFill>
            <a:srgbClr val="0C4C91"/>
          </a:solidFill>
          <a:prstDash val="solid"/>
        </a:ln>
        <a:effectLst/>
      </dsp:spPr>
      <dsp:style>
        <a:lnRef idx="2">
          <a:scrgbClr r="0" g="0" b="0"/>
        </a:lnRef>
        <a:fillRef idx="1">
          <a:scrgbClr r="0" g="0" b="0"/>
        </a:fillRef>
        <a:effectRef idx="0">
          <a:scrgbClr r="0" g="0" b="0"/>
        </a:effectRef>
        <a:fontRef idx="minor"/>
      </dsp:style>
    </dsp:sp>
    <dsp:sp modelId="{2698C37D-CE4B-48DD-9411-E1FF387A43BC}">
      <dsp:nvSpPr>
        <dsp:cNvPr id="0" name=""/>
        <dsp:cNvSpPr/>
      </dsp:nvSpPr>
      <dsp:spPr>
        <a:xfrm rot="10800000">
          <a:off x="1318329" y="1678603"/>
          <a:ext cx="3952494" cy="1291107"/>
        </a:xfrm>
        <a:prstGeom prst="homePlate">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34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TPs and PCs model requirements should include acceptable positive sequence library equipment-specific PSPD and equipment-specific EMT model (if EMT analysis performed) </a:t>
          </a:r>
        </a:p>
      </dsp:txBody>
      <dsp:txXfrm rot="10800000">
        <a:off x="1641106" y="1678603"/>
        <a:ext cx="3629717" cy="1291107"/>
      </dsp:txXfrm>
    </dsp:sp>
    <dsp:sp modelId="{D8B781B0-4262-4086-A7CD-717C1E4E142C}">
      <dsp:nvSpPr>
        <dsp:cNvPr id="0" name=""/>
        <dsp:cNvSpPr/>
      </dsp:nvSpPr>
      <dsp:spPr>
        <a:xfrm>
          <a:off x="672776" y="1678603"/>
          <a:ext cx="1291107" cy="1291107"/>
        </a:xfrm>
        <a:prstGeom prst="ellipse">
          <a:avLst/>
        </a:prstGeom>
        <a:solidFill>
          <a:schemeClr val="bg1"/>
        </a:solidFill>
        <a:ln w="25400" cap="flat" cmpd="sng" algn="ctr">
          <a:solidFill>
            <a:srgbClr val="0C4C9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D23D7-2930-408C-9CF4-9C618898CFA9}">
      <dsp:nvSpPr>
        <dsp:cNvPr id="0" name=""/>
        <dsp:cNvSpPr/>
      </dsp:nvSpPr>
      <dsp:spPr>
        <a:xfrm>
          <a:off x="0" y="91774"/>
          <a:ext cx="10706100" cy="882180"/>
        </a:xfrm>
        <a:prstGeom prst="rect">
          <a:avLst/>
        </a:prstGeom>
        <a:solidFill>
          <a:srgbClr val="0C4C91"/>
        </a:solidFill>
        <a:ln w="25400"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Each TP and PC should respond to fifteen questions on various aspects of modelling. All are YES/NO except the following:</a:t>
          </a:r>
          <a:endParaRPr lang="en-US" sz="2600" kern="1200"/>
        </a:p>
      </dsp:txBody>
      <dsp:txXfrm>
        <a:off x="0" y="91774"/>
        <a:ext cx="10706100" cy="882180"/>
      </dsp:txXfrm>
    </dsp:sp>
    <dsp:sp modelId="{80C2C535-F342-43E2-83C9-86C8ABED24D4}">
      <dsp:nvSpPr>
        <dsp:cNvPr id="0" name=""/>
        <dsp:cNvSpPr/>
      </dsp:nvSpPr>
      <dsp:spPr>
        <a:xfrm>
          <a:off x="0" y="1070519"/>
          <a:ext cx="10706100"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919" tIns="33020" rIns="184912" bIns="33020" numCol="1" spcCol="1270" anchor="t" anchorCtr="0">
          <a:noAutofit/>
        </a:bodyPr>
        <a:lstStyle/>
        <a:p>
          <a:pPr marL="228600" lvl="1" indent="-228600" algn="l" defTabSz="889000">
            <a:lnSpc>
              <a:spcPct val="90000"/>
            </a:lnSpc>
            <a:spcBef>
              <a:spcPct val="0"/>
            </a:spcBef>
            <a:spcAft>
              <a:spcPct val="20000"/>
            </a:spcAft>
            <a:buClr>
              <a:schemeClr val="bg1"/>
            </a:buClr>
            <a:buChar char="•"/>
          </a:pPr>
          <a:r>
            <a:rPr lang="en-US" sz="2000" b="1" kern="1200" dirty="0"/>
            <a:t>Question 4: </a:t>
          </a:r>
          <a:r>
            <a:rPr lang="en-US" sz="2000" b="0" kern="1200" dirty="0"/>
            <a:t>Provide a link(s) to your organization’s publicly available model submission and model quality requirements.</a:t>
          </a:r>
          <a:br>
            <a:rPr lang="en-US" sz="2000" b="0" kern="1200" dirty="0"/>
          </a:br>
          <a:endParaRPr lang="en-US" sz="2000" b="0" kern="1200" dirty="0"/>
        </a:p>
        <a:p>
          <a:pPr marL="228600" lvl="1" indent="-228600" algn="l" defTabSz="889000">
            <a:lnSpc>
              <a:spcPct val="90000"/>
            </a:lnSpc>
            <a:spcBef>
              <a:spcPct val="0"/>
            </a:spcBef>
            <a:spcAft>
              <a:spcPct val="20000"/>
            </a:spcAft>
            <a:buClr>
              <a:schemeClr val="bg1"/>
            </a:buClr>
            <a:buChar char="•"/>
          </a:pPr>
          <a:r>
            <a:rPr lang="en-US" sz="2000" b="1" kern="1200" dirty="0"/>
            <a:t>Question 12:  </a:t>
          </a:r>
          <a:r>
            <a:rPr lang="en-US" sz="2000" b="0" kern="1200" dirty="0"/>
            <a:t>Provide a copy or link to your organization’s quantitative metrics used to determine model accuracy (if applicable)</a:t>
          </a:r>
          <a:br>
            <a:rPr lang="en-US" sz="2000" b="0" kern="1200" dirty="0"/>
          </a:br>
          <a:endParaRPr lang="en-US" sz="2000" b="0" kern="1200" dirty="0"/>
        </a:p>
        <a:p>
          <a:pPr marL="228600" lvl="1" indent="-228600" algn="l" defTabSz="889000">
            <a:lnSpc>
              <a:spcPct val="90000"/>
            </a:lnSpc>
            <a:spcBef>
              <a:spcPct val="0"/>
            </a:spcBef>
            <a:spcAft>
              <a:spcPct val="20000"/>
            </a:spcAft>
            <a:buClr>
              <a:schemeClr val="bg1"/>
            </a:buClr>
            <a:buChar char="•"/>
          </a:pPr>
          <a:r>
            <a:rPr lang="en-US" sz="2000" b="1" kern="1200" dirty="0"/>
            <a:t>Question 15: </a:t>
          </a:r>
          <a:r>
            <a:rPr lang="en-US" sz="2000" b="0" kern="1200" dirty="0"/>
            <a:t>Submit one PSPD dynamic model (.</a:t>
          </a:r>
          <a:r>
            <a:rPr lang="en-US" sz="2000" b="0" kern="1200" dirty="0" err="1"/>
            <a:t>dyd</a:t>
          </a:r>
          <a:r>
            <a:rPr lang="en-US" sz="2000" b="0" kern="1200" dirty="0"/>
            <a:t> or .</a:t>
          </a:r>
          <a:r>
            <a:rPr lang="en-US" sz="2000" b="0" kern="1200" dirty="0" err="1"/>
            <a:t>dyr</a:t>
          </a:r>
          <a:r>
            <a:rPr lang="en-US" sz="2000" b="0" kern="1200" dirty="0"/>
            <a:t>) and associated </a:t>
          </a:r>
          <a:r>
            <a:rPr lang="en-US" sz="2000" b="0" kern="1200" dirty="0" err="1"/>
            <a:t>loadflow</a:t>
          </a:r>
          <a:r>
            <a:rPr lang="en-US" sz="2000" b="0" kern="1200" dirty="0"/>
            <a:t> model file (.</a:t>
          </a:r>
          <a:r>
            <a:rPr lang="en-US" sz="2000" b="0" kern="1200" dirty="0" err="1"/>
            <a:t>epc</a:t>
          </a:r>
          <a:r>
            <a:rPr lang="en-US" sz="2000" b="0" kern="1200" dirty="0"/>
            <a:t> or .sav) representative of your distribution, sub-transmission, and transmission systems used during Interconnection and Planning studies. </a:t>
          </a:r>
        </a:p>
      </dsp:txBody>
      <dsp:txXfrm>
        <a:off x="0" y="1070519"/>
        <a:ext cx="10706100" cy="2583360"/>
      </dsp:txXfrm>
    </dsp:sp>
    <dsp:sp modelId="{235C468E-22B7-4289-AC4A-AC6EFBD00032}">
      <dsp:nvSpPr>
        <dsp:cNvPr id="0" name=""/>
        <dsp:cNvSpPr/>
      </dsp:nvSpPr>
      <dsp:spPr>
        <a:xfrm>
          <a:off x="0" y="3842220"/>
          <a:ext cx="10706100" cy="882180"/>
        </a:xfrm>
        <a:prstGeom prst="rect">
          <a:avLst/>
        </a:prstGeom>
        <a:solidFill>
          <a:srgbClr val="0C4C9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-GOs will need PC/TP assistance to complete planning case(s) </a:t>
          </a:r>
          <a:br>
            <a:rPr lang="en-US" sz="2600" b="1" kern="1200" dirty="0"/>
          </a:br>
          <a:r>
            <a:rPr lang="en-US" sz="2600" b="1" kern="1200" dirty="0"/>
            <a:t>-Bus #s and machine ID #s part of responses</a:t>
          </a:r>
          <a:endParaRPr lang="en-US" sz="2600" kern="1200" dirty="0"/>
        </a:p>
      </dsp:txBody>
      <dsp:txXfrm>
        <a:off x="0" y="3842220"/>
        <a:ext cx="10706100" cy="882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B9164-0228-45AE-8D6C-9A7846BBDB39}">
      <dsp:nvSpPr>
        <dsp:cNvPr id="0" name=""/>
        <dsp:cNvSpPr/>
      </dsp:nvSpPr>
      <dsp:spPr>
        <a:xfrm>
          <a:off x="2047" y="0"/>
          <a:ext cx="3186112" cy="4724399"/>
        </a:xfrm>
        <a:prstGeom prst="roundRect">
          <a:avLst>
            <a:gd name="adj" fmla="val 10000"/>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Coordinate with inverter manufacturers, plant controller manufacturers, TPs, and PCs to meet all TP and PC modeling requirements and provide adequate proof of conformance </a:t>
          </a:r>
          <a:endParaRPr lang="en-US" sz="1400" kern="1200" dirty="0"/>
        </a:p>
      </dsp:txBody>
      <dsp:txXfrm>
        <a:off x="2047" y="1889760"/>
        <a:ext cx="3186112" cy="1889760"/>
      </dsp:txXfrm>
    </dsp:sp>
    <dsp:sp modelId="{F2F6B485-1B04-49B9-B073-F3D133DE263E}">
      <dsp:nvSpPr>
        <dsp:cNvPr id="0" name=""/>
        <dsp:cNvSpPr/>
      </dsp:nvSpPr>
      <dsp:spPr>
        <a:xfrm>
          <a:off x="808491" y="283464"/>
          <a:ext cx="1573225" cy="157322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F53FD-9EF1-4F23-BDCB-81532D7DEF36}">
      <dsp:nvSpPr>
        <dsp:cNvPr id="0" name=""/>
        <dsp:cNvSpPr/>
      </dsp:nvSpPr>
      <dsp:spPr>
        <a:xfrm>
          <a:off x="3283743" y="0"/>
          <a:ext cx="3186112" cy="4724399"/>
        </a:xfrm>
        <a:prstGeom prst="roundRect">
          <a:avLst>
            <a:gd name="adj" fmla="val 10000"/>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Maintain an accurate and representative model throughout the lifecycle of the project, and notify TP and PC of expected changes</a:t>
          </a:r>
          <a:endParaRPr lang="en-US" sz="1400" kern="1200" dirty="0"/>
        </a:p>
      </dsp:txBody>
      <dsp:txXfrm>
        <a:off x="3283743" y="1889760"/>
        <a:ext cx="3186112" cy="1889760"/>
      </dsp:txXfrm>
    </dsp:sp>
    <dsp:sp modelId="{3BC40443-F78D-48CF-9338-60588AD3E47E}">
      <dsp:nvSpPr>
        <dsp:cNvPr id="0" name=""/>
        <dsp:cNvSpPr/>
      </dsp:nvSpPr>
      <dsp:spPr>
        <a:xfrm>
          <a:off x="4090187" y="283464"/>
          <a:ext cx="1573225" cy="157322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AE06B-908D-4EEE-AEBA-FF09C818BFF8}">
      <dsp:nvSpPr>
        <dsp:cNvPr id="0" name=""/>
        <dsp:cNvSpPr/>
      </dsp:nvSpPr>
      <dsp:spPr>
        <a:xfrm>
          <a:off x="6565439" y="0"/>
          <a:ext cx="3186112" cy="4724399"/>
        </a:xfrm>
        <a:prstGeom prst="roundRect">
          <a:avLst>
            <a:gd name="adj" fmla="val 10000"/>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Implement all applicable recommendations in this alert such that an updated set (e.g., standard library, equipment specific PSPD, and EMT) of dynamic models is available for inclusion in the next applicable TP and PC annual model updates</a:t>
          </a:r>
          <a:endParaRPr lang="en-US" sz="1400" kern="1200"/>
        </a:p>
      </dsp:txBody>
      <dsp:txXfrm>
        <a:off x="6565439" y="1889760"/>
        <a:ext cx="3186112" cy="1889760"/>
      </dsp:txXfrm>
    </dsp:sp>
    <dsp:sp modelId="{7BC27DA5-B4A6-4CEB-94E8-437DCC6EDF85}">
      <dsp:nvSpPr>
        <dsp:cNvPr id="0" name=""/>
        <dsp:cNvSpPr/>
      </dsp:nvSpPr>
      <dsp:spPr>
        <a:xfrm>
          <a:off x="7371883" y="283463"/>
          <a:ext cx="1573225" cy="1573225"/>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042AD9-2040-4011-A887-657C467C73E5}">
      <dsp:nvSpPr>
        <dsp:cNvPr id="0" name=""/>
        <dsp:cNvSpPr/>
      </dsp:nvSpPr>
      <dsp:spPr>
        <a:xfrm>
          <a:off x="390144" y="3779520"/>
          <a:ext cx="8973312" cy="708660"/>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2D005-0253-4B96-A936-0E55B8B8EBE9}">
      <dsp:nvSpPr>
        <dsp:cNvPr id="0" name=""/>
        <dsp:cNvSpPr/>
      </dsp:nvSpPr>
      <dsp:spPr>
        <a:xfrm>
          <a:off x="735654" y="2604"/>
          <a:ext cx="3710291" cy="961429"/>
        </a:xfrm>
        <a:prstGeom prst="roundRect">
          <a:avLst>
            <a:gd name="adj" fmla="val 10000"/>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a:t>GOs complete one Data Submission Worksheet per IBR plant</a:t>
          </a:r>
          <a:endParaRPr lang="en-US" sz="2100" kern="1200"/>
        </a:p>
      </dsp:txBody>
      <dsp:txXfrm>
        <a:off x="763813" y="30763"/>
        <a:ext cx="3653973" cy="905111"/>
      </dsp:txXfrm>
    </dsp:sp>
    <dsp:sp modelId="{204D388A-A2AE-4017-9371-0C4417865B08}">
      <dsp:nvSpPr>
        <dsp:cNvPr id="0" name=""/>
        <dsp:cNvSpPr/>
      </dsp:nvSpPr>
      <dsp:spPr>
        <a:xfrm>
          <a:off x="1106683" y="964034"/>
          <a:ext cx="371029" cy="721072"/>
        </a:xfrm>
        <a:custGeom>
          <a:avLst/>
          <a:gdLst/>
          <a:ahLst/>
          <a:cxnLst/>
          <a:rect l="0" t="0" r="0" b="0"/>
          <a:pathLst>
            <a:path>
              <a:moveTo>
                <a:pt x="0" y="0"/>
              </a:moveTo>
              <a:lnTo>
                <a:pt x="0" y="721072"/>
              </a:lnTo>
              <a:lnTo>
                <a:pt x="371029" y="721072"/>
              </a:lnTo>
            </a:path>
          </a:pathLst>
        </a:custGeom>
        <a:noFill/>
        <a:ln w="25400" cap="flat" cmpd="sng" algn="ctr">
          <a:solidFill>
            <a:srgbClr val="6F8EC2"/>
          </a:solidFill>
          <a:prstDash val="solid"/>
        </a:ln>
        <a:effectLst/>
      </dsp:spPr>
      <dsp:style>
        <a:lnRef idx="2">
          <a:scrgbClr r="0" g="0" b="0"/>
        </a:lnRef>
        <a:fillRef idx="0">
          <a:scrgbClr r="0" g="0" b="0"/>
        </a:fillRef>
        <a:effectRef idx="0">
          <a:scrgbClr r="0" g="0" b="0"/>
        </a:effectRef>
        <a:fontRef idx="minor"/>
      </dsp:style>
    </dsp:sp>
    <dsp:sp modelId="{79A2FF2B-4A61-4643-94BF-2B4D8FF11653}">
      <dsp:nvSpPr>
        <dsp:cNvPr id="0" name=""/>
        <dsp:cNvSpPr/>
      </dsp:nvSpPr>
      <dsp:spPr>
        <a:xfrm>
          <a:off x="1477712" y="1204391"/>
          <a:ext cx="2968233" cy="961429"/>
        </a:xfrm>
        <a:prstGeom prst="roundRect">
          <a:avLst>
            <a:gd name="adj" fmla="val 10000"/>
          </a:avLst>
        </a:prstGeom>
        <a:solidFill>
          <a:schemeClr val="lt1">
            <a:alpha val="90000"/>
            <a:hueOff val="0"/>
            <a:satOff val="0"/>
            <a:lumOff val="0"/>
            <a:alphaOff val="0"/>
          </a:schemeClr>
        </a:solidFill>
        <a:ln w="25400" cap="flat" cmpd="sng" algn="ctr">
          <a:solidFill>
            <a:srgbClr val="6F8EC2"/>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Inverter information </a:t>
          </a:r>
          <a:br>
            <a:rPr lang="en-US" sz="1800" b="1" kern="1200" dirty="0"/>
          </a:br>
          <a:r>
            <a:rPr lang="en-US" sz="1800" b="1" kern="1200" dirty="0"/>
            <a:t>– 9 questions</a:t>
          </a:r>
          <a:endParaRPr lang="en-US" sz="1800" kern="1200" dirty="0"/>
        </a:p>
      </dsp:txBody>
      <dsp:txXfrm>
        <a:off x="1505871" y="1232550"/>
        <a:ext cx="2911915" cy="905111"/>
      </dsp:txXfrm>
    </dsp:sp>
    <dsp:sp modelId="{D89D28C3-DA08-4E93-9100-DE91F672FE79}">
      <dsp:nvSpPr>
        <dsp:cNvPr id="0" name=""/>
        <dsp:cNvSpPr/>
      </dsp:nvSpPr>
      <dsp:spPr>
        <a:xfrm>
          <a:off x="1106683" y="964034"/>
          <a:ext cx="371029" cy="1922859"/>
        </a:xfrm>
        <a:custGeom>
          <a:avLst/>
          <a:gdLst/>
          <a:ahLst/>
          <a:cxnLst/>
          <a:rect l="0" t="0" r="0" b="0"/>
          <a:pathLst>
            <a:path>
              <a:moveTo>
                <a:pt x="0" y="0"/>
              </a:moveTo>
              <a:lnTo>
                <a:pt x="0" y="1922859"/>
              </a:lnTo>
              <a:lnTo>
                <a:pt x="371029" y="1922859"/>
              </a:lnTo>
            </a:path>
          </a:pathLst>
        </a:custGeom>
        <a:noFill/>
        <a:ln w="25400" cap="flat" cmpd="sng" algn="ctr">
          <a:solidFill>
            <a:srgbClr val="6F8EC2"/>
          </a:solidFill>
          <a:prstDash val="solid"/>
        </a:ln>
        <a:effectLst/>
      </dsp:spPr>
      <dsp:style>
        <a:lnRef idx="2">
          <a:scrgbClr r="0" g="0" b="0"/>
        </a:lnRef>
        <a:fillRef idx="0">
          <a:scrgbClr r="0" g="0" b="0"/>
        </a:fillRef>
        <a:effectRef idx="0">
          <a:scrgbClr r="0" g="0" b="0"/>
        </a:effectRef>
        <a:fontRef idx="minor"/>
      </dsp:style>
    </dsp:sp>
    <dsp:sp modelId="{E49C4684-FB76-4D9F-AD92-BF44153973C4}">
      <dsp:nvSpPr>
        <dsp:cNvPr id="0" name=""/>
        <dsp:cNvSpPr/>
      </dsp:nvSpPr>
      <dsp:spPr>
        <a:xfrm>
          <a:off x="1477712" y="2406178"/>
          <a:ext cx="2968233" cy="961429"/>
        </a:xfrm>
        <a:prstGeom prst="roundRect">
          <a:avLst>
            <a:gd name="adj" fmla="val 10000"/>
          </a:avLst>
        </a:prstGeom>
        <a:solidFill>
          <a:schemeClr val="lt1">
            <a:alpha val="90000"/>
            <a:hueOff val="0"/>
            <a:satOff val="0"/>
            <a:lumOff val="0"/>
            <a:alphaOff val="0"/>
          </a:schemeClr>
        </a:solidFill>
        <a:ln w="25400" cap="flat" cmpd="sng" algn="ctr">
          <a:solidFill>
            <a:srgbClr val="6F8EC2"/>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Inverter and Facility Protection and Capability  – 17 questions</a:t>
          </a:r>
          <a:endParaRPr lang="en-US" sz="1800" kern="1200" dirty="0"/>
        </a:p>
      </dsp:txBody>
      <dsp:txXfrm>
        <a:off x="1505871" y="2434337"/>
        <a:ext cx="2911915" cy="905111"/>
      </dsp:txXfrm>
    </dsp:sp>
    <dsp:sp modelId="{864A9F00-9AE5-491A-B286-35B7E2549405}">
      <dsp:nvSpPr>
        <dsp:cNvPr id="0" name=""/>
        <dsp:cNvSpPr/>
      </dsp:nvSpPr>
      <dsp:spPr>
        <a:xfrm>
          <a:off x="1106683" y="964034"/>
          <a:ext cx="371029" cy="3124646"/>
        </a:xfrm>
        <a:custGeom>
          <a:avLst/>
          <a:gdLst/>
          <a:ahLst/>
          <a:cxnLst/>
          <a:rect l="0" t="0" r="0" b="0"/>
          <a:pathLst>
            <a:path>
              <a:moveTo>
                <a:pt x="0" y="0"/>
              </a:moveTo>
              <a:lnTo>
                <a:pt x="0" y="3124646"/>
              </a:lnTo>
              <a:lnTo>
                <a:pt x="371029" y="3124646"/>
              </a:lnTo>
            </a:path>
          </a:pathLst>
        </a:custGeom>
        <a:noFill/>
        <a:ln w="25400" cap="flat" cmpd="sng" algn="ctr">
          <a:solidFill>
            <a:srgbClr val="6F8EC2"/>
          </a:solidFill>
          <a:prstDash val="solid"/>
        </a:ln>
        <a:effectLst/>
      </dsp:spPr>
      <dsp:style>
        <a:lnRef idx="2">
          <a:scrgbClr r="0" g="0" b="0"/>
        </a:lnRef>
        <a:fillRef idx="0">
          <a:scrgbClr r="0" g="0" b="0"/>
        </a:fillRef>
        <a:effectRef idx="0">
          <a:scrgbClr r="0" g="0" b="0"/>
        </a:effectRef>
        <a:fontRef idx="minor"/>
      </dsp:style>
    </dsp:sp>
    <dsp:sp modelId="{C8DDA475-F2DE-448A-AAB5-39D83D3C59AB}">
      <dsp:nvSpPr>
        <dsp:cNvPr id="0" name=""/>
        <dsp:cNvSpPr/>
      </dsp:nvSpPr>
      <dsp:spPr>
        <a:xfrm>
          <a:off x="1477712" y="3607965"/>
          <a:ext cx="2968233" cy="961429"/>
        </a:xfrm>
        <a:prstGeom prst="roundRect">
          <a:avLst>
            <a:gd name="adj" fmla="val 10000"/>
          </a:avLst>
        </a:prstGeom>
        <a:solidFill>
          <a:schemeClr val="lt1">
            <a:alpha val="90000"/>
            <a:hueOff val="0"/>
            <a:satOff val="0"/>
            <a:lumOff val="0"/>
            <a:alphaOff val="0"/>
          </a:schemeClr>
        </a:solidFill>
        <a:ln w="25400" cap="flat" cmpd="sng" algn="ctr">
          <a:solidFill>
            <a:srgbClr val="6F8EC2"/>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Comments column</a:t>
          </a:r>
          <a:endParaRPr lang="en-US" sz="1800" kern="1200"/>
        </a:p>
      </dsp:txBody>
      <dsp:txXfrm>
        <a:off x="1505871" y="3636124"/>
        <a:ext cx="2911915" cy="905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666AE-89E7-4FCB-8F94-DD3ABAC2815D}">
      <dsp:nvSpPr>
        <dsp:cNvPr id="0" name=""/>
        <dsp:cNvSpPr/>
      </dsp:nvSpPr>
      <dsp:spPr>
        <a:xfrm>
          <a:off x="0" y="78172"/>
          <a:ext cx="5029199" cy="1421550"/>
        </a:xfrm>
        <a:prstGeom prst="roundRect">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Note that four questions refer to populating separate worksheets on: </a:t>
          </a:r>
        </a:p>
      </dsp:txBody>
      <dsp:txXfrm>
        <a:off x="69394" y="147566"/>
        <a:ext cx="4890411" cy="1282762"/>
      </dsp:txXfrm>
    </dsp:sp>
    <dsp:sp modelId="{1DE6C5C6-27C2-45FD-A65D-0BA0A5293502}">
      <dsp:nvSpPr>
        <dsp:cNvPr id="0" name=""/>
        <dsp:cNvSpPr/>
      </dsp:nvSpPr>
      <dsp:spPr>
        <a:xfrm>
          <a:off x="0" y="1499722"/>
          <a:ext cx="5029199" cy="164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Voltage Protection</a:t>
          </a:r>
        </a:p>
        <a:p>
          <a:pPr marL="228600" lvl="1" indent="-228600" algn="l" defTabSz="933450">
            <a:lnSpc>
              <a:spcPct val="90000"/>
            </a:lnSpc>
            <a:spcBef>
              <a:spcPct val="0"/>
            </a:spcBef>
            <a:spcAft>
              <a:spcPct val="20000"/>
            </a:spcAft>
            <a:buChar char="•"/>
          </a:pPr>
          <a:r>
            <a:rPr lang="en-US" sz="2100" kern="1200"/>
            <a:t>Frequency Protection</a:t>
          </a:r>
        </a:p>
        <a:p>
          <a:pPr marL="228600" lvl="1" indent="-228600" algn="l" defTabSz="933450">
            <a:lnSpc>
              <a:spcPct val="90000"/>
            </a:lnSpc>
            <a:spcBef>
              <a:spcPct val="0"/>
            </a:spcBef>
            <a:spcAft>
              <a:spcPct val="20000"/>
            </a:spcAft>
            <a:buChar char="•"/>
          </a:pPr>
          <a:r>
            <a:rPr lang="en-US" sz="2100" kern="1200"/>
            <a:t>Reactive Capability</a:t>
          </a:r>
        </a:p>
        <a:p>
          <a:pPr marL="228600" lvl="1" indent="-228600" algn="l" defTabSz="933450">
            <a:lnSpc>
              <a:spcPct val="90000"/>
            </a:lnSpc>
            <a:spcBef>
              <a:spcPct val="0"/>
            </a:spcBef>
            <a:spcAft>
              <a:spcPct val="20000"/>
            </a:spcAft>
            <a:buChar char="•"/>
          </a:pPr>
          <a:r>
            <a:rPr lang="en-US" sz="2100" kern="1200"/>
            <a:t>Model Data (actual dynamic and load flow models)</a:t>
          </a:r>
        </a:p>
      </dsp:txBody>
      <dsp:txXfrm>
        <a:off x="0" y="1499722"/>
        <a:ext cx="5029199" cy="1648754"/>
      </dsp:txXfrm>
    </dsp:sp>
    <dsp:sp modelId="{A68200D0-75BB-450A-B0D4-71F83F85C372}">
      <dsp:nvSpPr>
        <dsp:cNvPr id="0" name=""/>
        <dsp:cNvSpPr/>
      </dsp:nvSpPr>
      <dsp:spPr>
        <a:xfrm>
          <a:off x="0" y="3148477"/>
          <a:ext cx="5029199" cy="1421550"/>
        </a:xfrm>
        <a:prstGeom prst="roundRect">
          <a:avLst/>
        </a:prstGeom>
        <a:solidFill>
          <a:srgbClr val="0C4C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Further, two questions require collaboration with PC/TP for model information</a:t>
          </a:r>
        </a:p>
      </dsp:txBody>
      <dsp:txXfrm>
        <a:off x="69394" y="3217871"/>
        <a:ext cx="4890411" cy="12827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16263" cy="47307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lvl1pPr defTabSz="950913">
              <a:defRPr sz="1200">
                <a:latin typeface="Arial" charset="0"/>
              </a:defRPr>
            </a:lvl1pPr>
          </a:lstStyle>
          <a:p>
            <a:pPr>
              <a:defRPr/>
            </a:pPr>
            <a:endParaRPr lang="en-US" dirty="0"/>
          </a:p>
        </p:txBody>
      </p:sp>
      <p:sp>
        <p:nvSpPr>
          <p:cNvPr id="27651" name="Rectangle 3"/>
          <p:cNvSpPr>
            <a:spLocks noGrp="1" noChangeArrowheads="1"/>
          </p:cNvSpPr>
          <p:nvPr>
            <p:ph type="dt" idx="1"/>
          </p:nvPr>
        </p:nvSpPr>
        <p:spPr bwMode="auto">
          <a:xfrm>
            <a:off x="4070350" y="0"/>
            <a:ext cx="3116263" cy="47307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lvl1pPr algn="r" defTabSz="950913">
              <a:defRPr sz="1200">
                <a:latin typeface="Arial"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444500" y="708025"/>
            <a:ext cx="62992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19138" y="4489450"/>
            <a:ext cx="5749925" cy="425132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974138"/>
            <a:ext cx="3116263" cy="473075"/>
          </a:xfrm>
          <a:prstGeom prst="rect">
            <a:avLst/>
          </a:prstGeom>
          <a:noFill/>
          <a:ln w="9525">
            <a:noFill/>
            <a:miter lim="800000"/>
            <a:headEnd/>
            <a:tailEnd/>
          </a:ln>
          <a:effectLst/>
        </p:spPr>
        <p:txBody>
          <a:bodyPr vert="horz" wrap="square" lIns="95059" tIns="47530" rIns="95059" bIns="47530" numCol="1" anchor="b" anchorCtr="0" compatLnSpc="1">
            <a:prstTxWarp prst="textNoShape">
              <a:avLst/>
            </a:prstTxWarp>
          </a:bodyPr>
          <a:lstStyle>
            <a:lvl1pPr defTabSz="950913">
              <a:defRPr sz="1200">
                <a:latin typeface="Arial" charset="0"/>
              </a:defRPr>
            </a:lvl1pPr>
          </a:lstStyle>
          <a:p>
            <a:pPr>
              <a:defRPr/>
            </a:pPr>
            <a:endParaRPr lang="en-US" dirty="0"/>
          </a:p>
        </p:txBody>
      </p:sp>
      <p:sp>
        <p:nvSpPr>
          <p:cNvPr id="27655" name="Rectangle 7"/>
          <p:cNvSpPr>
            <a:spLocks noGrp="1" noChangeArrowheads="1"/>
          </p:cNvSpPr>
          <p:nvPr>
            <p:ph type="sldNum" sz="quarter" idx="5"/>
          </p:nvPr>
        </p:nvSpPr>
        <p:spPr bwMode="auto">
          <a:xfrm>
            <a:off x="4070350" y="8974138"/>
            <a:ext cx="3116263" cy="473075"/>
          </a:xfrm>
          <a:prstGeom prst="rect">
            <a:avLst/>
          </a:prstGeom>
          <a:noFill/>
          <a:ln w="9525">
            <a:noFill/>
            <a:miter lim="800000"/>
            <a:headEnd/>
            <a:tailEnd/>
          </a:ln>
          <a:effectLst/>
        </p:spPr>
        <p:txBody>
          <a:bodyPr vert="horz" wrap="square" lIns="95059" tIns="47530" rIns="95059" bIns="47530" numCol="1" anchor="b" anchorCtr="0" compatLnSpc="1">
            <a:prstTxWarp prst="textNoShape">
              <a:avLst/>
            </a:prstTxWarp>
          </a:bodyPr>
          <a:lstStyle>
            <a:lvl1pPr algn="r" defTabSz="950913">
              <a:defRPr sz="1200">
                <a:latin typeface="Arial" charset="0"/>
              </a:defRPr>
            </a:lvl1pPr>
          </a:lstStyle>
          <a:p>
            <a:pPr>
              <a:defRPr/>
            </a:pPr>
            <a:fld id="{B329C74D-B450-4B42-BEA1-F6B173EBC992}" type="slidenum">
              <a:rPr lang="en-US"/>
              <a:pPr>
                <a:defRPr/>
              </a:pPr>
              <a:t>‹#›</a:t>
            </a:fld>
            <a:endParaRPr lang="en-US" dirty="0"/>
          </a:p>
        </p:txBody>
      </p:sp>
    </p:spTree>
    <p:extLst>
      <p:ext uri="{BB962C8B-B14F-4D97-AF65-F5344CB8AC3E}">
        <p14:creationId xmlns:p14="http://schemas.microsoft.com/office/powerpoint/2010/main" val="1088788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29C74D-B450-4B42-BEA1-F6B173EBC992}" type="slidenum">
              <a:rPr lang="en-US" smtClean="0"/>
              <a:pPr>
                <a:defRPr/>
              </a:pPr>
              <a:t>1</a:t>
            </a:fld>
            <a:endParaRPr lang="en-US" dirty="0"/>
          </a:p>
        </p:txBody>
      </p:sp>
    </p:spTree>
    <p:extLst>
      <p:ext uri="{BB962C8B-B14F-4D97-AF65-F5344CB8AC3E}">
        <p14:creationId xmlns:p14="http://schemas.microsoft.com/office/powerpoint/2010/main" val="361236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29C74D-B450-4B42-BEA1-F6B173EBC992}" type="slidenum">
              <a:rPr lang="en-US" smtClean="0"/>
              <a:pPr>
                <a:defRPr/>
              </a:pPr>
              <a:t>2</a:t>
            </a:fld>
            <a:endParaRPr lang="en-US" dirty="0"/>
          </a:p>
        </p:txBody>
      </p:sp>
    </p:spTree>
    <p:extLst>
      <p:ext uri="{BB962C8B-B14F-4D97-AF65-F5344CB8AC3E}">
        <p14:creationId xmlns:p14="http://schemas.microsoft.com/office/powerpoint/2010/main" val="275817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Pjt</a:t>
            </a:r>
            <a:r>
              <a:rPr lang="en-US" dirty="0"/>
              <a:t> 2020-06 definition</a:t>
            </a:r>
          </a:p>
          <a:p>
            <a:r>
              <a:rPr lang="en-US" sz="1200" dirty="0"/>
              <a:t>Inverter-Based Resource (IBR): A plant/facility that is connected to the electric system, consisting of one or more IBR Unit(s) operated as a single resource at a common point of interconnection. IBRs include, but are not limited to, solar photovoltaic (PV), Type 3 and Type 4 wind, battery energy storage system (BESS), and fuel cell. </a:t>
            </a:r>
          </a:p>
          <a:p>
            <a:endParaRPr lang="en-US" sz="1200" dirty="0"/>
          </a:p>
          <a:p>
            <a:r>
              <a:rPr lang="en-US" sz="1200" dirty="0"/>
              <a:t>Inverter-Based Resource Unit (IBR Unit): An individual device that uses a power electronic interface, such as an inverter or converter, capable of exporting Real Power from a primary energy source or energy storage system, and that connects at a single point on the collector system; or a grouping of multiple devices that uses a power electronic interface(s), such as an inverter or converter, capable of exporting Real Power from a primary energy source or energy storage system, and that connect together at a single point on the collector system</a:t>
            </a:r>
          </a:p>
          <a:p>
            <a:endParaRPr lang="en-US" dirty="0"/>
          </a:p>
        </p:txBody>
      </p:sp>
      <p:sp>
        <p:nvSpPr>
          <p:cNvPr id="4" name="Slide Number Placeholder 3"/>
          <p:cNvSpPr>
            <a:spLocks noGrp="1"/>
          </p:cNvSpPr>
          <p:nvPr>
            <p:ph type="sldNum" sz="quarter" idx="5"/>
          </p:nvPr>
        </p:nvSpPr>
        <p:spPr/>
        <p:txBody>
          <a:bodyPr/>
          <a:lstStyle/>
          <a:p>
            <a:pPr>
              <a:defRPr/>
            </a:pPr>
            <a:fld id="{B329C74D-B450-4B42-BEA1-F6B173EBC992}" type="slidenum">
              <a:rPr lang="en-US" smtClean="0"/>
              <a:pPr>
                <a:defRPr/>
              </a:pPr>
              <a:t>3</a:t>
            </a:fld>
            <a:endParaRPr lang="en-US" dirty="0"/>
          </a:p>
        </p:txBody>
      </p:sp>
    </p:spTree>
    <p:extLst>
      <p:ext uri="{BB962C8B-B14F-4D97-AF65-F5344CB8AC3E}">
        <p14:creationId xmlns:p14="http://schemas.microsoft.com/office/powerpoint/2010/main" val="417869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 use ERCOT material</a:t>
            </a:r>
          </a:p>
          <a:p>
            <a:r>
              <a:rPr lang="en-US" dirty="0"/>
              <a:t>Q12 ditto</a:t>
            </a:r>
          </a:p>
          <a:p>
            <a:r>
              <a:rPr lang="en-US" dirty="0"/>
              <a:t>Q15 submit ERCOT case</a:t>
            </a:r>
          </a:p>
        </p:txBody>
      </p:sp>
      <p:sp>
        <p:nvSpPr>
          <p:cNvPr id="4" name="Slide Number Placeholder 3"/>
          <p:cNvSpPr>
            <a:spLocks noGrp="1"/>
          </p:cNvSpPr>
          <p:nvPr>
            <p:ph type="sldNum" sz="quarter" idx="5"/>
          </p:nvPr>
        </p:nvSpPr>
        <p:spPr/>
        <p:txBody>
          <a:bodyPr/>
          <a:lstStyle/>
          <a:p>
            <a:pPr>
              <a:defRPr/>
            </a:pPr>
            <a:fld id="{B329C74D-B450-4B42-BEA1-F6B173EBC992}" type="slidenum">
              <a:rPr lang="en-US" smtClean="0"/>
              <a:pPr>
                <a:defRPr/>
              </a:pPr>
              <a:t>5</a:t>
            </a:fld>
            <a:endParaRPr lang="en-US" dirty="0"/>
          </a:p>
        </p:txBody>
      </p:sp>
    </p:spTree>
    <p:extLst>
      <p:ext uri="{BB962C8B-B14F-4D97-AF65-F5344CB8AC3E}">
        <p14:creationId xmlns:p14="http://schemas.microsoft.com/office/powerpoint/2010/main" val="149882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913" rtl="0" eaLnBrk="1" fontAlgn="base" latinLnBrk="0" hangingPunct="1">
              <a:lnSpc>
                <a:spcPct val="100000"/>
              </a:lnSpc>
              <a:spcBef>
                <a:spcPct val="0"/>
              </a:spcBef>
              <a:spcAft>
                <a:spcPct val="0"/>
              </a:spcAft>
              <a:buClrTx/>
              <a:buSzTx/>
              <a:buFontTx/>
              <a:buNone/>
              <a:tabLst/>
              <a:defRPr/>
            </a:pPr>
            <a:fld id="{B329C74D-B450-4B42-BEA1-F6B173EBC99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091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858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1143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08452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482D640-0ED5-B74D-BDE2-750F296794F2}"/>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156259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
            <a:ext cx="2794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
            <a:ext cx="8178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C9862395-55FF-C9E4-3244-C6D7614D0972}"/>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293606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a:extLst>
              <a:ext uri="{FF2B5EF4-FFF2-40B4-BE49-F238E27FC236}">
                <a16:creationId xmlns:a16="http://schemas.microsoft.com/office/drawing/2014/main" id="{012943C5-D44A-FCC9-AFAC-B9D59AD60166}"/>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47116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Footer Placeholder 5">
            <a:extLst>
              <a:ext uri="{FF2B5EF4-FFF2-40B4-BE49-F238E27FC236}">
                <a16:creationId xmlns:a16="http://schemas.microsoft.com/office/drawing/2014/main" id="{E3419208-0FAE-97E8-A784-34AB5443EDE4}"/>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362054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066800"/>
            <a:ext cx="47752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066800"/>
            <a:ext cx="47752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98BBDF4-423D-98DE-1D60-970A9433BBD9}"/>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225724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5">
            <a:extLst>
              <a:ext uri="{FF2B5EF4-FFF2-40B4-BE49-F238E27FC236}">
                <a16:creationId xmlns:a16="http://schemas.microsoft.com/office/drawing/2014/main" id="{F24523A2-853C-47B2-B290-D25339CFC584}"/>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133434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5">
            <a:extLst>
              <a:ext uri="{FF2B5EF4-FFF2-40B4-BE49-F238E27FC236}">
                <a16:creationId xmlns:a16="http://schemas.microsoft.com/office/drawing/2014/main" id="{4F1AB9FA-9112-3CAF-296D-7ED354DBC540}"/>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121446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F053BCE-0A44-703E-EA40-BF3AD131AE89}"/>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5734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5">
            <a:extLst>
              <a:ext uri="{FF2B5EF4-FFF2-40B4-BE49-F238E27FC236}">
                <a16:creationId xmlns:a16="http://schemas.microsoft.com/office/drawing/2014/main" id="{7B7D9D70-F8FB-F892-1DFE-533AB1322892}"/>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88519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9DFA580-91A9-C061-9E7E-16C7B5372C99}"/>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261725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47" name="Rectangle: Top Corners One Rounded and One Snipped 46">
            <a:extLst>
              <a:ext uri="{FF2B5EF4-FFF2-40B4-BE49-F238E27FC236}">
                <a16:creationId xmlns:a16="http://schemas.microsoft.com/office/drawing/2014/main" id="{F273390E-EF69-9C0E-9670-BF2DADA79737}"/>
              </a:ext>
            </a:extLst>
          </p:cNvPr>
          <p:cNvSpPr/>
          <p:nvPr userDrawn="1"/>
        </p:nvSpPr>
        <p:spPr>
          <a:xfrm flipV="1">
            <a:off x="0" y="-2"/>
            <a:ext cx="12192000" cy="757505"/>
          </a:xfrm>
          <a:prstGeom prst="snipRoundRect">
            <a:avLst>
              <a:gd name="adj1" fmla="val 0"/>
              <a:gd name="adj2" fmla="val 0"/>
            </a:avLst>
          </a:prstGeom>
          <a:solidFill>
            <a:srgbClr val="6F8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3"/>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7"/>
          <p:cNvSpPr>
            <a:spLocks noChangeArrowheads="1"/>
          </p:cNvSpPr>
          <p:nvPr/>
        </p:nvSpPr>
        <p:spPr bwMode="auto">
          <a:xfrm>
            <a:off x="0" y="6235700"/>
            <a:ext cx="1219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9"/>
          <p:cNvSpPr>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 name="Rectangle 2"/>
          <p:cNvSpPr>
            <a:spLocks noGrp="1" noChangeArrowheads="1"/>
          </p:cNvSpPr>
          <p:nvPr>
            <p:ph type="title"/>
          </p:nvPr>
        </p:nvSpPr>
        <p:spPr bwMode="auto">
          <a:xfrm>
            <a:off x="609600" y="762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1" name="Rectangle 13"/>
          <p:cNvSpPr>
            <a:spLocks noChangeArrowheads="1"/>
          </p:cNvSpPr>
          <p:nvPr/>
        </p:nvSpPr>
        <p:spPr bwMode="auto">
          <a:xfrm>
            <a:off x="5923073" y="6193055"/>
            <a:ext cx="3810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0B1D24C9-3E0E-4BD4-B080-4072BA8C4DD6}" type="slidenum">
              <a:rPr lang="en-US" sz="1200"/>
              <a:pPr algn="ctr"/>
              <a:t>‹#›</a:t>
            </a:fld>
            <a:endParaRPr lang="en-US" sz="1200" dirty="0"/>
          </a:p>
        </p:txBody>
      </p:sp>
      <p:pic>
        <p:nvPicPr>
          <p:cNvPr id="4" name="Picture 3" descr="A picture containing text, sky&#10;&#10;Description automatically generated">
            <a:extLst>
              <a:ext uri="{FF2B5EF4-FFF2-40B4-BE49-F238E27FC236}">
                <a16:creationId xmlns:a16="http://schemas.microsoft.com/office/drawing/2014/main" id="{D8C57A62-47D9-3C85-D58B-F55587E5F2E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cxnSp>
        <p:nvCxnSpPr>
          <p:cNvPr id="38" name="Straight Connector 37">
            <a:extLst>
              <a:ext uri="{FF2B5EF4-FFF2-40B4-BE49-F238E27FC236}">
                <a16:creationId xmlns:a16="http://schemas.microsoft.com/office/drawing/2014/main" id="{47E86B51-B961-625E-2FBB-14BDBDAFD61C}"/>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E91B56-6FFD-A515-FDBA-5BA7A374BC71}"/>
              </a:ext>
            </a:extLst>
          </p:cNvPr>
          <p:cNvCxnSpPr>
            <a:cxnSpLocks/>
          </p:cNvCxnSpPr>
          <p:nvPr userDrawn="1"/>
        </p:nvCxnSpPr>
        <p:spPr>
          <a:xfrm flipH="1">
            <a:off x="6400800" y="6367337"/>
            <a:ext cx="34828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D029F51-3C0F-9BB8-9C94-1CD6AF607E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2" name="Rectangle 5">
            <a:extLst>
              <a:ext uri="{FF2B5EF4-FFF2-40B4-BE49-F238E27FC236}">
                <a16:creationId xmlns:a16="http://schemas.microsoft.com/office/drawing/2014/main" id="{8E96E01E-4D7D-3E8A-EDF6-AF1D8F197497}"/>
              </a:ext>
            </a:extLst>
          </p:cNvPr>
          <p:cNvSpPr>
            <a:spLocks noGrp="1" noChangeArrowheads="1"/>
          </p:cNvSpPr>
          <p:nvPr>
            <p:ph type="ftr" sz="quarter" idx="3"/>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NERC IBR Mdeol Deficiencies Alert Summary</a:t>
            </a:r>
            <a:endParaRPr lang="en-US" dirty="0">
              <a:solidFill>
                <a:srgbClr val="000000"/>
              </a:solidFill>
            </a:endParaRPr>
          </a:p>
        </p:txBody>
      </p:sp>
    </p:spTree>
    <p:extLst>
      <p:ext uri="{BB962C8B-B14F-4D97-AF65-F5344CB8AC3E}">
        <p14:creationId xmlns:p14="http://schemas.microsoft.com/office/powerpoint/2010/main" val="23756712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p:titleStyle>
    <p:body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6.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9.png"/><Relationship Id="rId5" Type="http://schemas.openxmlformats.org/officeDocument/2006/relationships/diagramColors" Target="../diagrams/colors6.xml"/><Relationship Id="rId10" Type="http://schemas.openxmlformats.org/officeDocument/2006/relationships/image" Target="../media/image8.svg"/><Relationship Id="rId4" Type="http://schemas.openxmlformats.org/officeDocument/2006/relationships/diagramQuickStyle" Target="../diagrams/quickStyle6.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ull frame shot of solar panels">
            <a:extLst>
              <a:ext uri="{FF2B5EF4-FFF2-40B4-BE49-F238E27FC236}">
                <a16:creationId xmlns:a16="http://schemas.microsoft.com/office/drawing/2014/main" id="{D9558C65-420F-81D2-A42D-A25141B796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2057" y="0"/>
            <a:ext cx="9149943" cy="6858000"/>
          </a:xfrm>
          <a:prstGeom prst="rect">
            <a:avLst/>
          </a:prstGeom>
        </p:spPr>
      </p:pic>
      <p:sp>
        <p:nvSpPr>
          <p:cNvPr id="2" name="Rectangle 1">
            <a:extLst>
              <a:ext uri="{FF2B5EF4-FFF2-40B4-BE49-F238E27FC236}">
                <a16:creationId xmlns:a16="http://schemas.microsoft.com/office/drawing/2014/main" id="{7D79D81B-82A8-45FA-AFDA-CDA63C965ED3}"/>
              </a:ext>
            </a:extLst>
          </p:cNvPr>
          <p:cNvSpPr/>
          <p:nvPr/>
        </p:nvSpPr>
        <p:spPr>
          <a:xfrm>
            <a:off x="0" y="0"/>
            <a:ext cx="3733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FF4069C-D4B7-3A8F-8F33-B917BFA5BB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8089" y="2133600"/>
            <a:ext cx="3357622" cy="2251553"/>
          </a:xfrm>
          <a:prstGeom prst="rect">
            <a:avLst/>
          </a:prstGeom>
        </p:spPr>
      </p:pic>
      <p:sp>
        <p:nvSpPr>
          <p:cNvPr id="3" name="Rectangle: Diagonal Corners Snipped 2">
            <a:extLst>
              <a:ext uri="{FF2B5EF4-FFF2-40B4-BE49-F238E27FC236}">
                <a16:creationId xmlns:a16="http://schemas.microsoft.com/office/drawing/2014/main" id="{CF2925A8-6947-FE61-37CF-84619B97A580}"/>
              </a:ext>
            </a:extLst>
          </p:cNvPr>
          <p:cNvSpPr/>
          <p:nvPr/>
        </p:nvSpPr>
        <p:spPr>
          <a:xfrm>
            <a:off x="4404418" y="809334"/>
            <a:ext cx="7306983" cy="4600866"/>
          </a:xfrm>
          <a:prstGeom prst="snip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2AEEBD-8D91-F6E8-1FDA-F944C37E6C4D}"/>
              </a:ext>
            </a:extLst>
          </p:cNvPr>
          <p:cNvSpPr txBox="1"/>
          <p:nvPr/>
        </p:nvSpPr>
        <p:spPr>
          <a:xfrm>
            <a:off x="4550136" y="914400"/>
            <a:ext cx="7015546" cy="4370963"/>
          </a:xfrm>
          <a:prstGeom prst="snip2DiagRect">
            <a:avLst/>
          </a:prstGeom>
          <a:solidFill>
            <a:srgbClr val="00549F">
              <a:alpha val="8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NERC IBR Model Deficiencies Alert Summary</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r>
              <a:rPr kumimoji="0" lang="en-US"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ERCOT IBRWG Meeting</a:t>
            </a:r>
            <a:endPar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June 14, 2024</a:t>
            </a:r>
          </a:p>
          <a:p>
            <a:pPr algn="ctr" fontAlgn="auto">
              <a:spcBef>
                <a:spcPts val="0"/>
              </a:spcBef>
              <a:spcAft>
                <a:spcPts val="0"/>
              </a:spcAft>
              <a:defRPr/>
            </a:pPr>
            <a:r>
              <a:rPr lang="en-US" sz="2400" b="1" dirty="0">
                <a:solidFill>
                  <a:prstClr val="white"/>
                </a:solidFill>
                <a:latin typeface="Arial Black" panose="020B0A04020102020204" pitchFamily="34" charset="0"/>
              </a:rPr>
              <a:t>Mark Henry—Texas RE</a:t>
            </a:r>
          </a:p>
        </p:txBody>
      </p:sp>
      <p:cxnSp>
        <p:nvCxnSpPr>
          <p:cNvPr id="8" name="Straight Connector 7">
            <a:extLst>
              <a:ext uri="{FF2B5EF4-FFF2-40B4-BE49-F238E27FC236}">
                <a16:creationId xmlns:a16="http://schemas.microsoft.com/office/drawing/2014/main" id="{C4D11C94-FB57-2BDC-2FFE-D20E2750DBBC}"/>
              </a:ext>
            </a:extLst>
          </p:cNvPr>
          <p:cNvCxnSpPr/>
          <p:nvPr/>
        </p:nvCxnSpPr>
        <p:spPr>
          <a:xfrm>
            <a:off x="3733800" y="0"/>
            <a:ext cx="0" cy="6858000"/>
          </a:xfrm>
          <a:prstGeom prst="line">
            <a:avLst/>
          </a:prstGeom>
          <a:ln w="57150">
            <a:solidFill>
              <a:srgbClr val="0C4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32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NERC IBR Modelling Alert Summary</a:t>
            </a:r>
          </a:p>
        </p:txBody>
      </p:sp>
      <p:graphicFrame>
        <p:nvGraphicFramePr>
          <p:cNvPr id="4" name="Content Placeholder 3">
            <a:extLst>
              <a:ext uri="{FF2B5EF4-FFF2-40B4-BE49-F238E27FC236}">
                <a16:creationId xmlns:a16="http://schemas.microsoft.com/office/drawing/2014/main" id="{0E5E250F-1E51-821F-454A-E028AF427604}"/>
              </a:ext>
            </a:extLst>
          </p:cNvPr>
          <p:cNvGraphicFramePr>
            <a:graphicFrameLocks noGrp="1"/>
          </p:cNvGraphicFramePr>
          <p:nvPr>
            <p:ph sz="half" idx="1"/>
            <p:extLst>
              <p:ext uri="{D42A27DB-BD31-4B8C-83A1-F6EECF244321}">
                <p14:modId xmlns:p14="http://schemas.microsoft.com/office/powerpoint/2010/main" val="3759940769"/>
              </p:ext>
            </p:extLst>
          </p:nvPr>
        </p:nvGraphicFramePr>
        <p:xfrm>
          <a:off x="990600" y="914400"/>
          <a:ext cx="10210800" cy="484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dirty="0">
                <a:solidFill>
                  <a:srgbClr val="000000"/>
                </a:solidFill>
              </a:rPr>
              <a:t>NERC IBR Model Deficiencies Alert Summary</a:t>
            </a:r>
          </a:p>
        </p:txBody>
      </p:sp>
    </p:spTree>
    <p:extLst>
      <p:ext uri="{BB962C8B-B14F-4D97-AF65-F5344CB8AC3E}">
        <p14:creationId xmlns:p14="http://schemas.microsoft.com/office/powerpoint/2010/main" val="173728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139B-3F5E-86B7-70B6-733590913ECE}"/>
              </a:ext>
            </a:extLst>
          </p:cNvPr>
          <p:cNvSpPr>
            <a:spLocks noGrp="1"/>
          </p:cNvSpPr>
          <p:nvPr>
            <p:ph type="title"/>
          </p:nvPr>
        </p:nvSpPr>
        <p:spPr/>
        <p:txBody>
          <a:bodyPr/>
          <a:lstStyle/>
          <a:p>
            <a:r>
              <a:rPr lang="en-US" dirty="0"/>
              <a:t>Respondents</a:t>
            </a:r>
          </a:p>
        </p:txBody>
      </p:sp>
      <p:graphicFrame>
        <p:nvGraphicFramePr>
          <p:cNvPr id="5" name="Content Placeholder 4">
            <a:extLst>
              <a:ext uri="{FF2B5EF4-FFF2-40B4-BE49-F238E27FC236}">
                <a16:creationId xmlns:a16="http://schemas.microsoft.com/office/drawing/2014/main" id="{F87FCDC0-7EE9-0D4E-6208-0ADEFDD2D4CE}"/>
              </a:ext>
            </a:extLst>
          </p:cNvPr>
          <p:cNvGraphicFramePr>
            <a:graphicFrameLocks noGrp="1"/>
          </p:cNvGraphicFramePr>
          <p:nvPr>
            <p:ph idx="1"/>
            <p:extLst>
              <p:ext uri="{D42A27DB-BD31-4B8C-83A1-F6EECF244321}">
                <p14:modId xmlns:p14="http://schemas.microsoft.com/office/powerpoint/2010/main" val="3728476961"/>
              </p:ext>
            </p:extLst>
          </p:nvPr>
        </p:nvGraphicFramePr>
        <p:xfrm>
          <a:off x="952500" y="939052"/>
          <a:ext cx="10287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FB151E3-6C37-F407-D3E7-13D8E1588BB6}"/>
              </a:ext>
            </a:extLst>
          </p:cNvPr>
          <p:cNvSpPr>
            <a:spLocks noGrp="1"/>
          </p:cNvSpPr>
          <p:nvPr>
            <p:ph type="ftr" sz="quarter" idx="10"/>
          </p:nvPr>
        </p:nvSpPr>
        <p:spPr/>
        <p:txBody>
          <a:bodyPr/>
          <a:lstStyle/>
          <a:p>
            <a:pPr algn="ctr">
              <a:defRPr/>
            </a:pPr>
            <a:r>
              <a:rPr lang="en-US" dirty="0">
                <a:solidFill>
                  <a:srgbClr val="000000"/>
                </a:solidFill>
              </a:rPr>
              <a:t>NERC IBR Model Deficiencies Alert Summary</a:t>
            </a:r>
          </a:p>
        </p:txBody>
      </p:sp>
      <p:sp>
        <p:nvSpPr>
          <p:cNvPr id="7" name="TextBox 6">
            <a:extLst>
              <a:ext uri="{FF2B5EF4-FFF2-40B4-BE49-F238E27FC236}">
                <a16:creationId xmlns:a16="http://schemas.microsoft.com/office/drawing/2014/main" id="{C0F014D3-1EA5-A47D-8EB8-2B4F2D4FC31C}"/>
              </a:ext>
            </a:extLst>
          </p:cNvPr>
          <p:cNvSpPr txBox="1"/>
          <p:nvPr/>
        </p:nvSpPr>
        <p:spPr>
          <a:xfrm>
            <a:off x="850366" y="3650856"/>
            <a:ext cx="3581400" cy="2466915"/>
          </a:xfrm>
          <a:prstGeom prst="ellipse">
            <a:avLst/>
          </a:prstGeom>
          <a:solidFill>
            <a:srgbClr val="FFC000"/>
          </a:solidFill>
        </p:spPr>
        <p:txBody>
          <a:bodyPr wrap="square">
            <a:spAutoFit/>
          </a:bodyPr>
          <a:lstStyle/>
          <a:p>
            <a:pPr algn="ctr"/>
            <a:r>
              <a:rPr lang="en-US" dirty="0"/>
              <a:t>All Transmission Planners and Planning Coordinators respond to questions and provide data submittals where applicable</a:t>
            </a:r>
          </a:p>
        </p:txBody>
      </p:sp>
    </p:spTree>
    <p:extLst>
      <p:ext uri="{BB962C8B-B14F-4D97-AF65-F5344CB8AC3E}">
        <p14:creationId xmlns:p14="http://schemas.microsoft.com/office/powerpoint/2010/main" val="97491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4CB5-EDA2-4323-18F4-44BF777C4AFD}"/>
              </a:ext>
            </a:extLst>
          </p:cNvPr>
          <p:cNvSpPr>
            <a:spLocks noGrp="1"/>
          </p:cNvSpPr>
          <p:nvPr>
            <p:ph type="title"/>
          </p:nvPr>
        </p:nvSpPr>
        <p:spPr>
          <a:xfrm>
            <a:off x="609600" y="76200"/>
            <a:ext cx="9982200" cy="685800"/>
          </a:xfrm>
        </p:spPr>
        <p:txBody>
          <a:bodyPr/>
          <a:lstStyle/>
          <a:p>
            <a:r>
              <a:rPr lang="en-US" dirty="0"/>
              <a:t>Recommendations for Planning Coordinators and Transmission Planners</a:t>
            </a:r>
          </a:p>
        </p:txBody>
      </p:sp>
      <p:graphicFrame>
        <p:nvGraphicFramePr>
          <p:cNvPr id="7" name="Content Placeholder 6">
            <a:extLst>
              <a:ext uri="{FF2B5EF4-FFF2-40B4-BE49-F238E27FC236}">
                <a16:creationId xmlns:a16="http://schemas.microsoft.com/office/drawing/2014/main" id="{B58C353C-7134-ABA7-A38C-5658FF8CB507}"/>
              </a:ext>
            </a:extLst>
          </p:cNvPr>
          <p:cNvGraphicFramePr>
            <a:graphicFrameLocks noGrp="1"/>
          </p:cNvGraphicFramePr>
          <p:nvPr>
            <p:ph idx="1"/>
            <p:extLst>
              <p:ext uri="{D42A27DB-BD31-4B8C-83A1-F6EECF244321}">
                <p14:modId xmlns:p14="http://schemas.microsoft.com/office/powerpoint/2010/main" val="2297908435"/>
              </p:ext>
            </p:extLst>
          </p:nvPr>
        </p:nvGraphicFramePr>
        <p:xfrm>
          <a:off x="619205" y="1066800"/>
          <a:ext cx="5446803"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E9B021C-83DB-DF52-5944-E3FCAFDC5A8C}"/>
              </a:ext>
            </a:extLst>
          </p:cNvPr>
          <p:cNvSpPr>
            <a:spLocks noGrp="1"/>
          </p:cNvSpPr>
          <p:nvPr>
            <p:ph type="ftr" sz="quarter" idx="10"/>
          </p:nvPr>
        </p:nvSpPr>
        <p:spPr/>
        <p:txBody>
          <a:bodyPr/>
          <a:lstStyle/>
          <a:p>
            <a:pPr algn="ctr">
              <a:defRPr/>
            </a:pPr>
            <a:r>
              <a:rPr lang="en-US" dirty="0">
                <a:solidFill>
                  <a:srgbClr val="000000"/>
                </a:solidFill>
              </a:rPr>
              <a:t>NERC IBR Model Deficiencies Alert Summary</a:t>
            </a:r>
          </a:p>
        </p:txBody>
      </p:sp>
      <p:graphicFrame>
        <p:nvGraphicFramePr>
          <p:cNvPr id="8" name="Diagram 7">
            <a:extLst>
              <a:ext uri="{FF2B5EF4-FFF2-40B4-BE49-F238E27FC236}">
                <a16:creationId xmlns:a16="http://schemas.microsoft.com/office/drawing/2014/main" id="{D4E472D9-A3D9-C6C4-CE7A-8747F165A6CA}"/>
              </a:ext>
            </a:extLst>
          </p:cNvPr>
          <p:cNvGraphicFramePr/>
          <p:nvPr>
            <p:extLst>
              <p:ext uri="{D42A27DB-BD31-4B8C-83A1-F6EECF244321}">
                <p14:modId xmlns:p14="http://schemas.microsoft.com/office/powerpoint/2010/main" val="2121422973"/>
              </p:ext>
            </p:extLst>
          </p:nvPr>
        </p:nvGraphicFramePr>
        <p:xfrm>
          <a:off x="5572205" y="1066800"/>
          <a:ext cx="5943600" cy="29718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D220F534-9BEA-CAED-4826-ED86EE04D514}"/>
              </a:ext>
            </a:extLst>
          </p:cNvPr>
          <p:cNvSpPr txBox="1"/>
          <p:nvPr/>
        </p:nvSpPr>
        <p:spPr>
          <a:xfrm>
            <a:off x="1305005" y="1220709"/>
            <a:ext cx="1066800" cy="1015663"/>
          </a:xfrm>
          <a:prstGeom prst="rect">
            <a:avLst/>
          </a:prstGeom>
          <a:noFill/>
        </p:spPr>
        <p:txBody>
          <a:bodyPr wrap="square" rtlCol="0">
            <a:spAutoFit/>
          </a:bodyPr>
          <a:lstStyle/>
          <a:p>
            <a:pPr algn="ctr"/>
            <a:r>
              <a:rPr lang="en-US" sz="6000" dirty="0">
                <a:solidFill>
                  <a:srgbClr val="0C4C91"/>
                </a:solidFill>
              </a:rPr>
              <a:t>1</a:t>
            </a:r>
          </a:p>
        </p:txBody>
      </p:sp>
      <p:sp>
        <p:nvSpPr>
          <p:cNvPr id="10" name="TextBox 9">
            <a:extLst>
              <a:ext uri="{FF2B5EF4-FFF2-40B4-BE49-F238E27FC236}">
                <a16:creationId xmlns:a16="http://schemas.microsoft.com/office/drawing/2014/main" id="{8435035C-ECCA-0CE3-4232-AAAB6C13A4EC}"/>
              </a:ext>
            </a:extLst>
          </p:cNvPr>
          <p:cNvSpPr txBox="1"/>
          <p:nvPr/>
        </p:nvSpPr>
        <p:spPr>
          <a:xfrm>
            <a:off x="1305005" y="2921168"/>
            <a:ext cx="1066800" cy="1015663"/>
          </a:xfrm>
          <a:prstGeom prst="rect">
            <a:avLst/>
          </a:prstGeom>
          <a:noFill/>
        </p:spPr>
        <p:txBody>
          <a:bodyPr wrap="square" rtlCol="0">
            <a:spAutoFit/>
          </a:bodyPr>
          <a:lstStyle/>
          <a:p>
            <a:pPr algn="ctr"/>
            <a:r>
              <a:rPr lang="en-US" sz="6000" dirty="0">
                <a:solidFill>
                  <a:srgbClr val="0C4C91"/>
                </a:solidFill>
              </a:rPr>
              <a:t>2</a:t>
            </a:r>
          </a:p>
        </p:txBody>
      </p:sp>
      <p:sp>
        <p:nvSpPr>
          <p:cNvPr id="11" name="TextBox 10">
            <a:extLst>
              <a:ext uri="{FF2B5EF4-FFF2-40B4-BE49-F238E27FC236}">
                <a16:creationId xmlns:a16="http://schemas.microsoft.com/office/drawing/2014/main" id="{A255459F-2085-C612-1B84-8293775EFE78}"/>
              </a:ext>
            </a:extLst>
          </p:cNvPr>
          <p:cNvSpPr txBox="1"/>
          <p:nvPr/>
        </p:nvSpPr>
        <p:spPr>
          <a:xfrm>
            <a:off x="1305005" y="4606548"/>
            <a:ext cx="1066800" cy="1015663"/>
          </a:xfrm>
          <a:prstGeom prst="rect">
            <a:avLst/>
          </a:prstGeom>
          <a:noFill/>
        </p:spPr>
        <p:txBody>
          <a:bodyPr wrap="square" rtlCol="0">
            <a:spAutoFit/>
          </a:bodyPr>
          <a:lstStyle/>
          <a:p>
            <a:pPr algn="ctr"/>
            <a:r>
              <a:rPr lang="en-US" sz="6000" dirty="0">
                <a:solidFill>
                  <a:srgbClr val="0C4C91"/>
                </a:solidFill>
              </a:rPr>
              <a:t>3</a:t>
            </a:r>
          </a:p>
        </p:txBody>
      </p:sp>
      <p:sp>
        <p:nvSpPr>
          <p:cNvPr id="12" name="TextBox 11">
            <a:extLst>
              <a:ext uri="{FF2B5EF4-FFF2-40B4-BE49-F238E27FC236}">
                <a16:creationId xmlns:a16="http://schemas.microsoft.com/office/drawing/2014/main" id="{2C68BF03-3238-6947-5FE9-E6EFD92CB4D8}"/>
              </a:ext>
            </a:extLst>
          </p:cNvPr>
          <p:cNvSpPr txBox="1"/>
          <p:nvPr/>
        </p:nvSpPr>
        <p:spPr>
          <a:xfrm>
            <a:off x="6334205" y="1201259"/>
            <a:ext cx="1066800" cy="1015663"/>
          </a:xfrm>
          <a:prstGeom prst="rect">
            <a:avLst/>
          </a:prstGeom>
          <a:noFill/>
        </p:spPr>
        <p:txBody>
          <a:bodyPr wrap="square" rtlCol="0">
            <a:spAutoFit/>
          </a:bodyPr>
          <a:lstStyle/>
          <a:p>
            <a:pPr algn="ctr"/>
            <a:r>
              <a:rPr lang="en-US" sz="6000" dirty="0">
                <a:solidFill>
                  <a:srgbClr val="0C4C91"/>
                </a:solidFill>
              </a:rPr>
              <a:t>4</a:t>
            </a:r>
          </a:p>
        </p:txBody>
      </p:sp>
      <p:sp>
        <p:nvSpPr>
          <p:cNvPr id="13" name="TextBox 12">
            <a:extLst>
              <a:ext uri="{FF2B5EF4-FFF2-40B4-BE49-F238E27FC236}">
                <a16:creationId xmlns:a16="http://schemas.microsoft.com/office/drawing/2014/main" id="{59ABF5B0-B8EA-F5ED-308D-424D3BE599E4}"/>
              </a:ext>
            </a:extLst>
          </p:cNvPr>
          <p:cNvSpPr txBox="1"/>
          <p:nvPr/>
        </p:nvSpPr>
        <p:spPr>
          <a:xfrm>
            <a:off x="6328169" y="2894606"/>
            <a:ext cx="1066800" cy="1015663"/>
          </a:xfrm>
          <a:prstGeom prst="rect">
            <a:avLst/>
          </a:prstGeom>
          <a:noFill/>
        </p:spPr>
        <p:txBody>
          <a:bodyPr wrap="square" rtlCol="0">
            <a:spAutoFit/>
          </a:bodyPr>
          <a:lstStyle/>
          <a:p>
            <a:pPr algn="ctr"/>
            <a:r>
              <a:rPr lang="en-US" sz="6000" dirty="0">
                <a:solidFill>
                  <a:srgbClr val="0C4C91"/>
                </a:solidFill>
              </a:rPr>
              <a:t>5</a:t>
            </a:r>
          </a:p>
        </p:txBody>
      </p:sp>
    </p:spTree>
    <p:extLst>
      <p:ext uri="{BB962C8B-B14F-4D97-AF65-F5344CB8AC3E}">
        <p14:creationId xmlns:p14="http://schemas.microsoft.com/office/powerpoint/2010/main" val="382407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73BD-C03C-CA3B-F92F-27F776344DB6}"/>
              </a:ext>
            </a:extLst>
          </p:cNvPr>
          <p:cNvSpPr>
            <a:spLocks noGrp="1"/>
          </p:cNvSpPr>
          <p:nvPr>
            <p:ph type="title"/>
          </p:nvPr>
        </p:nvSpPr>
        <p:spPr>
          <a:xfrm>
            <a:off x="609600" y="76200"/>
            <a:ext cx="11049000" cy="685800"/>
          </a:xfrm>
        </p:spPr>
        <p:txBody>
          <a:bodyPr/>
          <a:lstStyle/>
          <a:p>
            <a:r>
              <a:rPr lang="en-US" dirty="0"/>
              <a:t>Questions for Planning Coordinators and Transmission Planners</a:t>
            </a:r>
          </a:p>
        </p:txBody>
      </p:sp>
      <p:graphicFrame>
        <p:nvGraphicFramePr>
          <p:cNvPr id="5" name="Content Placeholder 4">
            <a:extLst>
              <a:ext uri="{FF2B5EF4-FFF2-40B4-BE49-F238E27FC236}">
                <a16:creationId xmlns:a16="http://schemas.microsoft.com/office/drawing/2014/main" id="{638E129B-F718-3C74-F427-88D4672E178E}"/>
              </a:ext>
            </a:extLst>
          </p:cNvPr>
          <p:cNvGraphicFramePr>
            <a:graphicFrameLocks noGrp="1"/>
          </p:cNvGraphicFramePr>
          <p:nvPr>
            <p:ph idx="1"/>
            <p:extLst>
              <p:ext uri="{D42A27DB-BD31-4B8C-83A1-F6EECF244321}">
                <p14:modId xmlns:p14="http://schemas.microsoft.com/office/powerpoint/2010/main" val="4109978119"/>
              </p:ext>
            </p:extLst>
          </p:nvPr>
        </p:nvGraphicFramePr>
        <p:xfrm>
          <a:off x="952500" y="914400"/>
          <a:ext cx="107061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42D9F23-2506-EC5F-9ED5-F4BE0ED1CE9B}"/>
              </a:ext>
            </a:extLst>
          </p:cNvPr>
          <p:cNvSpPr>
            <a:spLocks noGrp="1"/>
          </p:cNvSpPr>
          <p:nvPr>
            <p:ph type="ftr" sz="quarter" idx="10"/>
          </p:nvPr>
        </p:nvSpPr>
        <p:spPr/>
        <p:txBody>
          <a:bodyPr/>
          <a:lstStyle/>
          <a:p>
            <a:pPr algn="ctr">
              <a:defRPr/>
            </a:pPr>
            <a:r>
              <a:rPr lang="en-US" dirty="0">
                <a:solidFill>
                  <a:srgbClr val="000000"/>
                </a:solidFill>
              </a:rPr>
              <a:t>NERC IBR Model Deficiencies Alert Summary</a:t>
            </a:r>
          </a:p>
        </p:txBody>
      </p:sp>
    </p:spTree>
    <p:extLst>
      <p:ext uri="{BB962C8B-B14F-4D97-AF65-F5344CB8AC3E}">
        <p14:creationId xmlns:p14="http://schemas.microsoft.com/office/powerpoint/2010/main" val="194617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4CB5-EDA2-4323-18F4-44BF777C4AFD}"/>
              </a:ext>
            </a:extLst>
          </p:cNvPr>
          <p:cNvSpPr>
            <a:spLocks noGrp="1"/>
          </p:cNvSpPr>
          <p:nvPr>
            <p:ph type="title"/>
          </p:nvPr>
        </p:nvSpPr>
        <p:spPr/>
        <p:txBody>
          <a:bodyPr/>
          <a:lstStyle/>
          <a:p>
            <a:r>
              <a:rPr lang="en-US" dirty="0"/>
              <a:t>Recommendations for Generator Owners</a:t>
            </a:r>
          </a:p>
        </p:txBody>
      </p:sp>
      <p:sp>
        <p:nvSpPr>
          <p:cNvPr id="4" name="Footer Placeholder 3">
            <a:extLst>
              <a:ext uri="{FF2B5EF4-FFF2-40B4-BE49-F238E27FC236}">
                <a16:creationId xmlns:a16="http://schemas.microsoft.com/office/drawing/2014/main" id="{4E9B021C-83DB-DF52-5944-E3FCAFDC5A8C}"/>
              </a:ext>
            </a:extLst>
          </p:cNvPr>
          <p:cNvSpPr>
            <a:spLocks noGrp="1"/>
          </p:cNvSpPr>
          <p:nvPr>
            <p:ph type="ftr" sz="quarter" idx="10"/>
          </p:nvPr>
        </p:nvSpPr>
        <p:spPr/>
        <p:txBody>
          <a:bodyPr/>
          <a:lstStyle/>
          <a:p>
            <a:pPr algn="ctr">
              <a:defRPr/>
            </a:pPr>
            <a:r>
              <a:rPr lang="en-US" dirty="0">
                <a:solidFill>
                  <a:srgbClr val="000000"/>
                </a:solidFill>
              </a:rPr>
              <a:t>NERC IBR Model Deficiencies Alert Summary</a:t>
            </a:r>
          </a:p>
        </p:txBody>
      </p:sp>
      <p:graphicFrame>
        <p:nvGraphicFramePr>
          <p:cNvPr id="7" name="Content Placeholder 6">
            <a:extLst>
              <a:ext uri="{FF2B5EF4-FFF2-40B4-BE49-F238E27FC236}">
                <a16:creationId xmlns:a16="http://schemas.microsoft.com/office/drawing/2014/main" id="{3E884D8E-1D04-0358-9E1A-F163D59C09F0}"/>
              </a:ext>
            </a:extLst>
          </p:cNvPr>
          <p:cNvGraphicFramePr>
            <a:graphicFrameLocks noGrp="1"/>
          </p:cNvGraphicFramePr>
          <p:nvPr>
            <p:ph idx="1"/>
            <p:extLst>
              <p:ext uri="{D42A27DB-BD31-4B8C-83A1-F6EECF244321}">
                <p14:modId xmlns:p14="http://schemas.microsoft.com/office/powerpoint/2010/main" val="839316021"/>
              </p:ext>
            </p:extLst>
          </p:nvPr>
        </p:nvGraphicFramePr>
        <p:xfrm>
          <a:off x="1219200" y="1066800"/>
          <a:ext cx="9753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Cycle with people with solid fill">
            <a:extLst>
              <a:ext uri="{FF2B5EF4-FFF2-40B4-BE49-F238E27FC236}">
                <a16:creationId xmlns:a16="http://schemas.microsoft.com/office/drawing/2014/main" id="{6ED1B53A-B3DF-0E1A-3832-E2D058C89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7400" y="1295400"/>
            <a:ext cx="1524000" cy="1524000"/>
          </a:xfrm>
          <a:prstGeom prst="rect">
            <a:avLst/>
          </a:prstGeom>
        </p:spPr>
      </p:pic>
      <p:pic>
        <p:nvPicPr>
          <p:cNvPr id="11" name="Graphic 10" descr="Tools with solid fill">
            <a:extLst>
              <a:ext uri="{FF2B5EF4-FFF2-40B4-BE49-F238E27FC236}">
                <a16:creationId xmlns:a16="http://schemas.microsoft.com/office/drawing/2014/main" id="{4EF56B85-DBC9-1BA0-1EFE-AE6496F61A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81587" y="1524000"/>
            <a:ext cx="1228825" cy="1228825"/>
          </a:xfrm>
          <a:prstGeom prst="rect">
            <a:avLst/>
          </a:prstGeom>
        </p:spPr>
      </p:pic>
      <p:pic>
        <p:nvPicPr>
          <p:cNvPr id="13" name="Graphic 12" descr="Checkbox Checked with solid fill">
            <a:extLst>
              <a:ext uri="{FF2B5EF4-FFF2-40B4-BE49-F238E27FC236}">
                <a16:creationId xmlns:a16="http://schemas.microsoft.com/office/drawing/2014/main" id="{F857252A-F270-18C6-0534-4589FCCD68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10600" y="1371600"/>
            <a:ext cx="1524000" cy="1524000"/>
          </a:xfrm>
          <a:prstGeom prst="rect">
            <a:avLst/>
          </a:prstGeom>
        </p:spPr>
      </p:pic>
    </p:spTree>
    <p:extLst>
      <p:ext uri="{BB962C8B-B14F-4D97-AF65-F5344CB8AC3E}">
        <p14:creationId xmlns:p14="http://schemas.microsoft.com/office/powerpoint/2010/main" val="29929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4CB5-EDA2-4323-18F4-44BF777C4AFD}"/>
              </a:ext>
            </a:extLst>
          </p:cNvPr>
          <p:cNvSpPr>
            <a:spLocks noGrp="1"/>
          </p:cNvSpPr>
          <p:nvPr>
            <p:ph type="title"/>
          </p:nvPr>
        </p:nvSpPr>
        <p:spPr/>
        <p:txBody>
          <a:bodyPr/>
          <a:lstStyle/>
          <a:p>
            <a:r>
              <a:rPr lang="en-US" dirty="0"/>
              <a:t>Generator Owner Data Submission Worksheet</a:t>
            </a:r>
          </a:p>
        </p:txBody>
      </p:sp>
      <p:graphicFrame>
        <p:nvGraphicFramePr>
          <p:cNvPr id="5" name="Content Placeholder 4">
            <a:extLst>
              <a:ext uri="{FF2B5EF4-FFF2-40B4-BE49-F238E27FC236}">
                <a16:creationId xmlns:a16="http://schemas.microsoft.com/office/drawing/2014/main" id="{860913DF-B244-1FEF-7D98-3B678B7D1547}"/>
              </a:ext>
            </a:extLst>
          </p:cNvPr>
          <p:cNvGraphicFramePr>
            <a:graphicFrameLocks noGrp="1"/>
          </p:cNvGraphicFramePr>
          <p:nvPr>
            <p:ph idx="1"/>
            <p:extLst>
              <p:ext uri="{D42A27DB-BD31-4B8C-83A1-F6EECF244321}">
                <p14:modId xmlns:p14="http://schemas.microsoft.com/office/powerpoint/2010/main" val="1628222655"/>
              </p:ext>
            </p:extLst>
          </p:nvPr>
        </p:nvGraphicFramePr>
        <p:xfrm>
          <a:off x="809531" y="1143000"/>
          <a:ext cx="5181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E9B021C-83DB-DF52-5944-E3FCAFDC5A8C}"/>
              </a:ext>
            </a:extLst>
          </p:cNvPr>
          <p:cNvSpPr>
            <a:spLocks noGrp="1"/>
          </p:cNvSpPr>
          <p:nvPr>
            <p:ph type="ftr" sz="quarter" idx="10"/>
          </p:nvPr>
        </p:nvSpPr>
        <p:spPr/>
        <p:txBody>
          <a:bodyPr/>
          <a:lstStyle/>
          <a:p>
            <a:pPr algn="ctr">
              <a:defRPr/>
            </a:pPr>
            <a:r>
              <a:rPr lang="en-US" dirty="0">
                <a:solidFill>
                  <a:srgbClr val="000000"/>
                </a:solidFill>
              </a:rPr>
              <a:t>NERC IBR Model Deficiencies Alert Summary</a:t>
            </a:r>
          </a:p>
        </p:txBody>
      </p:sp>
      <p:graphicFrame>
        <p:nvGraphicFramePr>
          <p:cNvPr id="8" name="Diagram 7">
            <a:extLst>
              <a:ext uri="{FF2B5EF4-FFF2-40B4-BE49-F238E27FC236}">
                <a16:creationId xmlns:a16="http://schemas.microsoft.com/office/drawing/2014/main" id="{30CC41E7-AD34-A7E1-7FCA-CFC41BD31852}"/>
              </a:ext>
            </a:extLst>
          </p:cNvPr>
          <p:cNvGraphicFramePr/>
          <p:nvPr>
            <p:extLst>
              <p:ext uri="{D42A27DB-BD31-4B8C-83A1-F6EECF244321}">
                <p14:modId xmlns:p14="http://schemas.microsoft.com/office/powerpoint/2010/main" val="2985452918"/>
              </p:ext>
            </p:extLst>
          </p:nvPr>
        </p:nvGraphicFramePr>
        <p:xfrm>
          <a:off x="6324600" y="1143000"/>
          <a:ext cx="50292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2264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747D16-F0E0-46EC-BD9F-75839815476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val="0"/>
              </a:ext>
            </a:extLst>
          </a:blip>
          <a:srcRect b="15667"/>
          <a:stretch/>
        </p:blipFill>
        <p:spPr>
          <a:xfrm>
            <a:off x="0" y="-1"/>
            <a:ext cx="12192000" cy="6858001"/>
          </a:xfrm>
          <a:prstGeom prst="rect">
            <a:avLst/>
          </a:prstGeom>
        </p:spPr>
      </p:pic>
      <p:sp>
        <p:nvSpPr>
          <p:cNvPr id="7" name="TextBox 6">
            <a:extLst>
              <a:ext uri="{FF2B5EF4-FFF2-40B4-BE49-F238E27FC236}">
                <a16:creationId xmlns:a16="http://schemas.microsoft.com/office/drawing/2014/main" id="{39D1E964-BDEB-47FE-8E06-7780CB29604A}"/>
              </a:ext>
            </a:extLst>
          </p:cNvPr>
          <p:cNvSpPr txBox="1"/>
          <p:nvPr/>
        </p:nvSpPr>
        <p:spPr>
          <a:xfrm>
            <a:off x="3760068" y="2867143"/>
            <a:ext cx="4875064" cy="1123712"/>
          </a:xfrm>
          <a:prstGeom prst="roundRect">
            <a:avLst/>
          </a:prstGeom>
          <a:solidFill>
            <a:srgbClr val="161645">
              <a:alpha val="74902"/>
            </a:srgbClr>
          </a:solidFill>
          <a:ln w="76200">
            <a:solidFill>
              <a:srgbClr val="6F8EC2"/>
            </a:solidFill>
          </a:ln>
          <a:effectLst>
            <a:outerShdw blurRad="50800" dist="38100" dir="2700000" algn="tl" rotWithShape="0">
              <a:prstClr val="black">
                <a:alpha val="40000"/>
              </a:prstClr>
            </a:outerShdw>
          </a:effectLst>
        </p:spPr>
        <p:txBody>
          <a:bodyPr wrap="square" rtlCol="0">
            <a:spAutoFit/>
          </a:bodyPr>
          <a:lstStyle/>
          <a:p>
            <a:pPr algn="ctr"/>
            <a:r>
              <a:rPr lang="en-US" sz="6000" b="1" dirty="0">
                <a:solidFill>
                  <a:schemeClr val="bg1"/>
                </a:solidFill>
              </a:rPr>
              <a:t>Questions?</a:t>
            </a:r>
          </a:p>
        </p:txBody>
      </p:sp>
      <p:sp>
        <p:nvSpPr>
          <p:cNvPr id="5" name="Rectangle: Rounded Corners 4">
            <a:extLst>
              <a:ext uri="{FF2B5EF4-FFF2-40B4-BE49-F238E27FC236}">
                <a16:creationId xmlns:a16="http://schemas.microsoft.com/office/drawing/2014/main" id="{323E77C0-BA5C-4769-9DA7-239F33CCBDA8}"/>
              </a:ext>
            </a:extLst>
          </p:cNvPr>
          <p:cNvSpPr/>
          <p:nvPr/>
        </p:nvSpPr>
        <p:spPr>
          <a:xfrm>
            <a:off x="228600" y="5562600"/>
            <a:ext cx="4191006" cy="1066800"/>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8A2BF85-2574-4A73-9642-880D35EC2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201" y="5719038"/>
            <a:ext cx="3841756" cy="864704"/>
          </a:xfrm>
          <a:prstGeom prst="rect">
            <a:avLst/>
          </a:prstGeom>
        </p:spPr>
      </p:pic>
    </p:spTree>
    <p:extLst>
      <p:ext uri="{BB962C8B-B14F-4D97-AF65-F5344CB8AC3E}">
        <p14:creationId xmlns:p14="http://schemas.microsoft.com/office/powerpoint/2010/main" val="3918806558"/>
      </p:ext>
    </p:extLst>
  </p:cSld>
  <p:clrMapOvr>
    <a:masterClrMapping/>
  </p:clrMapOvr>
</p:sld>
</file>

<file path=ppt/theme/theme1.xml><?xml version="1.0" encoding="utf-8"?>
<a:theme xmlns:a="http://schemas.openxmlformats.org/drawingml/2006/main" name="1_Texas Reliability Entity PowerPoint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 Template.pptx" id="{3914FD85-F16F-4997-BFC6-46E499DD3E48}" vid="{A5BB2425-F995-462F-A81F-436710F622F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rporate Document" ma:contentTypeID="0x010100598C21B87A1B487BB5A794BBB36DFA5900030F37C9921041D9A3FA4CBE3453CE9A001803516066634146ACC76E866337EC71" ma:contentTypeVersion="4" ma:contentTypeDescription="Corporate document content type" ma:contentTypeScope="" ma:versionID="83b60ae7113c599251f09422475a01d2">
  <xsd:schema xmlns:xsd="http://www.w3.org/2001/XMLSchema" xmlns:xs="http://www.w3.org/2001/XMLSchema" xmlns:p="http://schemas.microsoft.com/office/2006/metadata/properties" xmlns:ns1="http://schemas.microsoft.com/sharepoint/v3" xmlns:ns2="b42784b6-6597-4871-bae6-0c82224fd28b" targetNamespace="http://schemas.microsoft.com/office/2006/metadata/properties" ma:root="true" ma:fieldsID="aca5500b6c704d46460de95275c2b47b" ns1:_="" ns2:_="">
    <xsd:import namespace="http://schemas.microsoft.com/sharepoint/v3"/>
    <xsd:import namespace="b42784b6-6597-4871-bae6-0c82224fd28b"/>
    <xsd:element name="properties">
      <xsd:complexType>
        <xsd:sequence>
          <xsd:element name="documentManagement">
            <xsd:complexType>
              <xsd:all>
                <xsd:element ref="ns1:ol_Department" minOccurs="0"/>
                <xsd:element ref="ns2:RetentionInactiv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8" nillable="true" ma:displayName="Department" ma:description=""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2784b6-6597-4871-bae6-0c82224fd28b" elementFormDefault="qualified">
    <xsd:import namespace="http://schemas.microsoft.com/office/2006/documentManagement/types"/>
    <xsd:import namespace="http://schemas.microsoft.com/office/infopath/2007/PartnerControls"/>
    <xsd:element name="RetentionInactiveDate" ma:index="9" nillable="true" ma:displayName="Inactive Date" ma:format="DateOnly" ma:internalName="RetentionInactiv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xsi="http://www.w3.org/2001/XMLSchema-instance" xmlns:p="http://schemas.microsoft.com/office/2006/metadata/properties">
  <documentManagement>
    <ol_Department xmlns="http://schemas.microsoft.com/sharepoint/v3" xsi:nil="true"/>
    <RetentionInactiveDate xmlns="b42784b6-6597-4871-bae6-0c82224fd2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99B6D-4CCF-42A9-8877-172A4A8F3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2784b6-6597-4871-bae6-0c82224fd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C129C7-A923-4275-9E58-947A8D4F8E71}">
  <ds:schemaRefs>
    <ds:schemaRef ds:uri="http://schemas.microsoft.com/office/2006/metadata/properties"/>
    <ds:schemaRef ds:uri="http://schemas.microsoft.com/sharepoint/v3"/>
    <ds:schemaRef ds:uri="b42784b6-6597-4871-bae6-0c82224fd28b"/>
  </ds:schemaRefs>
</ds:datastoreItem>
</file>

<file path=customXml/itemProps3.xml><?xml version="1.0" encoding="utf-8"?>
<ds:datastoreItem xmlns:ds="http://schemas.openxmlformats.org/officeDocument/2006/customXml" ds:itemID="{DD4BB41E-C0C3-42E4-9B91-E8471975B422}">
  <ds:schemaRefs>
    <ds:schemaRef ds:uri="http://schemas.microsoft.com/sharepoint/v3/contenttype/forms"/>
  </ds:schemaRefs>
</ds:datastoreItem>
</file>

<file path=docMetadata/LabelInfo.xml><?xml version="1.0" encoding="utf-8"?>
<clbl:labelList xmlns:clbl="http://schemas.microsoft.com/office/2020/mipLabelMetadata">
  <clbl:label id="{fc320555-a3c7-42d0-9dcd-6de8a7db8b85}" enabled="1" method="Standard" siteId="{96f651d6-8bad-42d3-91ff-396eeaaeb703}" removed="0"/>
</clbl:labelList>
</file>

<file path=docProps/app.xml><?xml version="1.0" encoding="utf-8"?>
<Properties xmlns="http://schemas.openxmlformats.org/officeDocument/2006/extended-properties" xmlns:vt="http://schemas.openxmlformats.org/officeDocument/2006/docPropsVTypes">
  <Template>Texas RE Power Point Presentation - Widescreen</Template>
  <TotalTime>5997</TotalTime>
  <Words>917</Words>
  <Application>Microsoft Office PowerPoint</Application>
  <PresentationFormat>Widescreen</PresentationFormat>
  <Paragraphs>75</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Wingdings</vt:lpstr>
      <vt:lpstr>1_Texas Reliability Entity PowerPoint template</vt:lpstr>
      <vt:lpstr>PowerPoint Presentation</vt:lpstr>
      <vt:lpstr>NERC IBR Modelling Alert Summary</vt:lpstr>
      <vt:lpstr>Respondents</vt:lpstr>
      <vt:lpstr>Recommendations for Planning Coordinators and Transmission Planners</vt:lpstr>
      <vt:lpstr>Questions for Planning Coordinators and Transmission Planners</vt:lpstr>
      <vt:lpstr>Recommendations for Generator Owners</vt:lpstr>
      <vt:lpstr>Generator Owner Data Submission Worksheet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Penney, David</dc:creator>
  <dc:description/>
  <cp:lastModifiedBy>Barbour, Matthew</cp:lastModifiedBy>
  <cp:revision>7</cp:revision>
  <dcterms:created xsi:type="dcterms:W3CDTF">2023-09-22T12:43:53Z</dcterms:created>
  <dcterms:modified xsi:type="dcterms:W3CDTF">2024-06-12T12:21:22Z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0x010100598C21B87A1B487BB5A794BBB36DFA5900030F37C9921041D9A3FA4CBE3453CE9A001803516066634146ACC76E866337EC71</vt:lpwstr>
  </property>
  <property fmtid="{D5CDD505-2E9C-101B-9397-08002B2CF9AE}" pid="3" name="Project Title">
    <vt:lpwstr>345;#TexasRE Templates|d9ba399f-178f-4b0f-ad32-40f915006d1b</vt:lpwstr>
  </property>
  <property fmtid="{D5CDD505-2E9C-101B-9397-08002B2CF9AE}" pid="4" name="SupportedSoftware">
    <vt:lpwstr>
    </vt:lpwstr>
  </property>
  <property fmtid="{D5CDD505-2E9C-101B-9397-08002B2CF9AE}" pid="5" name="SupportedHardware">
    <vt:lpwstr>
    </vt:lpwstr>
  </property>
  <property fmtid="{D5CDD505-2E9C-101B-9397-08002B2CF9AE}" pid="6" name="Project Phase0">
    <vt:lpwstr>43;#Development|3a7e02ba-9e87-463c-a934-3e4599a916d4</vt:lpwstr>
  </property>
  <property fmtid="{D5CDD505-2E9C-101B-9397-08002B2CF9AE}" pid="7" name="Enterprise Keywords">
    <vt:lpwstr>
    </vt:lpwstr>
  </property>
  <property fmtid="{D5CDD505-2E9C-101B-9397-08002B2CF9AE}" pid="8" name="ITProjectDocumentType">
    <vt:lpwstr>
    </vt:lpwstr>
  </property>
  <property fmtid="{D5CDD505-2E9C-101B-9397-08002B2CF9AE}" pid="9" name="Order">
    <vt:r8>1600</vt:r8>
  </property>
  <property fmtid="{D5CDD505-2E9C-101B-9397-08002B2CF9AE}" pid="10" name="wic_System_Copyright">
    <vt:lpwstr/>
  </property>
  <property fmtid="{D5CDD505-2E9C-101B-9397-08002B2CF9AE}" pid="11" name="ClassificationContentMarkingFooterText">
    <vt:lpwstr>Texas Reliability Entity Document</vt:lpwstr>
  </property>
  <property fmtid="{D5CDD505-2E9C-101B-9397-08002B2CF9AE}" pid="12" name="MSIP_Label_fc320555-a3c7-42d0-9dcd-6de8a7db8b85_SiteId">
    <vt:lpwstr>96f651d6-8bad-42d3-91ff-396eeaaeb703</vt:lpwstr>
  </property>
  <property fmtid="{D5CDD505-2E9C-101B-9397-08002B2CF9AE}" pid="13" name="MSIP_Label_fc320555-a3c7-42d0-9dcd-6de8a7db8b85_Name">
    <vt:lpwstr>Texas RE Public SL</vt:lpwstr>
  </property>
  <property fmtid="{D5CDD505-2E9C-101B-9397-08002B2CF9AE}" pid="14" name="MSIP_Label_fc320555-a3c7-42d0-9dcd-6de8a7db8b85_Method">
    <vt:lpwstr>Standard</vt:lpwstr>
  </property>
  <property fmtid="{D5CDD505-2E9C-101B-9397-08002B2CF9AE}" pid="15" name="MSIP_Label_fc320555-a3c7-42d0-9dcd-6de8a7db8b85_Enabled">
    <vt:lpwstr>true</vt:lpwstr>
  </property>
  <property fmtid="{D5CDD505-2E9C-101B-9397-08002B2CF9AE}" pid="16" name="ClassificationContentMarkingFooterLocations">
    <vt:lpwstr>Texas Reliability Entity PowerPoint template.ppt:3</vt:lpwstr>
  </property>
  <property fmtid="{D5CDD505-2E9C-101B-9397-08002B2CF9AE}" pid="17" name="MSIP_Label_fc320555-a3c7-42d0-9dcd-6de8a7db8b85_ActionId">
    <vt:lpwstr>b5be9edb-840a-4387-91b8-15bda0fd04d0</vt:lpwstr>
  </property>
  <property fmtid="{D5CDD505-2E9C-101B-9397-08002B2CF9AE}" pid="18" name="MSIP_Label_fc320555-a3c7-42d0-9dcd-6de8a7db8b85_ContentBits">
    <vt:lpwstr>2</vt:lpwstr>
  </property>
  <property fmtid="{D5CDD505-2E9C-101B-9397-08002B2CF9AE}" pid="19" name="MSIP_Label_fc320555-a3c7-42d0-9dcd-6de8a7db8b85_SetDate">
    <vt:lpwstr>2021-10-22T17:37:36Z</vt:lpwstr>
  </property>
</Properties>
</file>