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Lst>
  <p:notesMasterIdLst>
    <p:notesMasterId r:id="rId15"/>
  </p:notesMasterIdLst>
  <p:sldIdLst>
    <p:sldId id="259" r:id="rId4"/>
    <p:sldId id="2134805944" r:id="rId5"/>
    <p:sldId id="2076137555" r:id="rId6"/>
    <p:sldId id="2134805945" r:id="rId7"/>
    <p:sldId id="2134805948" r:id="rId8"/>
    <p:sldId id="2134805949" r:id="rId9"/>
    <p:sldId id="2134805946" r:id="rId10"/>
    <p:sldId id="2134805947" r:id="rId11"/>
    <p:sldId id="4304" r:id="rId12"/>
    <p:sldId id="430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DF8B86-953B-5215-9938-CAF6C9AE5BD2}" name="Megan Pamperin" initials="MP" userId="S::mpamperin@misoenergy.org::0c39d422-34e8-43eb-820a-e8645529d8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D3338-6C69-44D2-BA2E-9E364DF06B56}" v="15" dt="2024-06-13T19:53:25.838"/>
    <p1510:client id="{583F14A3-98A5-42D3-9371-ABE4E61E3517}" v="1" dt="2024-06-13T20:24:20.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1734" autoAdjust="0"/>
  </p:normalViewPr>
  <p:slideViewPr>
    <p:cSldViewPr snapToGrid="0">
      <p:cViewPr varScale="1">
        <p:scale>
          <a:sx n="78" d="100"/>
          <a:sy n="78" d="100"/>
        </p:scale>
        <p:origin x="7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372DC-3D3C-4704-A543-9B22B9528A62}"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ADF0F-F862-4E6D-8191-8BF0F4942027}" type="slidenum">
              <a:rPr lang="en-US" smtClean="0"/>
              <a:t>‹#›</a:t>
            </a:fld>
            <a:endParaRPr lang="en-US"/>
          </a:p>
        </p:txBody>
      </p:sp>
    </p:spTree>
    <p:extLst>
      <p:ext uri="{BB962C8B-B14F-4D97-AF65-F5344CB8AC3E}">
        <p14:creationId xmlns:p14="http://schemas.microsoft.com/office/powerpoint/2010/main" val="377474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MISO’s Renewable Integration Impact Assessment (RIIA) described a range of localized and regional grid stability challenges that could materialize as renewable penetration levels increase, absent solutions to support stability. RIIA indicated that transient voltage stability in weak grid areas may be the first stability issue encountered (30% energy served by renewables milestone).</a:t>
            </a:r>
          </a:p>
          <a:p>
            <a:r>
              <a:rPr lang="en-US" dirty="0"/>
              <a:t>RIIA projected that voltage stability issues could represent the largest capital cost to mitigate, when considering the range of potential stability issues. The RIIA analysis was a multi-year effort, largely performed before GFM IBR models were widely available and therefore the technology was not considered as a solution.</a:t>
            </a:r>
          </a:p>
        </p:txBody>
      </p:sp>
      <p:sp>
        <p:nvSpPr>
          <p:cNvPr id="4" name="Slide Number Placeholder 3"/>
          <p:cNvSpPr>
            <a:spLocks noGrp="1"/>
          </p:cNvSpPr>
          <p:nvPr>
            <p:ph type="sldNum" sz="quarter" idx="5"/>
          </p:nvPr>
        </p:nvSpPr>
        <p:spPr/>
        <p:txBody>
          <a:bodyPr/>
          <a:lstStyle/>
          <a:p>
            <a:fld id="{154ADF0F-F862-4E6D-8191-8BF0F4942027}" type="slidenum">
              <a:rPr lang="en-US" smtClean="0"/>
              <a:t>4</a:t>
            </a:fld>
            <a:endParaRPr lang="en-US"/>
          </a:p>
        </p:txBody>
      </p:sp>
    </p:spTree>
    <p:extLst>
      <p:ext uri="{BB962C8B-B14F-4D97-AF65-F5344CB8AC3E}">
        <p14:creationId xmlns:p14="http://schemas.microsoft.com/office/powerpoint/2010/main" val="242939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1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39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11</a:t>
            </a:fld>
            <a:endParaRPr lang="en-US" dirty="0"/>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40670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31113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3919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27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Wind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602AC-CA75-DE45-8E20-1F3E94FF43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F83B73E-491A-2041-818C-DFC411DBB8AF}"/>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390538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00918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3206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1192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501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3674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16472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04689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4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2872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92350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2917896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382701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427147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44249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4059477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ctrTitle" hasCustomPrompt="1"/>
          </p:nvPr>
        </p:nvSpPr>
        <p:spPr>
          <a:xfrm>
            <a:off x="4386542" y="1995716"/>
            <a:ext cx="6891060" cy="1701487"/>
          </a:xfrm>
          <a:prstGeom prst="rect">
            <a:avLst/>
          </a:prstGeom>
        </p:spPr>
        <p:txBody>
          <a:bodyPr lIns="121899" tIns="60949" rIns="121899" bIns="60949" anchor="b">
            <a:normAutofit/>
          </a:bodyPr>
          <a:lstStyle>
            <a:lvl1pPr algn="l">
              <a:defRPr sz="48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39" y="3825709"/>
            <a:ext cx="6891062" cy="1302672"/>
          </a:xfrm>
          <a:prstGeom prst="rect">
            <a:avLst/>
          </a:prstGeom>
        </p:spPr>
        <p:txBody>
          <a:bodyPr lIns="121899" tIns="60949" rIns="121899" bIns="60949">
            <a:normAutofit/>
          </a:bodyPr>
          <a:lstStyle>
            <a:lvl1pPr marL="0" indent="0" algn="l">
              <a:buNone/>
              <a:defRPr sz="3200" b="0" i="0">
                <a:solidFill>
                  <a:schemeClr val="bg2">
                    <a:lumMod val="50000"/>
                  </a:schemeClr>
                </a:solidFill>
                <a:latin typeface="Calibri"/>
                <a:cs typeface="Calibri"/>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cxnSp>
        <p:nvCxnSpPr>
          <p:cNvPr id="12" name="Straight Connector 11"/>
          <p:cNvCxnSpPr/>
          <p:nvPr userDrawn="1"/>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6540" y="5695549"/>
            <a:ext cx="4280144" cy="909771"/>
          </a:xfrm>
          <a:prstGeom prst="rect">
            <a:avLst/>
          </a:prstGeom>
        </p:spPr>
        <p:txBody>
          <a:bodyPr lIns="121899" tIns="60949" rIns="121899" bIns="60949" anchor="ctr">
            <a:noAutofit/>
          </a:bodyPr>
          <a:lstStyle>
            <a:lvl1pPr marL="0" indent="0">
              <a:buNone/>
              <a:defRPr sz="2100">
                <a:solidFill>
                  <a:srgbClr val="8D98A3"/>
                </a:solidFill>
              </a:defRPr>
            </a:lvl1pPr>
            <a:lvl2pPr marL="609493" indent="0">
              <a:buNone/>
              <a:defRPr sz="2100"/>
            </a:lvl2pPr>
            <a:lvl3pPr marL="1218987" indent="0">
              <a:buNone/>
              <a:defRPr sz="2100"/>
            </a:lvl3pPr>
            <a:lvl4pPr marL="1828480" indent="0">
              <a:buNone/>
              <a:defRPr sz="2100"/>
            </a:lvl4pPr>
            <a:lvl5pPr marL="2437973" indent="0">
              <a:buNone/>
              <a:defRPr sz="2100"/>
            </a:lvl5pPr>
          </a:lstStyle>
          <a:p>
            <a:pPr lvl="0"/>
            <a:r>
              <a:rPr lang="en-US"/>
              <a:t>Click to edit Author</a:t>
            </a:r>
          </a:p>
        </p:txBody>
      </p:sp>
      <p:sp>
        <p:nvSpPr>
          <p:cNvPr id="15" name="Rectangle 14"/>
          <p:cNvSpPr/>
          <p:nvPr userDrawn="1"/>
        </p:nvSpPr>
        <p:spPr>
          <a:xfrm>
            <a:off x="400632" y="6013768"/>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pic>
        <p:nvPicPr>
          <p:cNvPr id="10" name="Picture 9" descr="A picture containing arrow&#10;&#10;Description automatically generated">
            <a:extLst>
              <a:ext uri="{FF2B5EF4-FFF2-40B4-BE49-F238E27FC236}">
                <a16:creationId xmlns:a16="http://schemas.microsoft.com/office/drawing/2014/main" id="{585E5B79-2AE4-472D-A20A-27F9974EB8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254802" y="272543"/>
            <a:ext cx="4131737" cy="1120009"/>
          </a:xfrm>
          <a:prstGeom prst="rect">
            <a:avLst/>
          </a:prstGeom>
        </p:spPr>
      </p:pic>
    </p:spTree>
    <p:extLst>
      <p:ext uri="{BB962C8B-B14F-4D97-AF65-F5344CB8AC3E}">
        <p14:creationId xmlns:p14="http://schemas.microsoft.com/office/powerpoint/2010/main" val="62620194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Rays">
    <p:spTree>
      <p:nvGrpSpPr>
        <p:cNvPr id="1" name=""/>
        <p:cNvGrpSpPr/>
        <p:nvPr/>
      </p:nvGrpSpPr>
      <p:grpSpPr>
        <a:xfrm>
          <a:off x="0" y="0"/>
          <a:ext cx="0" cy="0"/>
          <a:chOff x="0" y="0"/>
          <a:chExt cx="0" cy="0"/>
        </a:xfrm>
      </p:grpSpPr>
      <p:sp>
        <p:nvSpPr>
          <p:cNvPr id="4" name="Title 1"/>
          <p:cNvSpPr>
            <a:spLocks noGrp="1"/>
          </p:cNvSpPr>
          <p:nvPr>
            <p:ph type="title"/>
          </p:nvPr>
        </p:nvSpPr>
        <p:spPr>
          <a:xfrm>
            <a:off x="609600" y="14990"/>
            <a:ext cx="10972801" cy="886505"/>
          </a:xfrm>
          <a:prstGeom prst="rect">
            <a:avLst/>
          </a:prstGeom>
        </p:spPr>
        <p:txBody>
          <a:bodyPr lIns="121899" tIns="60949" rIns="121899" bIns="60949" anchor="ctr"/>
          <a:lstStyle/>
          <a:p>
            <a:r>
              <a:rPr lang="en-US"/>
              <a:t>Click to edit Master title style</a:t>
            </a:r>
          </a:p>
        </p:txBody>
      </p:sp>
      <p:sp>
        <p:nvSpPr>
          <p:cNvPr id="5" name="Text Placeholder 2"/>
          <p:cNvSpPr>
            <a:spLocks noGrp="1"/>
          </p:cNvSpPr>
          <p:nvPr>
            <p:ph type="body" sz="quarter" idx="11"/>
          </p:nvPr>
        </p:nvSpPr>
        <p:spPr>
          <a:xfrm>
            <a:off x="609600" y="1128714"/>
            <a:ext cx="10972801" cy="4548187"/>
          </a:xfrm>
          <a:prstGeom prst="rect">
            <a:avLst/>
          </a:prstGeom>
        </p:spPr>
        <p:txBody>
          <a:bodyPr vert="horz" lIns="121899" tIns="60949" rIns="121899" bIns="60949"/>
          <a:lstStyle>
            <a:lvl1pPr marL="0" indent="0">
              <a:buNone/>
              <a:defRPr/>
            </a:lvl1pPr>
            <a:lvl2pPr marL="609493" indent="0">
              <a:buNone/>
              <a:defRPr/>
            </a:lvl2pPr>
            <a:lvl3pPr marL="1218987" indent="0">
              <a:buNone/>
              <a:defRPr/>
            </a:lvl3pPr>
            <a:lvl4pPr marL="1828480" indent="0">
              <a:buNone/>
              <a:defRPr/>
            </a:lvl4pPr>
            <a:lvl5pPr marL="243797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27BB922-BDDC-44B1-BCAE-0280324CA72E}"/>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7" name="Slide Number Placeholder 4">
            <a:extLst>
              <a:ext uri="{FF2B5EF4-FFF2-40B4-BE49-F238E27FC236}">
                <a16:creationId xmlns:a16="http://schemas.microsoft.com/office/drawing/2014/main" id="{D518D76C-96E2-4216-9FCB-8ADC886A3F3D}"/>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46809514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38600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9" name="Rectangle 8"/>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12" name="Rectangle 11"/>
          <p:cNvSpPr/>
          <p:nvPr userDrawn="1"/>
        </p:nvSpPr>
        <p:spPr>
          <a:xfrm>
            <a:off x="325792" y="6417816"/>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sp>
        <p:nvSpPr>
          <p:cNvPr id="13"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7" name="Picture 6" descr="A picture containing arrow&#10;&#10;Description automatically generated">
            <a:extLst>
              <a:ext uri="{FF2B5EF4-FFF2-40B4-BE49-F238E27FC236}">
                <a16:creationId xmlns:a16="http://schemas.microsoft.com/office/drawing/2014/main" id="{6947F0DC-56C2-42BB-9CE5-31E3120DFE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165517395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tal 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3" name="Rectangle 2">
            <a:extLst>
              <a:ext uri="{FF2B5EF4-FFF2-40B4-BE49-F238E27FC236}">
                <a16:creationId xmlns:a16="http://schemas.microsoft.com/office/drawing/2014/main" id="{5A6D35AA-A02A-33E0-802B-37DFBD29334D}"/>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4" name="Slide Number Placeholder 4">
            <a:extLst>
              <a:ext uri="{FF2B5EF4-FFF2-40B4-BE49-F238E27FC236}">
                <a16:creationId xmlns:a16="http://schemas.microsoft.com/office/drawing/2014/main" id="{772E33CB-28D7-F8FD-4A2B-2050F4B38261}"/>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251235563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5" name="Rectangle 24"/>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26" name="Rectangle 25"/>
          <p:cNvSpPr/>
          <p:nvPr userDrawn="1"/>
        </p:nvSpPr>
        <p:spPr>
          <a:xfrm>
            <a:off x="325792" y="6417816"/>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sp>
        <p:nvSpPr>
          <p:cNvPr id="9"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8" name="Picture 7" descr="A picture containing arrow&#10;&#10;Description automatically generated">
            <a:extLst>
              <a:ext uri="{FF2B5EF4-FFF2-40B4-BE49-F238E27FC236}">
                <a16:creationId xmlns:a16="http://schemas.microsoft.com/office/drawing/2014/main" id="{0E69486C-9826-40E0-9F9E-816A4776E8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242738065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74A1E120-38CD-60A9-30D0-050D61776CF9}"/>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5" name="Slide Number Placeholder 4">
            <a:extLst>
              <a:ext uri="{FF2B5EF4-FFF2-40B4-BE49-F238E27FC236}">
                <a16:creationId xmlns:a16="http://schemas.microsoft.com/office/drawing/2014/main" id="{0AFA0CBC-FBC8-78A9-814C-C33EEC2A7079}"/>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2063961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a:xfrm>
            <a:off x="1" y="3"/>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cxnSp>
        <p:nvCxnSpPr>
          <p:cNvPr id="12" name="Straight Connector 11"/>
          <p:cNvCxnSpPr/>
          <p:nvPr userDrawn="1"/>
        </p:nvCxnSpPr>
        <p:spPr>
          <a:xfrm>
            <a:off x="539497" y="899830"/>
            <a:ext cx="1098313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7" y="141834"/>
            <a:ext cx="10983132"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5" y="1017748"/>
            <a:ext cx="11109032" cy="5298953"/>
          </a:xfrm>
        </p:spPr>
        <p:txBody>
          <a:bodyPr vert="horz" lIns="91440" tIns="45720" rIns="91440" bIns="45720" rtlCol="0">
            <a:normAutofit/>
          </a:bodyPr>
          <a:lstStyle>
            <a:lvl1pPr>
              <a:defRPr lang="en-US" sz="1600" smtClean="0">
                <a:solidFill>
                  <a:schemeClr val="tx1">
                    <a:lumMod val="75000"/>
                    <a:lumOff val="25000"/>
                  </a:schemeClr>
                </a:solidFill>
                <a:latin typeface="+mj-lt"/>
              </a:defRPr>
            </a:lvl1pPr>
            <a:lvl2pPr>
              <a:defRPr lang="en-US" sz="1600" smtClean="0">
                <a:solidFill>
                  <a:schemeClr val="tx1">
                    <a:lumMod val="75000"/>
                    <a:lumOff val="25000"/>
                  </a:schemeClr>
                </a:solidFill>
                <a:latin typeface="+mj-lt"/>
              </a:defRPr>
            </a:lvl2pPr>
            <a:lvl3pPr>
              <a:defRPr lang="en-US" sz="1600" smtClean="0">
                <a:solidFill>
                  <a:schemeClr val="tx1">
                    <a:lumMod val="75000"/>
                    <a:lumOff val="25000"/>
                  </a:schemeClr>
                </a:solidFill>
                <a:latin typeface="+mj-lt"/>
              </a:defRPr>
            </a:lvl3pPr>
            <a:lvl4pPr>
              <a:defRPr lang="en-US" sz="1600" smtClean="0">
                <a:solidFill>
                  <a:schemeClr val="tx1">
                    <a:lumMod val="75000"/>
                    <a:lumOff val="25000"/>
                  </a:schemeClr>
                </a:solidFill>
                <a:latin typeface="+mj-lt"/>
              </a:defRPr>
            </a:lvl4pPr>
            <a:lvl5pPr>
              <a:defRPr lang="en-US" sz="1600">
                <a:solidFill>
                  <a:schemeClr val="tx1">
                    <a:lumMod val="75000"/>
                    <a:lumOff val="25000"/>
                  </a:schemeClr>
                </a:solidFill>
                <a:latin typeface="+mj-lt"/>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p>
        </p:txBody>
      </p:sp>
      <p:sp>
        <p:nvSpPr>
          <p:cNvPr id="6" name="Date Placeholder 3"/>
          <p:cNvSpPr>
            <a:spLocks noGrp="1"/>
          </p:cNvSpPr>
          <p:nvPr>
            <p:ph type="dt" sz="half" idx="2"/>
          </p:nvPr>
        </p:nvSpPr>
        <p:spPr>
          <a:xfrm>
            <a:off x="539496" y="6434619"/>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endParaRPr lang="en-US"/>
          </a:p>
        </p:txBody>
      </p:sp>
      <p:sp>
        <p:nvSpPr>
          <p:cNvPr id="7" name="Footer Placeholder 4"/>
          <p:cNvSpPr>
            <a:spLocks noGrp="1"/>
          </p:cNvSpPr>
          <p:nvPr>
            <p:ph type="ftr" sz="quarter" idx="3"/>
          </p:nvPr>
        </p:nvSpPr>
        <p:spPr>
          <a:xfrm>
            <a:off x="4648201" y="6434619"/>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434619"/>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157055755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66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5388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887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87332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46583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183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876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3.png"/><Relationship Id="rId5" Type="http://schemas.openxmlformats.org/officeDocument/2006/relationships/slideLayout" Target="../slideLayouts/slideLayout32.xml"/><Relationship Id="rId10" Type="http://schemas.openxmlformats.org/officeDocument/2006/relationships/image" Target="../media/image12.jpe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06700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8"/>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9"/>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3726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 y="0"/>
            <a:ext cx="12192000" cy="6858000"/>
          </a:xfrm>
          <a:prstGeom prst="rect">
            <a:avLst/>
          </a:prstGeom>
        </p:spPr>
      </p:pic>
      <p:cxnSp>
        <p:nvCxnSpPr>
          <p:cNvPr id="21" name="Straight Connector 20"/>
          <p:cNvCxnSpPr/>
          <p:nvPr/>
        </p:nvCxnSpPr>
        <p:spPr>
          <a:xfrm>
            <a:off x="609599" y="898479"/>
            <a:ext cx="1097280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25792" y="6417816"/>
            <a:ext cx="1322202" cy="338532"/>
          </a:xfrm>
          <a:prstGeom prst="rect">
            <a:avLst/>
          </a:prstGeom>
        </p:spPr>
        <p:txBody>
          <a:bodyPr wrap="none" lIns="121899" tIns="60949" rIns="121899" bIns="60949">
            <a:spAutoFit/>
          </a:bodyPr>
          <a:lstStyle/>
          <a:p>
            <a:r>
              <a:rPr lang="en-US" sz="1400" b="0" i="0">
                <a:solidFill>
                  <a:schemeClr val="tx1">
                    <a:lumMod val="60000"/>
                    <a:lumOff val="40000"/>
                  </a:schemeClr>
                </a:solidFill>
                <a:latin typeface="+mn-lt"/>
                <a:cs typeface="Calibri"/>
              </a:rPr>
              <a:t>energy.gov/i2x</a:t>
            </a:r>
          </a:p>
        </p:txBody>
      </p:sp>
      <p:pic>
        <p:nvPicPr>
          <p:cNvPr id="8" name="Picture 7" descr="A picture containing arrow&#10;&#10;Description automatically generated">
            <a:extLst>
              <a:ext uri="{FF2B5EF4-FFF2-40B4-BE49-F238E27FC236}">
                <a16:creationId xmlns:a16="http://schemas.microsoft.com/office/drawing/2014/main" id="{E134AD19-D415-4006-A70E-CE48808A30C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17693401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ransition spd="med">
    <p:fade/>
  </p:transition>
  <p:hf hdr="0" ftr="0" dt="0"/>
  <p:txStyles>
    <p:titleStyle>
      <a:lvl1pPr algn="l" defTabSz="609493" rtl="0" eaLnBrk="1" latinLnBrk="0" hangingPunct="1">
        <a:spcBef>
          <a:spcPct val="0"/>
        </a:spcBef>
        <a:buNone/>
        <a:defRPr sz="3700" b="1" i="0" kern="1200">
          <a:solidFill>
            <a:srgbClr val="F38F26"/>
          </a:solidFill>
          <a:latin typeface="Calibri"/>
          <a:ea typeface="+mj-ea"/>
          <a:cs typeface="Calibri"/>
        </a:defRPr>
      </a:lvl1pPr>
    </p:titleStyle>
    <p:body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ig.energy/event/2024-fall-technical-workshop/"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s://www.energy.gov/eere/i2x/i2x-forum-implementation-reliability-standards-transmission-first" TargetMode="External"/><Relationship Id="rId5" Type="http://schemas.openxmlformats.org/officeDocument/2006/relationships/hyperlink" Target="https://www.zoomgov.com/meeting/register/vJItceuorTsiErIC-HInpPbWuTUtrYQAuoM#/registration" TargetMode="External"/><Relationship Id="rId4" Type="http://schemas.openxmlformats.org/officeDocument/2006/relationships/hyperlink" Target="https://www.esig.energy/event/2025-spring-technical-worksho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cdn.misoenergy.org/2023%20Attributes%20Roadmap631174.pdf" TargetMode="External"/><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cdn.misoenergy.org/20240604%20IPWG%20Item%2004b%20Draft%20GFM%20BESS%20Performance%20Requirements%20Whitepaper%20(PAC-2024-2)633112.pdf" TargetMode="External"/><Relationship Id="rId7" Type="http://schemas.openxmlformats.org/officeDocument/2006/relationships/hyperlink" Target="https://www.misoenergy.org/events/2024/interconnection-process-working-group-ipwg---june-4-2024/"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unificonsortium.org/activities-products__trashed/work-products/" TargetMode="External"/><Relationship Id="rId5" Type="http://schemas.openxmlformats.org/officeDocument/2006/relationships/hyperlink" Target="https://aemo.com.au/-/media/files/initiatives/engineering-framework/2023/grid-forming-inverters-jan-2024.pdf?la=en&amp;hash=7778A2249D8C29A95A2FADCD9AAA509D" TargetMode="External"/><Relationship Id="rId4" Type="http://schemas.openxmlformats.org/officeDocument/2006/relationships/hyperlink" Target="https://www.nerc.com/comm/RSTC_Reliability_Guidelines/White_Paper_GFM_Functional_Specificatio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lobalpst.org/wp-content/uploads/202405GFM-draft.pdf"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epublicdownloads.entsoe.eu/clean-documents/Publications/SOC/20240503_First_interim_report_in_technical_requirements.pdf"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esig.energy/working-users-groups/reliability/grid-forming/gfm-landscape/" TargetMode="External"/><Relationship Id="rId2" Type="http://schemas.openxmlformats.org/officeDocument/2006/relationships/hyperlink" Target="https://bit.ly/Grid-FormingTechnologyinEnergySystemsIntegration"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IBRTF: NERC and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06/14/2024</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a:t>Chief Engineer</a:t>
            </a:r>
          </a:p>
          <a:p>
            <a:r>
              <a:rPr lang="en-US"/>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029C42CD-9692-AFAF-6E5D-D2665F6C5746}"/>
              </a:ext>
            </a:extLst>
          </p:cNvPr>
          <p:cNvSpPr>
            <a:spLocks noGrp="1"/>
          </p:cNvSpPr>
          <p:nvPr>
            <p:ph type="title"/>
          </p:nvPr>
        </p:nvSpPr>
        <p:spPr/>
        <p:txBody>
          <a:bodyPr/>
          <a:lstStyle/>
          <a:p>
            <a:r>
              <a:rPr lang="en-US" sz="4000" dirty="0">
                <a:solidFill>
                  <a:schemeClr val="accent1"/>
                </a:solidFill>
              </a:rPr>
              <a:t>Upcoming i2X FIRST Meetings </a:t>
            </a:r>
            <a:endParaRPr lang="en-US"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10</a:t>
            </a:fld>
            <a:endParaRPr lang="en-US">
              <a:latin typeface="Calibri"/>
            </a:endParaRPr>
          </a:p>
        </p:txBody>
      </p:sp>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11029" y="1121771"/>
            <a:ext cx="10772022" cy="4966381"/>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7200" indent="-457200">
              <a:buFont typeface="+mj-lt"/>
              <a:buAutoNum type="arabicPeriod"/>
            </a:pPr>
            <a:r>
              <a:rPr lang="en-US" sz="1800" dirty="0">
                <a:solidFill>
                  <a:srgbClr val="4B545D"/>
                </a:solidFill>
              </a:rPr>
              <a:t>June 25</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July 30</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August 20</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September 24</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October 24</a:t>
            </a:r>
            <a:r>
              <a:rPr lang="en-US" sz="1800" baseline="30000" dirty="0">
                <a:solidFill>
                  <a:srgbClr val="4B545D"/>
                </a:solidFill>
              </a:rPr>
              <a:t>th</a:t>
            </a:r>
            <a:r>
              <a:rPr lang="en-US" sz="1800" dirty="0">
                <a:solidFill>
                  <a:srgbClr val="4B545D"/>
                </a:solidFill>
              </a:rPr>
              <a:t>, 2024 hybrid full day event during </a:t>
            </a:r>
            <a:r>
              <a:rPr lang="en-US" sz="1800" dirty="0">
                <a:solidFill>
                  <a:srgbClr val="4B545D"/>
                </a:solidFill>
                <a:hlinkClick r:id="rId3"/>
              </a:rPr>
              <a:t>ESIG Fall Workshop</a:t>
            </a:r>
            <a:r>
              <a:rPr lang="en-US" sz="1800" dirty="0">
                <a:solidFill>
                  <a:srgbClr val="4B545D"/>
                </a:solidFill>
              </a:rPr>
              <a:t>, Providence, Rhode Island</a:t>
            </a:r>
          </a:p>
          <a:p>
            <a:pPr marL="457200" indent="-457200">
              <a:buFont typeface="+mj-lt"/>
              <a:buAutoNum type="arabicPeriod"/>
            </a:pPr>
            <a:r>
              <a:rPr lang="en-US" sz="1800" dirty="0">
                <a:solidFill>
                  <a:srgbClr val="4B545D"/>
                </a:solidFill>
              </a:rPr>
              <a:t>November 26</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December 17</a:t>
            </a:r>
            <a:r>
              <a:rPr lang="en-US" sz="1800" baseline="30000" dirty="0">
                <a:solidFill>
                  <a:srgbClr val="4B545D"/>
                </a:solidFill>
              </a:rPr>
              <a:t>th</a:t>
            </a:r>
            <a:r>
              <a:rPr lang="en-US" sz="1800" dirty="0">
                <a:solidFill>
                  <a:srgbClr val="4B545D"/>
                </a:solidFill>
              </a:rPr>
              <a:t>, 2024, 11 a.m.- 1 p.m. ET:</a:t>
            </a:r>
          </a:p>
          <a:p>
            <a:pPr marL="457200" indent="-457200">
              <a:buFont typeface="+mj-lt"/>
              <a:buAutoNum type="arabicPeriod"/>
            </a:pPr>
            <a:r>
              <a:rPr lang="en-US" sz="1800" dirty="0">
                <a:solidFill>
                  <a:srgbClr val="4B545D"/>
                </a:solidFill>
              </a:rPr>
              <a:t>January 28</a:t>
            </a:r>
            <a:r>
              <a:rPr lang="en-US" sz="1800" baseline="30000" dirty="0">
                <a:solidFill>
                  <a:srgbClr val="4B545D"/>
                </a:solidFill>
              </a:rPr>
              <a:t>th</a:t>
            </a:r>
            <a:r>
              <a:rPr lang="en-US" sz="1800" dirty="0">
                <a:solidFill>
                  <a:srgbClr val="4B545D"/>
                </a:solidFill>
              </a:rPr>
              <a:t> 2025, 11 a.m.- 1 p.m. ET:</a:t>
            </a:r>
          </a:p>
          <a:p>
            <a:pPr marL="457200" indent="-457200">
              <a:buFont typeface="+mj-lt"/>
              <a:buAutoNum type="arabicPeriod"/>
            </a:pPr>
            <a:r>
              <a:rPr lang="en-US" sz="1800" dirty="0">
                <a:solidFill>
                  <a:srgbClr val="4B545D"/>
                </a:solidFill>
              </a:rPr>
              <a:t>February 25</a:t>
            </a:r>
            <a:r>
              <a:rPr lang="en-US" sz="1800" baseline="30000" dirty="0">
                <a:solidFill>
                  <a:srgbClr val="4B545D"/>
                </a:solidFill>
              </a:rPr>
              <a:t>th</a:t>
            </a:r>
            <a:r>
              <a:rPr lang="en-US" sz="1800" dirty="0">
                <a:solidFill>
                  <a:srgbClr val="4B545D"/>
                </a:solidFill>
              </a:rPr>
              <a:t> 2025</a:t>
            </a:r>
          </a:p>
          <a:p>
            <a:pPr marL="457200" indent="-457200">
              <a:buFont typeface="+mj-lt"/>
              <a:buAutoNum type="arabicPeriod"/>
            </a:pPr>
            <a:r>
              <a:rPr lang="en-US" sz="1800" dirty="0">
                <a:solidFill>
                  <a:srgbClr val="4B545D"/>
                </a:solidFill>
              </a:rPr>
              <a:t>March 20</a:t>
            </a:r>
            <a:r>
              <a:rPr lang="en-US" sz="1800" baseline="30000" dirty="0">
                <a:solidFill>
                  <a:srgbClr val="4B545D"/>
                </a:solidFill>
              </a:rPr>
              <a:t>th</a:t>
            </a:r>
            <a:r>
              <a:rPr lang="en-US" sz="1800" dirty="0">
                <a:solidFill>
                  <a:srgbClr val="4B545D"/>
                </a:solidFill>
              </a:rPr>
              <a:t>, 2025 hybrid full day event during </a:t>
            </a:r>
            <a:r>
              <a:rPr lang="en-US" sz="1800" dirty="0">
                <a:solidFill>
                  <a:srgbClr val="4B545D"/>
                </a:solidFill>
                <a:hlinkClick r:id="rId4"/>
              </a:rPr>
              <a:t>ESIG Spring Workshop</a:t>
            </a:r>
            <a:r>
              <a:rPr lang="en-US" sz="1800" dirty="0">
                <a:solidFill>
                  <a:srgbClr val="4B545D"/>
                </a:solidFill>
              </a:rPr>
              <a:t>, Austin, Texas</a:t>
            </a:r>
          </a:p>
          <a:p>
            <a:pPr marL="0" indent="0">
              <a:lnSpc>
                <a:spcPct val="110000"/>
              </a:lnSpc>
              <a:spcBef>
                <a:spcPts val="1200"/>
              </a:spcBef>
              <a:buNone/>
            </a:pPr>
            <a:r>
              <a:rPr lang="en-US" sz="1800" b="1" dirty="0">
                <a:solidFill>
                  <a:srgbClr val="4B545D"/>
                </a:solidFill>
              </a:rPr>
              <a:t>Sign up </a:t>
            </a:r>
            <a:r>
              <a:rPr lang="en-US" sz="1800" dirty="0">
                <a:solidFill>
                  <a:srgbClr val="4B545D"/>
                </a:solidFill>
              </a:rPr>
              <a:t>for all future i2X FIRST Meetings here: </a:t>
            </a:r>
            <a:r>
              <a:rPr lang="en-US" sz="1800" u="sng" dirty="0">
                <a:solidFill>
                  <a:srgbClr val="0000FF"/>
                </a:solidFill>
                <a:latin typeface="Aptos" panose="020B0004020202020204" pitchFamily="34" charset="0"/>
                <a:ea typeface="Calibri" panose="020F0502020204030204" pitchFamily="34" charset="0"/>
                <a:cs typeface="Aptos" panose="020B0004020202020204" pitchFamily="34" charset="0"/>
                <a:hlinkClick r:id="rId5"/>
              </a:rPr>
              <a:t>https://www.zoomgov.com/meeting/register/vJItceuorTsiErIC-HInpPbWuTUtrYQAuoM#/registration</a:t>
            </a:r>
            <a:endParaRPr lang="en-US" sz="1800" dirty="0">
              <a:solidFill>
                <a:srgbClr val="4B545D"/>
              </a:solidFill>
              <a:latin typeface="Aptos" panose="020B0004020202020204" pitchFamily="34" charset="0"/>
              <a:ea typeface="Calibri" panose="020F0502020204030204" pitchFamily="34" charset="0"/>
              <a:cs typeface="Aptos" panose="020B0004020202020204" pitchFamily="34" charset="0"/>
            </a:endParaRPr>
          </a:p>
          <a:p>
            <a:pPr marL="0" indent="0">
              <a:lnSpc>
                <a:spcPct val="110000"/>
              </a:lnSpc>
              <a:spcBef>
                <a:spcPts val="1200"/>
              </a:spcBef>
              <a:buNone/>
            </a:pPr>
            <a:r>
              <a:rPr lang="en-US" sz="1800" b="1" dirty="0">
                <a:solidFill>
                  <a:srgbClr val="4B545D"/>
                </a:solidFill>
              </a:rPr>
              <a:t>Follow</a:t>
            </a:r>
            <a:r>
              <a:rPr lang="en-US" sz="1800" dirty="0">
                <a:solidFill>
                  <a:srgbClr val="4B545D"/>
                </a:solidFill>
              </a:rPr>
              <a:t> DOE i2X FIRST website: </a:t>
            </a:r>
            <a:r>
              <a:rPr lang="en-US" sz="1800" u="sng" dirty="0">
                <a:solidFill>
                  <a:srgbClr val="000000"/>
                </a:solidFill>
                <a:ea typeface="Times New Roman" panose="02020603050405020304" pitchFamily="18" charset="0"/>
                <a:cs typeface="Aptos" panose="020B0004020202020204" pitchFamily="34" charset="0"/>
                <a:hlinkClick r:id="rId6"/>
              </a:rPr>
              <a:t>https://www.energy.gov/eere/i2x/i2x-forum-implementation-reliability-standards-transmission-first</a:t>
            </a:r>
            <a:r>
              <a:rPr lang="en-US" sz="1800" u="sng" dirty="0">
                <a:solidFill>
                  <a:srgbClr val="000000"/>
                </a:solidFill>
                <a:ea typeface="Times New Roman" panose="02020603050405020304" pitchFamily="18" charset="0"/>
                <a:cs typeface="Aptos" panose="020B0004020202020204" pitchFamily="34" charset="0"/>
              </a:rPr>
              <a:t> </a:t>
            </a:r>
            <a:r>
              <a:rPr lang="en-US" sz="1800" dirty="0">
                <a:solidFill>
                  <a:srgbClr val="4B545D"/>
                </a:solidFill>
              </a:rPr>
              <a:t>for meeting materials &amp; recordings and for future meeting details &amp; agendas</a:t>
            </a:r>
          </a:p>
          <a:p>
            <a:pPr marL="0" indent="0">
              <a:buNone/>
            </a:pPr>
            <a:endParaRPr lang="en-US" sz="1800" dirty="0">
              <a:solidFill>
                <a:srgbClr val="4B545D"/>
              </a:solidFill>
            </a:endParaRPr>
          </a:p>
          <a:p>
            <a:pPr marL="0" indent="0">
              <a:buNone/>
            </a:pPr>
            <a:endParaRPr lang="en-US" sz="1800" dirty="0">
              <a:solidFill>
                <a:srgbClr val="4B545D"/>
              </a:solidFill>
            </a:endParaRPr>
          </a:p>
          <a:p>
            <a:pPr marL="456565" indent="-456565"/>
            <a:endParaRPr lang="en-US" sz="1800" dirty="0">
              <a:solidFill>
                <a:srgbClr val="4B545D"/>
              </a:solidFill>
            </a:endParaRPr>
          </a:p>
        </p:txBody>
      </p:sp>
    </p:spTree>
    <p:extLst>
      <p:ext uri="{BB962C8B-B14F-4D97-AF65-F5344CB8AC3E}">
        <p14:creationId xmlns:p14="http://schemas.microsoft.com/office/powerpoint/2010/main" val="997787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D152-1ABF-EF64-F9D6-62625B671370}"/>
              </a:ext>
            </a:extLst>
          </p:cNvPr>
          <p:cNvSpPr>
            <a:spLocks noGrp="1"/>
          </p:cNvSpPr>
          <p:nvPr>
            <p:ph type="title"/>
          </p:nvPr>
        </p:nvSpPr>
        <p:spPr/>
        <p:txBody>
          <a:bodyPr/>
          <a:lstStyle/>
          <a:p>
            <a:r>
              <a:rPr lang="en-US" dirty="0"/>
              <a:t>MISO: IEEE 2800-2022 Adoption </a:t>
            </a:r>
          </a:p>
        </p:txBody>
      </p:sp>
      <p:sp>
        <p:nvSpPr>
          <p:cNvPr id="3" name="Content Placeholder 2">
            <a:extLst>
              <a:ext uri="{FF2B5EF4-FFF2-40B4-BE49-F238E27FC236}">
                <a16:creationId xmlns:a16="http://schemas.microsoft.com/office/drawing/2014/main" id="{EFF06C40-A2C8-01C9-8720-ABCC5C0B15C4}"/>
              </a:ext>
            </a:extLst>
          </p:cNvPr>
          <p:cNvSpPr>
            <a:spLocks noGrp="1"/>
          </p:cNvSpPr>
          <p:nvPr>
            <p:ph sz="quarter" idx="10"/>
          </p:nvPr>
        </p:nvSpPr>
        <p:spPr/>
        <p:txBody>
          <a:bodyPr/>
          <a:lstStyle/>
          <a:p>
            <a:pPr marL="282575" indent="-282575">
              <a:lnSpc>
                <a:spcPct val="108000"/>
              </a:lnSpc>
              <a:buSzPct val="100000"/>
            </a:pPr>
            <a:r>
              <a:rPr lang="en-US" dirty="0">
                <a:ea typeface="Calibri" panose="020F0502020204030204" pitchFamily="34" charset="0"/>
              </a:rPr>
              <a:t>FERC has approved MISO’s tariff redlines from the first round of IEEE 2800-2022 implementation, which call out the clauses of IEEE 2800</a:t>
            </a:r>
          </a:p>
        </p:txBody>
      </p:sp>
    </p:spTree>
    <p:extLst>
      <p:ext uri="{BB962C8B-B14F-4D97-AF65-F5344CB8AC3E}">
        <p14:creationId xmlns:p14="http://schemas.microsoft.com/office/powerpoint/2010/main" val="213622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C988-B92F-C594-B576-FA5913BC07E9}"/>
              </a:ext>
            </a:extLst>
          </p:cNvPr>
          <p:cNvSpPr>
            <a:spLocks noGrp="1"/>
          </p:cNvSpPr>
          <p:nvPr>
            <p:ph type="title"/>
          </p:nvPr>
        </p:nvSpPr>
        <p:spPr/>
        <p:txBody>
          <a:bodyPr/>
          <a:lstStyle/>
          <a:p>
            <a:r>
              <a:rPr lang="en-US" dirty="0"/>
              <a:t>Adoption Priorities – MISO </a:t>
            </a:r>
          </a:p>
        </p:txBody>
      </p:sp>
      <p:pic>
        <p:nvPicPr>
          <p:cNvPr id="5" name="Picture 4">
            <a:extLst>
              <a:ext uri="{FF2B5EF4-FFF2-40B4-BE49-F238E27FC236}">
                <a16:creationId xmlns:a16="http://schemas.microsoft.com/office/drawing/2014/main" id="{36BB923B-5862-3186-3E6E-83C0DE10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5094" y="1133610"/>
            <a:ext cx="9286705" cy="5096289"/>
          </a:xfrm>
          <a:prstGeom prst="rect">
            <a:avLst/>
          </a:prstGeom>
          <a:noFill/>
        </p:spPr>
      </p:pic>
      <p:sp>
        <p:nvSpPr>
          <p:cNvPr id="7" name="TextBox 6">
            <a:extLst>
              <a:ext uri="{FF2B5EF4-FFF2-40B4-BE49-F238E27FC236}">
                <a16:creationId xmlns:a16="http://schemas.microsoft.com/office/drawing/2014/main" id="{21329799-6E02-E5AA-8C2D-40D291109A34}"/>
              </a:ext>
            </a:extLst>
          </p:cNvPr>
          <p:cNvSpPr txBox="1"/>
          <p:nvPr/>
        </p:nvSpPr>
        <p:spPr>
          <a:xfrm>
            <a:off x="1088902" y="6352953"/>
            <a:ext cx="10798298" cy="338554"/>
          </a:xfrm>
          <a:prstGeom prst="rect">
            <a:avLst/>
          </a:prstGeom>
          <a:solidFill>
            <a:schemeClr val="bg1"/>
          </a:solidFill>
        </p:spPr>
        <p:txBody>
          <a:bodyPr wrap="square">
            <a:spAutoFit/>
          </a:bodyPr>
          <a:lstStyle/>
          <a:p>
            <a:r>
              <a:rPr lang="en-US" sz="1600" dirty="0">
                <a:latin typeface="Arial" panose="020B0604020202020204" pitchFamily="34" charset="0"/>
                <a:cs typeface="Arial" panose="020B0604020202020204" pitchFamily="34" charset="0"/>
              </a:rPr>
              <a:t>Attributes Roadmap Publication: </a:t>
            </a:r>
            <a:r>
              <a:rPr lang="en-US" sz="1600" dirty="0">
                <a:latin typeface="Arial" panose="020B0604020202020204" pitchFamily="34" charset="0"/>
                <a:cs typeface="Arial" panose="020B0604020202020204" pitchFamily="34" charset="0"/>
                <a:hlinkClick r:id="rId3"/>
              </a:rPr>
              <a:t>https://cdn.misoenergy.org/2023%20Attributes%20Roadmap631174.pdf</a:t>
            </a:r>
            <a:r>
              <a:rPr lang="en-US" sz="16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97D06CE8-37E7-F0E7-91CE-605D0ED58445}"/>
              </a:ext>
            </a:extLst>
          </p:cNvPr>
          <p:cNvSpPr txBox="1"/>
          <p:nvPr/>
        </p:nvSpPr>
        <p:spPr>
          <a:xfrm>
            <a:off x="4087091" y="1156092"/>
            <a:ext cx="3021428" cy="318100"/>
          </a:xfrm>
          <a:prstGeom prst="rect">
            <a:avLst/>
          </a:prstGeom>
          <a:noFill/>
        </p:spPr>
        <p:txBody>
          <a:bodyPr wrap="square" rtlCol="0">
            <a:spAutoFit/>
          </a:bodyPr>
          <a:lstStyle/>
          <a:p>
            <a:r>
              <a:rPr lang="en-US" sz="1467" b="1">
                <a:solidFill>
                  <a:srgbClr val="3F3D3C"/>
                </a:solidFill>
              </a:rPr>
              <a:t>Planned for 2024</a:t>
            </a:r>
          </a:p>
        </p:txBody>
      </p:sp>
    </p:spTree>
    <p:extLst>
      <p:ext uri="{BB962C8B-B14F-4D97-AF65-F5344CB8AC3E}">
        <p14:creationId xmlns:p14="http://schemas.microsoft.com/office/powerpoint/2010/main" val="9441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C486-081A-E4E8-09D9-C66D27FA9510}"/>
              </a:ext>
            </a:extLst>
          </p:cNvPr>
          <p:cNvSpPr>
            <a:spLocks noGrp="1"/>
          </p:cNvSpPr>
          <p:nvPr>
            <p:ph type="title"/>
          </p:nvPr>
        </p:nvSpPr>
        <p:spPr/>
        <p:txBody>
          <a:bodyPr/>
          <a:lstStyle/>
          <a:p>
            <a:r>
              <a:rPr lang="en-US" dirty="0"/>
              <a:t>MISO: GFM Capabilities and Performance for BESS</a:t>
            </a:r>
          </a:p>
        </p:txBody>
      </p:sp>
      <p:sp>
        <p:nvSpPr>
          <p:cNvPr id="3" name="Content Placeholder 2">
            <a:extLst>
              <a:ext uri="{FF2B5EF4-FFF2-40B4-BE49-F238E27FC236}">
                <a16:creationId xmlns:a16="http://schemas.microsoft.com/office/drawing/2014/main" id="{F8B90DF5-A2C5-B430-52DB-5ACD0C5CA1B5}"/>
              </a:ext>
            </a:extLst>
          </p:cNvPr>
          <p:cNvSpPr>
            <a:spLocks noGrp="1"/>
          </p:cNvSpPr>
          <p:nvPr>
            <p:ph sz="quarter" idx="10"/>
          </p:nvPr>
        </p:nvSpPr>
        <p:spPr>
          <a:xfrm>
            <a:off x="762000" y="1855789"/>
            <a:ext cx="7279064" cy="4435283"/>
          </a:xfrm>
        </p:spPr>
        <p:txBody>
          <a:bodyPr/>
          <a:lstStyle/>
          <a:p>
            <a:pPr marL="282575" indent="-282575">
              <a:lnSpc>
                <a:spcPct val="108000"/>
              </a:lnSpc>
              <a:spcBef>
                <a:spcPts val="600"/>
              </a:spcBef>
              <a:buSzPct val="100000"/>
            </a:pPr>
            <a:r>
              <a:rPr lang="en-US" sz="1800" dirty="0"/>
              <a:t>The evolving energy landscape requires MISO and the industry to adopt available grid-forming control technologies to support MISO’s Reliability Imperative and grid stability as the fleet transitions.</a:t>
            </a:r>
            <a:endParaRPr lang="en-US" sz="1800" dirty="0">
              <a:effectLst/>
              <a:ea typeface="Calibri" panose="020F0502020204030204" pitchFamily="34" charset="0"/>
            </a:endParaRPr>
          </a:p>
          <a:p>
            <a:pPr marL="282575" indent="-282575">
              <a:lnSpc>
                <a:spcPct val="108000"/>
              </a:lnSpc>
              <a:spcBef>
                <a:spcPts val="600"/>
              </a:spcBef>
              <a:buSzPct val="100000"/>
            </a:pPr>
            <a:r>
              <a:rPr lang="en-US" sz="1800" dirty="0">
                <a:effectLst/>
                <a:ea typeface="Calibri" panose="020F0502020204030204" pitchFamily="34" charset="0"/>
              </a:rPr>
              <a:t>MISO posted an initial </a:t>
            </a:r>
            <a:r>
              <a:rPr lang="en-US" sz="1800" u="sng" dirty="0">
                <a:solidFill>
                  <a:srgbClr val="0563C1"/>
                </a:solidFill>
                <a:effectLst/>
                <a:ea typeface="Calibri" panose="020F0502020204030204" pitchFamily="34" charset="0"/>
                <a:hlinkClick r:id="rId3"/>
              </a:rPr>
              <a:t>draft whitepaper</a:t>
            </a:r>
            <a:r>
              <a:rPr lang="en-US" sz="1800" dirty="0">
                <a:effectLst/>
                <a:ea typeface="Calibri" panose="020F0502020204030204" pitchFamily="34" charset="0"/>
              </a:rPr>
              <a:t> outlining a proposal to adopt some GFM capabilities and performance for BESS. </a:t>
            </a:r>
          </a:p>
          <a:p>
            <a:pPr marL="282575" indent="-282575">
              <a:lnSpc>
                <a:spcPct val="108000"/>
              </a:lnSpc>
              <a:spcBef>
                <a:spcPts val="600"/>
              </a:spcBef>
              <a:buSzPct val="100000"/>
            </a:pPr>
            <a:r>
              <a:rPr lang="en-US" sz="1800" dirty="0">
                <a:effectLst/>
                <a:ea typeface="Calibri" panose="020F0502020204030204" pitchFamily="34" charset="0"/>
              </a:rPr>
              <a:t>MISO’s proposal closely follows the </a:t>
            </a:r>
            <a:r>
              <a:rPr lang="en-US" sz="1800" dirty="0">
                <a:effectLst/>
                <a:ea typeface="Calibri" panose="020F0502020204030204" pitchFamily="34" charset="0"/>
                <a:hlinkClick r:id="rId4"/>
              </a:rPr>
              <a:t>NERC Whitepaper: Grid Forming Functional Specifications for BPS-Connected Battery Energy Storage Systems</a:t>
            </a:r>
            <a:r>
              <a:rPr lang="en-US" sz="1800" dirty="0">
                <a:effectLst/>
                <a:ea typeface="Calibri" panose="020F0502020204030204" pitchFamily="34" charset="0"/>
              </a:rPr>
              <a:t>, while also incorporating concepts from </a:t>
            </a:r>
            <a:r>
              <a:rPr lang="en-US" sz="1800" dirty="0">
                <a:effectLst/>
                <a:ea typeface="Calibri" panose="020F0502020204030204" pitchFamily="34" charset="0"/>
                <a:hlinkClick r:id="rId5"/>
              </a:rPr>
              <a:t>AEMO</a:t>
            </a:r>
            <a:r>
              <a:rPr lang="en-US" sz="1800" dirty="0">
                <a:effectLst/>
                <a:ea typeface="Calibri" panose="020F0502020204030204" pitchFamily="34" charset="0"/>
              </a:rPr>
              <a:t> and </a:t>
            </a:r>
            <a:r>
              <a:rPr lang="en-US" sz="1800" dirty="0">
                <a:effectLst/>
                <a:ea typeface="Calibri" panose="020F0502020204030204" pitchFamily="34" charset="0"/>
                <a:hlinkClick r:id="rId6"/>
              </a:rPr>
              <a:t>UNIFI</a:t>
            </a:r>
            <a:r>
              <a:rPr lang="en-US" sz="1800" dirty="0">
                <a:effectLst/>
                <a:ea typeface="Calibri" panose="020F0502020204030204" pitchFamily="34" charset="0"/>
              </a:rPr>
              <a:t>, among other sources to streamline industry-vetted approaches as appropriate. </a:t>
            </a:r>
          </a:p>
          <a:p>
            <a:pPr marL="282575" indent="-282575">
              <a:lnSpc>
                <a:spcPct val="108000"/>
              </a:lnSpc>
              <a:spcBef>
                <a:spcPts val="600"/>
              </a:spcBef>
              <a:buSzPct val="100000"/>
            </a:pPr>
            <a:r>
              <a:rPr lang="en-US" sz="1800" dirty="0">
                <a:effectLst/>
                <a:ea typeface="Calibri" panose="020F0502020204030204" pitchFamily="34" charset="0"/>
              </a:rPr>
              <a:t>MISO stakeholders are invited to share formal feedback by </a:t>
            </a:r>
            <a:r>
              <a:rPr lang="en-US" sz="1800" b="1" dirty="0">
                <a:effectLst/>
                <a:ea typeface="Calibri" panose="020F0502020204030204" pitchFamily="34" charset="0"/>
              </a:rPr>
              <a:t>June 28</a:t>
            </a:r>
            <a:r>
              <a:rPr lang="en-US" sz="1800" b="1" baseline="30000" dirty="0">
                <a:effectLst/>
                <a:ea typeface="Calibri" panose="020F0502020204030204" pitchFamily="34" charset="0"/>
              </a:rPr>
              <a:t>th</a:t>
            </a:r>
            <a:r>
              <a:rPr lang="en-US" sz="1800" dirty="0">
                <a:effectLst/>
                <a:ea typeface="Calibri" panose="020F0502020204030204" pitchFamily="34" charset="0"/>
              </a:rPr>
              <a:t>, following </a:t>
            </a:r>
            <a:r>
              <a:rPr lang="en-US" sz="1800" u="sng" dirty="0">
                <a:solidFill>
                  <a:srgbClr val="0563C1"/>
                </a:solidFill>
                <a:effectLst/>
                <a:ea typeface="Calibri" panose="020F0502020204030204" pitchFamily="34" charset="0"/>
                <a:hlinkClick r:id="rId7"/>
              </a:rPr>
              <a:t>June 4</a:t>
            </a:r>
            <a:r>
              <a:rPr lang="en-US" sz="1800" u="sng" baseline="30000" dirty="0">
                <a:solidFill>
                  <a:srgbClr val="0563C1"/>
                </a:solidFill>
                <a:effectLst/>
                <a:ea typeface="Calibri" panose="020F0502020204030204" pitchFamily="34" charset="0"/>
                <a:hlinkClick r:id="rId7"/>
              </a:rPr>
              <a:t>th</a:t>
            </a:r>
            <a:r>
              <a:rPr lang="en-US" sz="1800" u="sng" dirty="0">
                <a:solidFill>
                  <a:srgbClr val="0563C1"/>
                </a:solidFill>
                <a:effectLst/>
                <a:ea typeface="Calibri" panose="020F0502020204030204" pitchFamily="34" charset="0"/>
                <a:hlinkClick r:id="rId7"/>
              </a:rPr>
              <a:t> Interconnection Process WG</a:t>
            </a:r>
            <a:r>
              <a:rPr lang="en-US" sz="1800" dirty="0">
                <a:effectLst/>
                <a:ea typeface="Calibri" panose="020F0502020204030204" pitchFamily="34" charset="0"/>
              </a:rPr>
              <a:t> meeting. </a:t>
            </a:r>
          </a:p>
          <a:p>
            <a:pPr marL="282575" indent="-282575">
              <a:lnSpc>
                <a:spcPct val="108000"/>
              </a:lnSpc>
              <a:spcBef>
                <a:spcPts val="600"/>
              </a:spcBef>
              <a:buSzPct val="100000"/>
            </a:pPr>
            <a:r>
              <a:rPr lang="en-US" sz="1800" dirty="0"/>
              <a:t>MISO intends to finalize GFM BESS requirements in Nov 2024, with an implementation applicable to future projects.</a:t>
            </a:r>
            <a:endParaRPr lang="en-US" sz="1800" dirty="0">
              <a:effectLst/>
              <a:ea typeface="Calibri" panose="020F0502020204030204" pitchFamily="34" charset="0"/>
            </a:endParaRPr>
          </a:p>
          <a:p>
            <a:endParaRPr lang="en-US" sz="1800" dirty="0"/>
          </a:p>
        </p:txBody>
      </p:sp>
      <p:pic>
        <p:nvPicPr>
          <p:cNvPr id="5" name="Picture 4">
            <a:extLst>
              <a:ext uri="{FF2B5EF4-FFF2-40B4-BE49-F238E27FC236}">
                <a16:creationId xmlns:a16="http://schemas.microsoft.com/office/drawing/2014/main" id="{B3B89D80-7F9F-F520-7F38-B4F65D2264D9}"/>
              </a:ext>
            </a:extLst>
          </p:cNvPr>
          <p:cNvPicPr>
            <a:picLocks noChangeAspect="1"/>
          </p:cNvPicPr>
          <p:nvPr/>
        </p:nvPicPr>
        <p:blipFill>
          <a:blip r:embed="rId8"/>
          <a:stretch>
            <a:fillRect/>
          </a:stretch>
        </p:blipFill>
        <p:spPr>
          <a:xfrm>
            <a:off x="8229600" y="1780375"/>
            <a:ext cx="3640567" cy="4724838"/>
          </a:xfrm>
          <a:prstGeom prst="rect">
            <a:avLst/>
          </a:prstGeom>
          <a:ln>
            <a:solidFill>
              <a:schemeClr val="tx1"/>
            </a:solidFill>
          </a:ln>
        </p:spPr>
      </p:pic>
    </p:spTree>
    <p:extLst>
      <p:ext uri="{BB962C8B-B14F-4D97-AF65-F5344CB8AC3E}">
        <p14:creationId xmlns:p14="http://schemas.microsoft.com/office/powerpoint/2010/main" val="50973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391E05-589F-F2F9-762C-B7E2FF9CD0CD}"/>
              </a:ext>
            </a:extLst>
          </p:cNvPr>
          <p:cNvPicPr>
            <a:picLocks noChangeAspect="1"/>
          </p:cNvPicPr>
          <p:nvPr/>
        </p:nvPicPr>
        <p:blipFill rotWithShape="1">
          <a:blip r:embed="rId2"/>
          <a:srcRect b="15194"/>
          <a:stretch/>
        </p:blipFill>
        <p:spPr>
          <a:xfrm>
            <a:off x="1938716" y="3269224"/>
            <a:ext cx="8552304" cy="2875935"/>
          </a:xfrm>
          <a:prstGeom prst="rect">
            <a:avLst/>
          </a:prstGeom>
        </p:spPr>
      </p:pic>
      <p:sp>
        <p:nvSpPr>
          <p:cNvPr id="2" name="Title 1">
            <a:extLst>
              <a:ext uri="{FF2B5EF4-FFF2-40B4-BE49-F238E27FC236}">
                <a16:creationId xmlns:a16="http://schemas.microsoft.com/office/drawing/2014/main" id="{1ACCFEDE-6B4D-D8A0-A207-5CBA827CC0BF}"/>
              </a:ext>
            </a:extLst>
          </p:cNvPr>
          <p:cNvSpPr>
            <a:spLocks noGrp="1"/>
          </p:cNvSpPr>
          <p:nvPr>
            <p:ph type="title"/>
          </p:nvPr>
        </p:nvSpPr>
        <p:spPr/>
        <p:txBody>
          <a:bodyPr/>
          <a:lstStyle/>
          <a:p>
            <a:r>
              <a:rPr lang="en-US" dirty="0"/>
              <a:t>MISO: GFM Capabilities and Performance for BESS</a:t>
            </a:r>
          </a:p>
        </p:txBody>
      </p:sp>
      <p:sp>
        <p:nvSpPr>
          <p:cNvPr id="3" name="Content Placeholder 2">
            <a:extLst>
              <a:ext uri="{FF2B5EF4-FFF2-40B4-BE49-F238E27FC236}">
                <a16:creationId xmlns:a16="http://schemas.microsoft.com/office/drawing/2014/main" id="{AF21C486-A15F-CC6D-BD23-586C7A386D2F}"/>
              </a:ext>
            </a:extLst>
          </p:cNvPr>
          <p:cNvSpPr>
            <a:spLocks noGrp="1"/>
          </p:cNvSpPr>
          <p:nvPr>
            <p:ph sz="quarter" idx="10"/>
          </p:nvPr>
        </p:nvSpPr>
        <p:spPr>
          <a:xfrm>
            <a:off x="761999" y="1855789"/>
            <a:ext cx="10936357" cy="4435283"/>
          </a:xfrm>
        </p:spPr>
        <p:txBody>
          <a:bodyPr/>
          <a:lstStyle/>
          <a:p>
            <a:pPr marL="227013" indent="-227013">
              <a:lnSpc>
                <a:spcPct val="108000"/>
              </a:lnSpc>
              <a:spcBef>
                <a:spcPts val="600"/>
              </a:spcBef>
              <a:buSzPct val="100000"/>
            </a:pPr>
            <a:r>
              <a:rPr lang="en-US" sz="1800" dirty="0"/>
              <a:t>MISO requirements are a subset of currently available GFM BESS capabilities referred to as “core capabilities” by the AEMO and can be</a:t>
            </a:r>
            <a:r>
              <a:rPr lang="en-US" sz="1600" dirty="0"/>
              <a:t> </a:t>
            </a:r>
            <a:r>
              <a:rPr lang="en-US" sz="1800" dirty="0"/>
              <a:t>enacted through inverter software changes only. </a:t>
            </a:r>
          </a:p>
          <a:p>
            <a:pPr marL="227013" indent="-227013">
              <a:lnSpc>
                <a:spcPct val="108000"/>
              </a:lnSpc>
              <a:spcBef>
                <a:spcPts val="600"/>
              </a:spcBef>
              <a:buSzPct val="100000"/>
            </a:pPr>
            <a:r>
              <a:rPr lang="en-US" sz="1800" dirty="0"/>
              <a:t>Oscillation damping and performance characteristics are more complex to define or may introduce study complexity. Rather than requiring these at this time MISO shares guidance on recommended performance.</a:t>
            </a:r>
          </a:p>
        </p:txBody>
      </p:sp>
      <p:sp>
        <p:nvSpPr>
          <p:cNvPr id="7" name="TextBox 6">
            <a:extLst>
              <a:ext uri="{FF2B5EF4-FFF2-40B4-BE49-F238E27FC236}">
                <a16:creationId xmlns:a16="http://schemas.microsoft.com/office/drawing/2014/main" id="{1A8403D7-1987-59EA-2E51-125159727896}"/>
              </a:ext>
            </a:extLst>
          </p:cNvPr>
          <p:cNvSpPr txBox="1"/>
          <p:nvPr/>
        </p:nvSpPr>
        <p:spPr>
          <a:xfrm>
            <a:off x="899156" y="6104364"/>
            <a:ext cx="11056870" cy="604396"/>
          </a:xfrm>
          <a:prstGeom prst="rect">
            <a:avLst/>
          </a:prstGeom>
          <a:solidFill>
            <a:schemeClr val="bg1"/>
          </a:solidFill>
        </p:spPr>
        <p:txBody>
          <a:bodyPr wrap="square">
            <a:spAutoFit/>
          </a:bodyPr>
          <a:lstStyle/>
          <a:p>
            <a:pPr>
              <a:lnSpc>
                <a:spcPct val="108000"/>
              </a:lnSpc>
            </a:pPr>
            <a:r>
              <a:rPr lang="en-US" sz="1600" dirty="0">
                <a:latin typeface="Arial" panose="020B0604020202020204" pitchFamily="34" charset="0"/>
                <a:cs typeface="Arial" panose="020B0604020202020204" pitchFamily="34" charset="0"/>
              </a:rPr>
              <a:t>Categorization of common grid forming control capabilities and performance , adapted by MISO from </a:t>
            </a:r>
            <a:r>
              <a:rPr lang="en-US" sz="1600" dirty="0">
                <a:latin typeface="Arial" panose="020B0604020202020204" pitchFamily="34" charset="0"/>
                <a:cs typeface="Arial" panose="020B0604020202020204" pitchFamily="34" charset="0"/>
                <a:hlinkClick r:id="rId3"/>
              </a:rPr>
              <a:t>G-PST summary of capability and performance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86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D7A0-DA32-CDDC-E73C-3594D8D39A0B}"/>
              </a:ext>
            </a:extLst>
          </p:cNvPr>
          <p:cNvSpPr>
            <a:spLocks noGrp="1"/>
          </p:cNvSpPr>
          <p:nvPr>
            <p:ph type="title"/>
          </p:nvPr>
        </p:nvSpPr>
        <p:spPr/>
        <p:txBody>
          <a:bodyPr/>
          <a:lstStyle/>
          <a:p>
            <a:r>
              <a:rPr lang="en-US" dirty="0"/>
              <a:t>MISO: GFM Capabilities and Performance for BESS</a:t>
            </a:r>
          </a:p>
        </p:txBody>
      </p:sp>
      <p:sp>
        <p:nvSpPr>
          <p:cNvPr id="3" name="Content Placeholder 2">
            <a:extLst>
              <a:ext uri="{FF2B5EF4-FFF2-40B4-BE49-F238E27FC236}">
                <a16:creationId xmlns:a16="http://schemas.microsoft.com/office/drawing/2014/main" id="{00DC8B9F-B39C-B39C-5B3E-9D2C2E27A33D}"/>
              </a:ext>
            </a:extLst>
          </p:cNvPr>
          <p:cNvSpPr>
            <a:spLocks noGrp="1"/>
          </p:cNvSpPr>
          <p:nvPr>
            <p:ph sz="quarter" idx="10"/>
          </p:nvPr>
        </p:nvSpPr>
        <p:spPr/>
        <p:txBody>
          <a:bodyPr/>
          <a:lstStyle/>
          <a:p>
            <a:pPr marL="227013" indent="-227013">
              <a:lnSpc>
                <a:spcPct val="108000"/>
              </a:lnSpc>
              <a:spcBef>
                <a:spcPts val="600"/>
              </a:spcBef>
              <a:buSzPct val="100000"/>
            </a:pPr>
            <a:r>
              <a:rPr lang="en-US" dirty="0"/>
              <a:t>Four simulation test procedures and success criteria are described:</a:t>
            </a:r>
          </a:p>
          <a:p>
            <a:pPr marL="685800" lvl="1" indent="-285750">
              <a:lnSpc>
                <a:spcPct val="108000"/>
              </a:lnSpc>
              <a:spcBef>
                <a:spcPts val="600"/>
              </a:spcBef>
              <a:buSzPct val="100000"/>
              <a:buFont typeface="Arial" panose="020B0604020202020204" pitchFamily="34" charset="0"/>
              <a:buChar char="‒"/>
            </a:pPr>
            <a:r>
              <a:rPr lang="en-US" dirty="0"/>
              <a:t>the loss of last synchronous machine test, </a:t>
            </a:r>
          </a:p>
          <a:p>
            <a:pPr marL="685800" lvl="1" indent="-285750">
              <a:lnSpc>
                <a:spcPct val="108000"/>
              </a:lnSpc>
              <a:spcBef>
                <a:spcPts val="600"/>
              </a:spcBef>
              <a:buSzPct val="100000"/>
              <a:buFont typeface="Arial" panose="020B0604020202020204" pitchFamily="34" charset="0"/>
              <a:buChar char="‒"/>
            </a:pPr>
            <a:r>
              <a:rPr lang="en-US" dirty="0"/>
              <a:t>phase jump test, </a:t>
            </a:r>
          </a:p>
          <a:p>
            <a:pPr marL="685800" lvl="1" indent="-285750">
              <a:lnSpc>
                <a:spcPct val="108000"/>
              </a:lnSpc>
              <a:spcBef>
                <a:spcPts val="600"/>
              </a:spcBef>
              <a:buSzPct val="100000"/>
              <a:buFont typeface="Arial" panose="020B0604020202020204" pitchFamily="34" charset="0"/>
              <a:buChar char="‒"/>
            </a:pPr>
            <a:r>
              <a:rPr lang="en-US" dirty="0"/>
              <a:t>rate of change of frequency test, and </a:t>
            </a:r>
          </a:p>
          <a:p>
            <a:pPr marL="685800" lvl="1" indent="-285750">
              <a:lnSpc>
                <a:spcPct val="108000"/>
              </a:lnSpc>
              <a:spcBef>
                <a:spcPts val="600"/>
              </a:spcBef>
              <a:buSzPct val="100000"/>
              <a:buFont typeface="Arial" panose="020B0604020202020204" pitchFamily="34" charset="0"/>
              <a:buChar char="‒"/>
            </a:pPr>
            <a:r>
              <a:rPr lang="en-US" dirty="0"/>
              <a:t>short circuit ratio ramp down with fault test. </a:t>
            </a:r>
          </a:p>
          <a:p>
            <a:pPr marL="227013" indent="-227013">
              <a:lnSpc>
                <a:spcPct val="108000"/>
              </a:lnSpc>
              <a:spcBef>
                <a:spcPts val="600"/>
              </a:spcBef>
              <a:buSzPct val="100000"/>
            </a:pPr>
            <a:r>
              <a:rPr lang="en-US" dirty="0"/>
              <a:t>These tests rely on two simple EMT test-setups which are also specified. </a:t>
            </a:r>
          </a:p>
          <a:p>
            <a:pPr marL="227013" indent="-227013">
              <a:lnSpc>
                <a:spcPct val="108000"/>
              </a:lnSpc>
              <a:spcBef>
                <a:spcPts val="600"/>
              </a:spcBef>
              <a:buSzPct val="100000"/>
            </a:pPr>
            <a:r>
              <a:rPr lang="en-US" dirty="0"/>
              <a:t>To support MISO’s simulation test requirements, MISO proposed guidance for model quality, data exchange, and process elements.</a:t>
            </a:r>
          </a:p>
          <a:p>
            <a:endParaRPr lang="en-US" dirty="0"/>
          </a:p>
        </p:txBody>
      </p:sp>
    </p:spTree>
    <p:extLst>
      <p:ext uri="{BB962C8B-B14F-4D97-AF65-F5344CB8AC3E}">
        <p14:creationId xmlns:p14="http://schemas.microsoft.com/office/powerpoint/2010/main" val="99354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D62D-6CDA-D937-2667-36FF7A52ACA2}"/>
              </a:ext>
            </a:extLst>
          </p:cNvPr>
          <p:cNvSpPr>
            <a:spLocks noGrp="1"/>
          </p:cNvSpPr>
          <p:nvPr>
            <p:ph type="title"/>
          </p:nvPr>
        </p:nvSpPr>
        <p:spPr/>
        <p:txBody>
          <a:bodyPr/>
          <a:lstStyle/>
          <a:p>
            <a:r>
              <a:rPr lang="en-US" dirty="0"/>
              <a:t>ENTSO-E GFM Capability of Power Park Modules</a:t>
            </a:r>
          </a:p>
        </p:txBody>
      </p:sp>
      <p:sp>
        <p:nvSpPr>
          <p:cNvPr id="3" name="Content Placeholder 2">
            <a:extLst>
              <a:ext uri="{FF2B5EF4-FFF2-40B4-BE49-F238E27FC236}">
                <a16:creationId xmlns:a16="http://schemas.microsoft.com/office/drawing/2014/main" id="{7C9BBBEA-CE44-B8AF-8519-60CFBF2C89FF}"/>
              </a:ext>
            </a:extLst>
          </p:cNvPr>
          <p:cNvSpPr>
            <a:spLocks noGrp="1"/>
          </p:cNvSpPr>
          <p:nvPr>
            <p:ph sz="quarter" idx="10"/>
          </p:nvPr>
        </p:nvSpPr>
        <p:spPr>
          <a:xfrm>
            <a:off x="645736" y="1855789"/>
            <a:ext cx="6858000" cy="4435283"/>
          </a:xfrm>
        </p:spPr>
        <p:txBody>
          <a:bodyPr/>
          <a:lstStyle/>
          <a:p>
            <a:pPr marL="169863" indent="-169863">
              <a:lnSpc>
                <a:spcPct val="108000"/>
              </a:lnSpc>
              <a:buSzPct val="100000"/>
            </a:pPr>
            <a:r>
              <a:rPr lang="en-US" sz="1600" dirty="0"/>
              <a:t>On 12/19/23, the Agency for the Cooperation of Energy Regulators (ACER) recommended amending the Network Connection Code requirements for generators (</a:t>
            </a:r>
            <a:r>
              <a:rPr lang="en-US" sz="1600" dirty="0" err="1"/>
              <a:t>RfG</a:t>
            </a:r>
            <a:r>
              <a:rPr lang="en-US" sz="1600" dirty="0"/>
              <a:t> Regulation). </a:t>
            </a:r>
          </a:p>
          <a:p>
            <a:pPr marL="169863" indent="-169863">
              <a:lnSpc>
                <a:spcPct val="108000"/>
              </a:lnSpc>
              <a:buSzPct val="100000"/>
            </a:pPr>
            <a:r>
              <a:rPr lang="en-US" sz="1600" dirty="0"/>
              <a:t>It includes non-exhaustive Grid-Forming (GFM) requirements for Power Park Modules (PPM). </a:t>
            </a:r>
          </a:p>
          <a:p>
            <a:pPr marL="169863" indent="-169863">
              <a:lnSpc>
                <a:spcPct val="108000"/>
              </a:lnSpc>
              <a:buSzPct val="100000"/>
            </a:pPr>
            <a:r>
              <a:rPr lang="en-US" sz="1600" dirty="0"/>
              <a:t>To facilitate its application and address stakeholders’ concerns about harmonization, an Implementation Guidance Document (IGD) proposing exhaustive GFM requirements will be released after the publication of the updated regulation, expected in 2025, following a dedicated process. </a:t>
            </a:r>
          </a:p>
          <a:p>
            <a:pPr marL="169863" indent="-169863">
              <a:lnSpc>
                <a:spcPct val="108000"/>
              </a:lnSpc>
              <a:buSzPct val="100000"/>
            </a:pPr>
            <a:r>
              <a:rPr lang="en-US" sz="1600" dirty="0"/>
              <a:t>ENTSO-E published Grid Forming Capability of Power Park Modules First Interim Report that provides recommendations on the exhaustive technical GFM reequipments for PPM </a:t>
            </a:r>
          </a:p>
          <a:p>
            <a:pPr marL="169863" indent="-169863">
              <a:lnSpc>
                <a:spcPct val="108000"/>
              </a:lnSpc>
              <a:buSzPct val="100000"/>
            </a:pPr>
            <a:r>
              <a:rPr lang="en-US" sz="1600" dirty="0"/>
              <a:t>A range of parameters has been proposed accompanied with a proposal for compliance testing of GFM capable PPMs.</a:t>
            </a:r>
          </a:p>
        </p:txBody>
      </p:sp>
      <p:pic>
        <p:nvPicPr>
          <p:cNvPr id="5" name="Picture 4">
            <a:hlinkClick r:id="rId2"/>
            <a:extLst>
              <a:ext uri="{FF2B5EF4-FFF2-40B4-BE49-F238E27FC236}">
                <a16:creationId xmlns:a16="http://schemas.microsoft.com/office/drawing/2014/main" id="{425CDAD1-C879-DB4D-E6F4-3259C71673C7}"/>
              </a:ext>
            </a:extLst>
          </p:cNvPr>
          <p:cNvPicPr>
            <a:picLocks noChangeAspect="1"/>
          </p:cNvPicPr>
          <p:nvPr/>
        </p:nvPicPr>
        <p:blipFill>
          <a:blip r:embed="rId3"/>
          <a:stretch>
            <a:fillRect/>
          </a:stretch>
        </p:blipFill>
        <p:spPr>
          <a:xfrm>
            <a:off x="7841606" y="1792541"/>
            <a:ext cx="3366864" cy="4561777"/>
          </a:xfrm>
          <a:prstGeom prst="rect">
            <a:avLst/>
          </a:prstGeom>
          <a:ln>
            <a:solidFill>
              <a:schemeClr val="tx1"/>
            </a:solidFill>
          </a:ln>
        </p:spPr>
      </p:pic>
    </p:spTree>
    <p:extLst>
      <p:ext uri="{BB962C8B-B14F-4D97-AF65-F5344CB8AC3E}">
        <p14:creationId xmlns:p14="http://schemas.microsoft.com/office/powerpoint/2010/main" val="84286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BD6D-3640-2DE0-B020-9E1C2CE76CA3}"/>
              </a:ext>
            </a:extLst>
          </p:cNvPr>
          <p:cNvSpPr>
            <a:spLocks noGrp="1"/>
          </p:cNvSpPr>
          <p:nvPr>
            <p:ph type="title"/>
          </p:nvPr>
        </p:nvSpPr>
        <p:spPr/>
        <p:txBody>
          <a:bodyPr/>
          <a:lstStyle/>
          <a:p>
            <a:r>
              <a:rPr lang="en-US" dirty="0"/>
              <a:t>ESIG GFM Landscape Page</a:t>
            </a:r>
          </a:p>
        </p:txBody>
      </p:sp>
      <p:sp>
        <p:nvSpPr>
          <p:cNvPr id="3" name="Content Placeholder 2">
            <a:extLst>
              <a:ext uri="{FF2B5EF4-FFF2-40B4-BE49-F238E27FC236}">
                <a16:creationId xmlns:a16="http://schemas.microsoft.com/office/drawing/2014/main" id="{E49FA492-3E09-E9DA-C0F7-29170DFCBE31}"/>
              </a:ext>
            </a:extLst>
          </p:cNvPr>
          <p:cNvSpPr>
            <a:spLocks noGrp="1"/>
          </p:cNvSpPr>
          <p:nvPr>
            <p:ph sz="quarter" idx="10"/>
          </p:nvPr>
        </p:nvSpPr>
        <p:spPr/>
        <p:txBody>
          <a:bodyPr/>
          <a:lstStyle/>
          <a:p>
            <a:pPr algn="l">
              <a:lnSpc>
                <a:spcPct val="108000"/>
              </a:lnSpc>
              <a:buSzPct val="100000"/>
            </a:pPr>
            <a:r>
              <a:rPr lang="en-US" b="0" i="0" dirty="0">
                <a:solidFill>
                  <a:srgbClr val="222222"/>
                </a:solidFill>
                <a:effectLst/>
                <a:highlight>
                  <a:srgbClr val="FFFFFF"/>
                </a:highlight>
              </a:rPr>
              <a:t>ESIG created a set of webpages is continuation of the </a:t>
            </a:r>
            <a:r>
              <a:rPr lang="en-US" b="0" i="0" u="sng" dirty="0">
                <a:solidFill>
                  <a:srgbClr val="137EBF"/>
                </a:solidFill>
                <a:effectLst/>
                <a:highlight>
                  <a:srgbClr val="FFFFFF"/>
                </a:highlight>
                <a:hlinkClick r:id="rId2"/>
              </a:rPr>
              <a:t>Grid-Forming Technology in Energy Systems Integration Report</a:t>
            </a:r>
            <a:r>
              <a:rPr lang="en-US" b="0" i="0" dirty="0">
                <a:solidFill>
                  <a:srgbClr val="222222"/>
                </a:solidFill>
                <a:effectLst/>
                <a:highlight>
                  <a:srgbClr val="FFFFFF"/>
                </a:highlight>
              </a:rPr>
              <a:t> and tracks progress on grid-forming technology development and deployment including installed projects, specifications, modeling, and studies on the technology’s benefits.</a:t>
            </a:r>
          </a:p>
          <a:p>
            <a:pPr>
              <a:lnSpc>
                <a:spcPct val="108000"/>
              </a:lnSpc>
              <a:buSzPct val="100000"/>
            </a:pPr>
            <a:r>
              <a:rPr lang="en-US" dirty="0">
                <a:hlinkClick r:id="rId3"/>
              </a:rPr>
              <a:t>https://www.esig.energy/working-users-groups/reliability/grid-forming/gfm-landscape/</a:t>
            </a:r>
            <a:r>
              <a:rPr lang="en-US" dirty="0"/>
              <a:t> </a:t>
            </a:r>
          </a:p>
          <a:p>
            <a:pPr algn="l">
              <a:lnSpc>
                <a:spcPct val="108000"/>
              </a:lnSpc>
              <a:buFont typeface="Arial" panose="020B0604020202020204" pitchFamily="34" charset="0"/>
              <a:buChar char="•"/>
            </a:pPr>
            <a:endParaRPr lang="en-US" b="0" i="0" dirty="0">
              <a:solidFill>
                <a:srgbClr val="222222"/>
              </a:solidFill>
              <a:effectLst/>
              <a:highlight>
                <a:srgbClr val="FFFFFF"/>
              </a:highlight>
            </a:endParaRPr>
          </a:p>
          <a:p>
            <a:pPr marL="0" indent="0">
              <a:buNone/>
            </a:pPr>
            <a:r>
              <a:rPr lang="en-US" dirty="0"/>
              <a:t>  </a:t>
            </a:r>
          </a:p>
        </p:txBody>
      </p:sp>
    </p:spTree>
    <p:extLst>
      <p:ext uri="{BB962C8B-B14F-4D97-AF65-F5344CB8AC3E}">
        <p14:creationId xmlns:p14="http://schemas.microsoft.com/office/powerpoint/2010/main" val="385463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5" name="Title 4">
            <a:extLst>
              <a:ext uri="{FF2B5EF4-FFF2-40B4-BE49-F238E27FC236}">
                <a16:creationId xmlns:a16="http://schemas.microsoft.com/office/drawing/2014/main" id="{C519E5CF-869B-9A74-8C47-A7D7D8EB35D4}"/>
              </a:ext>
            </a:extLst>
          </p:cNvPr>
          <p:cNvSpPr>
            <a:spLocks noGrp="1"/>
          </p:cNvSpPr>
          <p:nvPr>
            <p:ph type="title"/>
          </p:nvPr>
        </p:nvSpPr>
        <p:spPr/>
        <p:txBody>
          <a:bodyPr/>
          <a:lstStyle/>
          <a:p>
            <a:r>
              <a:rPr lang="en-US" sz="4000" dirty="0">
                <a:solidFill>
                  <a:schemeClr val="accent1"/>
                </a:solidFill>
              </a:rPr>
              <a:t>Key Goals and Outcomes from i2X FIRST </a:t>
            </a:r>
            <a:endParaRPr lang="en-US"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9</a:t>
            </a:fld>
            <a:endParaRPr lang="en-US">
              <a:latin typeface="Calibri"/>
            </a:endParaRPr>
          </a:p>
        </p:txBody>
      </p:sp>
      <p:pic>
        <p:nvPicPr>
          <p:cNvPr id="109" name="Graphic 108" descr="Group of people outline">
            <a:extLst>
              <a:ext uri="{FF2B5EF4-FFF2-40B4-BE49-F238E27FC236}">
                <a16:creationId xmlns:a16="http://schemas.microsoft.com/office/drawing/2014/main" id="{DE4B02C1-9CEF-D056-0C21-8DD33650F80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52616" y="390338"/>
            <a:ext cx="533897" cy="533897"/>
          </a:xfrm>
          <a:prstGeom prst="rect">
            <a:avLst/>
          </a:prstGeom>
        </p:spPr>
      </p:pic>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05490" y="1009651"/>
            <a:ext cx="7457777" cy="5156339"/>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6565" indent="-456565">
              <a:spcBef>
                <a:spcPts val="1200"/>
              </a:spcBef>
            </a:pPr>
            <a:r>
              <a:rPr lang="en-US" sz="2000" dirty="0">
                <a:solidFill>
                  <a:srgbClr val="4B545D"/>
                </a:solidFill>
              </a:rPr>
              <a:t>To facilitate understanding and adoption of new and recently updated standards relevant for existing and newly interconnecting wind, solar and battery storage plants</a:t>
            </a:r>
          </a:p>
          <a:p>
            <a:pPr marL="456565" indent="-456565">
              <a:spcBef>
                <a:spcPts val="1200"/>
              </a:spcBef>
            </a:pPr>
            <a:r>
              <a:rPr lang="en-US" sz="2000" dirty="0">
                <a:solidFill>
                  <a:srgbClr val="4B545D"/>
                </a:solidFill>
              </a:rPr>
              <a:t>The Forum will convene the industry stakeholders to enable practical and more harmonized implementation of these interconnection standards.</a:t>
            </a:r>
          </a:p>
          <a:p>
            <a:pPr marL="456565" indent="-456565">
              <a:spcBef>
                <a:spcPts val="1200"/>
              </a:spcBef>
            </a:pPr>
            <a:r>
              <a:rPr lang="en-US" sz="2000" dirty="0">
                <a:solidFill>
                  <a:srgbClr val="4B545D"/>
                </a:solidFill>
              </a:rPr>
              <a:t>The presentation portion of the meeting will be recorded and posted, and presentation slides will be shared. </a:t>
            </a:r>
          </a:p>
          <a:p>
            <a:pPr marL="456565" indent="-456565">
              <a:spcBef>
                <a:spcPts val="1200"/>
              </a:spcBef>
            </a:pPr>
            <a:r>
              <a:rPr lang="en-US" sz="2000" dirty="0">
                <a:solidFill>
                  <a:srgbClr val="4B545D"/>
                </a:solidFill>
              </a:rPr>
              <a:t>Additionally, the leadership team will produce </a:t>
            </a:r>
            <a:r>
              <a:rPr lang="en-US" sz="2000" b="1" dirty="0">
                <a:solidFill>
                  <a:srgbClr val="4B545D"/>
                </a:solidFill>
              </a:rPr>
              <a:t>a summary of each meeting</a:t>
            </a:r>
            <a:r>
              <a:rPr lang="en-US" sz="2000" dirty="0">
                <a:solidFill>
                  <a:srgbClr val="4B545D"/>
                </a:solidFill>
              </a:rPr>
              <a:t> capturing:</a:t>
            </a:r>
          </a:p>
          <a:p>
            <a:pPr marL="914400" indent="-455613">
              <a:spcBef>
                <a:spcPts val="600"/>
              </a:spcBef>
              <a:buFont typeface="Arial" panose="020B0604020202020204" pitchFamily="34" charset="0"/>
              <a:buChar char="‒"/>
            </a:pPr>
            <a:r>
              <a:rPr lang="en-US" sz="2000" dirty="0">
                <a:solidFill>
                  <a:srgbClr val="4B545D"/>
                </a:solidFill>
              </a:rPr>
              <a:t>Recommended best practices,</a:t>
            </a:r>
          </a:p>
          <a:p>
            <a:pPr marL="914400" indent="-455613">
              <a:spcBef>
                <a:spcPts val="600"/>
              </a:spcBef>
              <a:buFont typeface="Arial" panose="020B0604020202020204" pitchFamily="34" charset="0"/>
              <a:buChar char="‒"/>
            </a:pPr>
            <a:r>
              <a:rPr lang="en-US" sz="2000" dirty="0">
                <a:solidFill>
                  <a:srgbClr val="4B545D"/>
                </a:solidFill>
              </a:rPr>
              <a:t>Challenges and </a:t>
            </a:r>
          </a:p>
          <a:p>
            <a:pPr marL="914400" indent="-455613">
              <a:spcBef>
                <a:spcPts val="600"/>
              </a:spcBef>
              <a:buFont typeface="Arial" panose="020B0604020202020204" pitchFamily="34" charset="0"/>
              <a:buChar char="‒"/>
            </a:pPr>
            <a:r>
              <a:rPr lang="en-US" sz="2000" dirty="0">
                <a:solidFill>
                  <a:srgbClr val="4B545D"/>
                </a:solidFill>
              </a:rPr>
              <a:t>Gaps that require future work. </a:t>
            </a:r>
          </a:p>
        </p:txBody>
      </p:sp>
      <p:pic>
        <p:nvPicPr>
          <p:cNvPr id="8" name="Picture 2" descr="LINKS Center Social Network Analysis Workshop a Success | News | Gatton  College of Business and Economics">
            <a:extLst>
              <a:ext uri="{FF2B5EF4-FFF2-40B4-BE49-F238E27FC236}">
                <a16:creationId xmlns:a16="http://schemas.microsoft.com/office/drawing/2014/main" id="{062EE339-096E-6A84-34B8-CBC7C23D4D8D}"/>
              </a:ext>
            </a:extLst>
          </p:cNvPr>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2014" r="19300" b="2"/>
          <a:stretch/>
        </p:blipFill>
        <p:spPr bwMode="auto">
          <a:xfrm>
            <a:off x="8063267" y="1121770"/>
            <a:ext cx="4127147" cy="47467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58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3.xml><?xml version="1.0" encoding="utf-8"?>
<a:theme xmlns:a="http://schemas.openxmlformats.org/drawingml/2006/main" name="SETO-PPT-widescreen-template-2017">
  <a:themeElements>
    <a:clrScheme name="Custom 4">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C7AA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3303</TotalTime>
  <Words>1003</Words>
  <Application>Microsoft Office PowerPoint</Application>
  <PresentationFormat>Widescreen</PresentationFormat>
  <Paragraphs>72</Paragraphs>
  <Slides>11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Adobe Garamond Pro</vt:lpstr>
      <vt:lpstr>Aptos</vt:lpstr>
      <vt:lpstr>Arial</vt:lpstr>
      <vt:lpstr>Calibri</vt:lpstr>
      <vt:lpstr>Montserrat</vt:lpstr>
      <vt:lpstr>Montserrat Medium</vt:lpstr>
      <vt:lpstr>Montserrat SemiBold</vt:lpstr>
      <vt:lpstr>Times New Roman</vt:lpstr>
      <vt:lpstr>Wingdings</vt:lpstr>
      <vt:lpstr>1_Office Theme</vt:lpstr>
      <vt:lpstr>2_Office Theme</vt:lpstr>
      <vt:lpstr>SETO-PPT-widescreen-template-2017</vt:lpstr>
      <vt:lpstr>ERCOT IBRTF: NERC and Other Industry Updates</vt:lpstr>
      <vt:lpstr>MISO: IEEE 2800-2022 Adoption </vt:lpstr>
      <vt:lpstr>Adoption Priorities – MISO </vt:lpstr>
      <vt:lpstr>MISO: GFM Capabilities and Performance for BESS</vt:lpstr>
      <vt:lpstr>MISO: GFM Capabilities and Performance for BESS</vt:lpstr>
      <vt:lpstr>MISO: GFM Capabilities and Performance for BESS</vt:lpstr>
      <vt:lpstr>ENTSO-E GFM Capability of Power Park Modules</vt:lpstr>
      <vt:lpstr>ESIG GFM Landscape Page</vt:lpstr>
      <vt:lpstr>Key Goals and Outcomes from i2X FIRST </vt:lpstr>
      <vt:lpstr>Upcoming i2X FIRST Meetings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IBRTF: NERC and Other Industry Updates</dc:title>
  <dc:creator>Julia Matevosyan</dc:creator>
  <cp:lastModifiedBy>Julia</cp:lastModifiedBy>
  <cp:revision>3</cp:revision>
  <dcterms:created xsi:type="dcterms:W3CDTF">2024-04-12T12:53:41Z</dcterms:created>
  <dcterms:modified xsi:type="dcterms:W3CDTF">2024-06-13T20:24:29Z</dcterms:modified>
</cp:coreProperties>
</file>