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7"/>
  </p:notesMasterIdLst>
  <p:handoutMasterIdLst>
    <p:handoutMasterId r:id="rId18"/>
  </p:handoutMasterIdLst>
  <p:sldIdLst>
    <p:sldId id="671" r:id="rId7"/>
    <p:sldId id="726" r:id="rId8"/>
    <p:sldId id="723" r:id="rId9"/>
    <p:sldId id="697" r:id="rId10"/>
    <p:sldId id="725" r:id="rId11"/>
    <p:sldId id="724" r:id="rId12"/>
    <p:sldId id="708" r:id="rId13"/>
    <p:sldId id="721" r:id="rId14"/>
    <p:sldId id="709" r:id="rId15"/>
    <p:sldId id="727"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genda" id="{A793AA7F-861A-4740-9874-77149BC6632F}">
          <p14:sldIdLst>
            <p14:sldId id="671"/>
            <p14:sldId id="726"/>
          </p14:sldIdLst>
        </p14:section>
        <p14:section name="NPRR1234" id="{F899D845-6BE0-4655-9BD9-A6499C172749}">
          <p14:sldIdLst>
            <p14:sldId id="723"/>
            <p14:sldId id="697"/>
            <p14:sldId id="725"/>
          </p14:sldIdLst>
        </p14:section>
        <p14:section name="PGRR115" id="{B9B08D91-B359-48D8-ACDB-D167E8D92364}">
          <p14:sldIdLst>
            <p14:sldId id="724"/>
            <p14:sldId id="708"/>
            <p14:sldId id="721"/>
            <p14:sldId id="709"/>
            <p14:sldId id="72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26D07C"/>
    <a:srgbClr val="00AEC7"/>
    <a:srgbClr val="FF8200"/>
    <a:srgbClr val="890C58"/>
    <a:srgbClr val="685BC7"/>
    <a:srgbClr val="003865"/>
    <a:srgbClr val="DEE1E2"/>
    <a:srgbClr val="FFE6CC"/>
    <a:srgbClr val="E7E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60"/>
  </p:normalViewPr>
  <p:slideViewPr>
    <p:cSldViewPr snapToGrid="0">
      <p:cViewPr varScale="1">
        <p:scale>
          <a:sx n="116" d="100"/>
          <a:sy n="116" d="100"/>
        </p:scale>
        <p:origin x="108" y="18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ringer, Agee" userId="c70aae34-03cc-4ca4-9dc9-ab0f1f0f7e1f" providerId="ADAL" clId="{C84DE4D3-C5E0-4677-8BFE-F467340EDF36}"/>
    <pc:docChg chg="custSel addSld modSld modSection">
      <pc:chgData name="Springer, Agee" userId="c70aae34-03cc-4ca4-9dc9-ab0f1f0f7e1f" providerId="ADAL" clId="{C84DE4D3-C5E0-4677-8BFE-F467340EDF36}" dt="2024-06-12T13:50:37.851" v="1063" actId="27636"/>
      <pc:docMkLst>
        <pc:docMk/>
      </pc:docMkLst>
      <pc:sldChg chg="modSp mod">
        <pc:chgData name="Springer, Agee" userId="c70aae34-03cc-4ca4-9dc9-ab0f1f0f7e1f" providerId="ADAL" clId="{C84DE4D3-C5E0-4677-8BFE-F467340EDF36}" dt="2024-06-11T14:46:24.764" v="727" actId="20577"/>
        <pc:sldMkLst>
          <pc:docMk/>
          <pc:sldMk cId="32156314" sldId="671"/>
        </pc:sldMkLst>
        <pc:spChg chg="mod">
          <ac:chgData name="Springer, Agee" userId="c70aae34-03cc-4ca4-9dc9-ab0f1f0f7e1f" providerId="ADAL" clId="{C84DE4D3-C5E0-4677-8BFE-F467340EDF36}" dt="2024-06-11T14:46:24.764" v="727" actId="20577"/>
          <ac:spMkLst>
            <pc:docMk/>
            <pc:sldMk cId="32156314" sldId="671"/>
            <ac:spMk id="4" creationId="{71B380C9-83F4-13B7-773B-9880F0F13E5F}"/>
          </ac:spMkLst>
        </pc:spChg>
      </pc:sldChg>
      <pc:sldChg chg="modSp new mod">
        <pc:chgData name="Springer, Agee" userId="c70aae34-03cc-4ca4-9dc9-ab0f1f0f7e1f" providerId="ADAL" clId="{C84DE4D3-C5E0-4677-8BFE-F467340EDF36}" dt="2024-06-12T13:50:37.851" v="1063" actId="27636"/>
        <pc:sldMkLst>
          <pc:docMk/>
          <pc:sldMk cId="3213317955" sldId="727"/>
        </pc:sldMkLst>
        <pc:spChg chg="mod">
          <ac:chgData name="Springer, Agee" userId="c70aae34-03cc-4ca4-9dc9-ab0f1f0f7e1f" providerId="ADAL" clId="{C84DE4D3-C5E0-4677-8BFE-F467340EDF36}" dt="2024-06-11T14:40:33.341" v="58" actId="20577"/>
          <ac:spMkLst>
            <pc:docMk/>
            <pc:sldMk cId="3213317955" sldId="727"/>
            <ac:spMk id="2" creationId="{8BA62955-B081-40D8-00A5-7811898E6835}"/>
          </ac:spMkLst>
        </pc:spChg>
        <pc:spChg chg="mod">
          <ac:chgData name="Springer, Agee" userId="c70aae34-03cc-4ca4-9dc9-ab0f1f0f7e1f" providerId="ADAL" clId="{C84DE4D3-C5E0-4677-8BFE-F467340EDF36}" dt="2024-06-12T13:50:37.851" v="1063" actId="27636"/>
          <ac:spMkLst>
            <pc:docMk/>
            <pc:sldMk cId="3213317955" sldId="727"/>
            <ac:spMk id="3" creationId="{98B1E9E3-3FD6-7411-AB5F-D6CE3D5C1C2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6/12/2024</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6/12/2024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5786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68924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4/06/02/PUBLIC_Overview_NPRR1234_PGRR115_June2024.pptx"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693319"/>
          </a:xfrm>
          <a:prstGeom prst="rect">
            <a:avLst/>
          </a:prstGeom>
          <a:noFill/>
        </p:spPr>
        <p:txBody>
          <a:bodyPr wrap="square" rtlCol="0">
            <a:spAutoFit/>
          </a:bodyPr>
          <a:lstStyle/>
          <a:p>
            <a:r>
              <a:rPr lang="en-US" sz="2400" b="1" dirty="0"/>
              <a:t>NPRR1234 and PGRR115</a:t>
            </a:r>
          </a:p>
          <a:p>
            <a:r>
              <a:rPr lang="en-US" sz="2400" dirty="0"/>
              <a:t>Overview, Key Concepts, and Impact to the Generation Interconnection Process</a:t>
            </a:r>
          </a:p>
          <a:p>
            <a:endParaRPr lang="en-US" dirty="0"/>
          </a:p>
          <a:p>
            <a:endParaRPr lang="en-US" dirty="0"/>
          </a:p>
          <a:p>
            <a:endParaRPr lang="en-US" dirty="0"/>
          </a:p>
          <a:p>
            <a:endParaRPr lang="en-US" dirty="0"/>
          </a:p>
          <a:p>
            <a:endParaRPr lang="en-US" dirty="0"/>
          </a:p>
          <a:p>
            <a:endParaRPr lang="en-US" dirty="0"/>
          </a:p>
          <a:p>
            <a:r>
              <a:rPr lang="en-US" dirty="0"/>
              <a:t>RIWG</a:t>
            </a:r>
          </a:p>
          <a:p>
            <a:endParaRPr lang="en-US" dirty="0"/>
          </a:p>
          <a:p>
            <a:r>
              <a:rPr lang="en-US" dirty="0"/>
              <a:t>June 12, 2024</a:t>
            </a:r>
          </a:p>
        </p:txBody>
      </p:sp>
    </p:spTree>
    <p:extLst>
      <p:ext uri="{BB962C8B-B14F-4D97-AF65-F5344CB8AC3E}">
        <p14:creationId xmlns:p14="http://schemas.microsoft.com/office/powerpoint/2010/main" val="3215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2955-B081-40D8-00A5-7811898E6835}"/>
              </a:ext>
            </a:extLst>
          </p:cNvPr>
          <p:cNvSpPr>
            <a:spLocks noGrp="1"/>
          </p:cNvSpPr>
          <p:nvPr>
            <p:ph type="title"/>
          </p:nvPr>
        </p:nvSpPr>
        <p:spPr/>
        <p:txBody>
          <a:bodyPr/>
          <a:lstStyle/>
          <a:p>
            <a:r>
              <a:rPr lang="en-US" sz="2800" dirty="0"/>
              <a:t>PGRR115 – Additional Changes </a:t>
            </a:r>
            <a:r>
              <a:rPr lang="en-US" dirty="0"/>
              <a:t>Impacting the GIM Process</a:t>
            </a:r>
          </a:p>
        </p:txBody>
      </p:sp>
      <p:sp>
        <p:nvSpPr>
          <p:cNvPr id="3" name="Content Placeholder 2">
            <a:extLst>
              <a:ext uri="{FF2B5EF4-FFF2-40B4-BE49-F238E27FC236}">
                <a16:creationId xmlns:a16="http://schemas.microsoft.com/office/drawing/2014/main" id="{98B1E9E3-3FD6-7411-AB5F-D6CE3D5C1C28}"/>
              </a:ext>
            </a:extLst>
          </p:cNvPr>
          <p:cNvSpPr>
            <a:spLocks noGrp="1"/>
          </p:cNvSpPr>
          <p:nvPr>
            <p:ph idx="1"/>
          </p:nvPr>
        </p:nvSpPr>
        <p:spPr/>
        <p:txBody>
          <a:bodyPr>
            <a:normAutofit fontScale="92500" lnSpcReduction="20000"/>
          </a:bodyPr>
          <a:lstStyle/>
          <a:p>
            <a:r>
              <a:rPr lang="en-US" dirty="0"/>
              <a:t>An addition of a load 20 MW or greater at an existing Generation Resource will require a new reactive study that includes the load.</a:t>
            </a:r>
          </a:p>
          <a:p>
            <a:pPr lvl="1"/>
            <a:r>
              <a:rPr lang="en-US" dirty="0"/>
              <a:t>This formalizes current practice under the interim Large Load process.</a:t>
            </a:r>
          </a:p>
          <a:p>
            <a:pPr lvl="1"/>
            <a:r>
              <a:rPr lang="en-US" dirty="0"/>
              <a:t>The load will not require LLIS studies unless it is 75 MW or greater.</a:t>
            </a:r>
          </a:p>
          <a:p>
            <a:endParaRPr lang="en-US" dirty="0"/>
          </a:p>
          <a:p>
            <a:r>
              <a:rPr lang="en-US" dirty="0"/>
              <a:t>For a GIM request that also includes a Large Load, the PGRR allows for the FIS to be used to satisfy the LLIS provided the load is included and all required LLIS scenarios are studied.</a:t>
            </a:r>
          </a:p>
          <a:p>
            <a:pPr lvl="1"/>
            <a:r>
              <a:rPr lang="en-US" dirty="0"/>
              <a:t>This would allow both generation and load to be evaluated in a single set of studies, eliminating duplicate work.</a:t>
            </a:r>
          </a:p>
          <a:p>
            <a:endParaRPr lang="en-US" dirty="0"/>
          </a:p>
          <a:p>
            <a:r>
              <a:rPr lang="en-US" dirty="0"/>
              <a:t>A new Section 5.2.10 has been added requiring the POI for all generation interconnections at transmission voltage to have a breaker.</a:t>
            </a:r>
          </a:p>
          <a:p>
            <a:pPr lvl="1"/>
            <a:r>
              <a:rPr lang="en-US" dirty="0"/>
              <a:t>This formalizes current practice in the Planning Guide.</a:t>
            </a:r>
          </a:p>
          <a:p>
            <a:endParaRPr lang="en-US" dirty="0"/>
          </a:p>
        </p:txBody>
      </p:sp>
      <p:sp>
        <p:nvSpPr>
          <p:cNvPr id="4" name="Slide Number Placeholder 3">
            <a:extLst>
              <a:ext uri="{FF2B5EF4-FFF2-40B4-BE49-F238E27FC236}">
                <a16:creationId xmlns:a16="http://schemas.microsoft.com/office/drawing/2014/main" id="{EC3ECC5A-BD1F-7576-1239-8DC05CE705F3}"/>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213317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CA261-1A44-7FA6-DFC9-2023C1F5A9B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86BD74F-5368-E562-B5D9-3764D08061FB}"/>
              </a:ext>
            </a:extLst>
          </p:cNvPr>
          <p:cNvSpPr>
            <a:spLocks noGrp="1"/>
          </p:cNvSpPr>
          <p:nvPr>
            <p:ph idx="1"/>
          </p:nvPr>
        </p:nvSpPr>
        <p:spPr/>
        <p:txBody>
          <a:bodyPr/>
          <a:lstStyle/>
          <a:p>
            <a:r>
              <a:rPr lang="en-US" dirty="0"/>
              <a:t>ERCOT submitted NPRR1234 and PGRR115 on May 28, 2024.</a:t>
            </a:r>
          </a:p>
          <a:p>
            <a:endParaRPr lang="en-US" dirty="0"/>
          </a:p>
          <a:p>
            <a:r>
              <a:rPr lang="en-US" dirty="0"/>
              <a:t>These Revision Requests primarily address interconnection and modeling requirements for Large Loads (sites with aggregate peak Demand of 75 MW or more) and incorporate stakeholder feedback received on NPRR1191 and PGRR111 (withdrawn).</a:t>
            </a:r>
          </a:p>
          <a:p>
            <a:endParaRPr lang="en-US" dirty="0"/>
          </a:p>
          <a:p>
            <a:r>
              <a:rPr lang="en-US" dirty="0"/>
              <a:t>ERCOT plans to request that PRS refer NPRR1234 to ROS; PGRR115 will automatically be referred to ROS.</a:t>
            </a:r>
          </a:p>
          <a:p>
            <a:endParaRPr lang="en-US" dirty="0"/>
          </a:p>
        </p:txBody>
      </p:sp>
      <p:sp>
        <p:nvSpPr>
          <p:cNvPr id="4" name="Slide Number Placeholder 3">
            <a:extLst>
              <a:ext uri="{FF2B5EF4-FFF2-40B4-BE49-F238E27FC236}">
                <a16:creationId xmlns:a16="http://schemas.microsoft.com/office/drawing/2014/main" id="{DDACF8CA-728F-922A-E514-CF79EF8618F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86202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NPRR1234</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NPRR1191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1456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NPRR1234 – New Concepts &amp; Significant Changes from NPRR1191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a:xfrm>
            <a:off x="406400" y="762000"/>
            <a:ext cx="11379200" cy="5589639"/>
          </a:xfrm>
        </p:spPr>
        <p:txBody>
          <a:bodyPr>
            <a:normAutofit fontScale="92500" lnSpcReduction="10000"/>
          </a:bodyPr>
          <a:lstStyle/>
          <a:p>
            <a:r>
              <a:rPr lang="en-US" dirty="0"/>
              <a:t>This NPRR implements the changed approach announced at the April 1 LFLTF. The following concepts from NPRR1191 do not appear in NPRR1234</a:t>
            </a:r>
          </a:p>
          <a:p>
            <a:pPr lvl="1"/>
            <a:r>
              <a:rPr lang="en-US" dirty="0"/>
              <a:t>Registered Curtailable Loads (RCLs)</a:t>
            </a:r>
          </a:p>
          <a:p>
            <a:pPr lvl="1"/>
            <a:r>
              <a:rPr lang="en-US" dirty="0"/>
              <a:t>Ramping limitations on Large Loads</a:t>
            </a:r>
          </a:p>
          <a:p>
            <a:pPr lvl="1"/>
            <a:r>
              <a:rPr lang="en-US" dirty="0"/>
              <a:t>Voltage Ride Through (VRT) requirements for Large Loads</a:t>
            </a:r>
          </a:p>
          <a:p>
            <a:endParaRPr lang="en-US" dirty="0"/>
          </a:p>
          <a:p>
            <a:r>
              <a:rPr lang="en-US" dirty="0"/>
              <a:t>ERCOT remains concerned about the ramping and VRT issues and will explore other mitigation measures, such as procurement of additional AS and other system improvements.</a:t>
            </a:r>
          </a:p>
          <a:p>
            <a:endParaRPr lang="en-US" dirty="0"/>
          </a:p>
          <a:p>
            <a:r>
              <a:rPr lang="en-US" dirty="0"/>
              <a:t>Language in Section 16 requiring the registration of a load 25 MW or greater with ERCOT has been removed and replaced with a new requirement in Section 3.10.7.2 requiring identification and classification of loads 25 MW or greater in the Network Operations Model.</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4107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1C66-B5CD-46F9-E6B5-D36426D8D204}"/>
              </a:ext>
            </a:extLst>
          </p:cNvPr>
          <p:cNvSpPr>
            <a:spLocks noGrp="1"/>
          </p:cNvSpPr>
          <p:nvPr>
            <p:ph type="title"/>
          </p:nvPr>
        </p:nvSpPr>
        <p:spPr/>
        <p:txBody>
          <a:bodyPr/>
          <a:lstStyle/>
          <a:p>
            <a:r>
              <a:rPr lang="en-US" dirty="0"/>
              <a:t>Modeling of Loads 25 MW or Greater – Additional Details</a:t>
            </a:r>
          </a:p>
        </p:txBody>
      </p:sp>
      <p:sp>
        <p:nvSpPr>
          <p:cNvPr id="3" name="Content Placeholder 2">
            <a:extLst>
              <a:ext uri="{FF2B5EF4-FFF2-40B4-BE49-F238E27FC236}">
                <a16:creationId xmlns:a16="http://schemas.microsoft.com/office/drawing/2014/main" id="{E2802513-CD22-6FF2-CAC3-9986F190F581}"/>
              </a:ext>
            </a:extLst>
          </p:cNvPr>
          <p:cNvSpPr>
            <a:spLocks noGrp="1"/>
          </p:cNvSpPr>
          <p:nvPr>
            <p:ph idx="1"/>
          </p:nvPr>
        </p:nvSpPr>
        <p:spPr/>
        <p:txBody>
          <a:bodyPr>
            <a:normAutofit fontScale="85000" lnSpcReduction="20000"/>
          </a:bodyPr>
          <a:lstStyle/>
          <a:p>
            <a:r>
              <a:rPr lang="en-US" dirty="0"/>
              <a:t>TSPs will need to identify a load point or collection of load points serving a site with a historical, requested, or expected peak Demand 25 MW or greater in the ERCOT Network Operations Model.</a:t>
            </a:r>
          </a:p>
          <a:p>
            <a:endParaRPr lang="en-US" dirty="0"/>
          </a:p>
          <a:p>
            <a:r>
              <a:rPr lang="en-US" dirty="0"/>
              <a:t>RE will need to identify a load point or collection of load points serving a behind the meter load (excluding aux load) with a historical, requested, or expected peak Demand 25 MW or greater in the Resource Registration Data.</a:t>
            </a:r>
          </a:p>
          <a:p>
            <a:endParaRPr lang="en-US" dirty="0"/>
          </a:p>
          <a:p>
            <a:r>
              <a:rPr lang="en-US" dirty="0"/>
              <a:t>Load points serving sites 25-75 MW may include additional customers &lt;25 MW.</a:t>
            </a:r>
          </a:p>
          <a:p>
            <a:endParaRPr lang="en-US" dirty="0"/>
          </a:p>
          <a:p>
            <a:r>
              <a:rPr lang="en-US" dirty="0"/>
              <a:t>For each load point identified, the TSP/RE must also provide the primary end-use activity from a list of broad categories.</a:t>
            </a:r>
          </a:p>
          <a:p>
            <a:endParaRPr lang="en-US" dirty="0"/>
          </a:p>
          <a:p>
            <a:r>
              <a:rPr lang="en-US" dirty="0"/>
              <a:t>The goal of these requirements is to allow ERCOT to improve its load forecasts and to provide real-time visibility to system operators. </a:t>
            </a:r>
          </a:p>
        </p:txBody>
      </p:sp>
      <p:sp>
        <p:nvSpPr>
          <p:cNvPr id="4" name="Slide Number Placeholder 3">
            <a:extLst>
              <a:ext uri="{FF2B5EF4-FFF2-40B4-BE49-F238E27FC236}">
                <a16:creationId xmlns:a16="http://schemas.microsoft.com/office/drawing/2014/main" id="{C0626CB9-4EC0-8612-81A1-86ABF0A4AD23}"/>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TextBox 4">
            <a:extLst>
              <a:ext uri="{FF2B5EF4-FFF2-40B4-BE49-F238E27FC236}">
                <a16:creationId xmlns:a16="http://schemas.microsoft.com/office/drawing/2014/main" id="{AD9C826E-D268-9301-11DA-4FE8573D6F99}"/>
              </a:ext>
            </a:extLst>
          </p:cNvPr>
          <p:cNvSpPr txBox="1"/>
          <p:nvPr/>
        </p:nvSpPr>
        <p:spPr>
          <a:xfrm>
            <a:off x="2598997" y="6532969"/>
            <a:ext cx="8780206" cy="276999"/>
          </a:xfrm>
          <a:prstGeom prst="rect">
            <a:avLst/>
          </a:prstGeom>
          <a:noFill/>
        </p:spPr>
        <p:txBody>
          <a:bodyPr wrap="square" rtlCol="0">
            <a:spAutoFit/>
          </a:bodyPr>
          <a:lstStyle/>
          <a:p>
            <a:pPr algn="r"/>
            <a:r>
              <a:rPr lang="en-US" sz="1200" dirty="0"/>
              <a:t>For additional details </a:t>
            </a:r>
            <a:r>
              <a:rPr lang="en-US" sz="1200" dirty="0">
                <a:hlinkClick r:id="rId3"/>
              </a:rPr>
              <a:t>https://www.ercot.com/files/docs/2024/06/02/PUBLIC_Overview_NPRR1234_PGRR115_June2024.pptx</a:t>
            </a:r>
            <a:r>
              <a:rPr lang="en-US" sz="1200" dirty="0"/>
              <a:t> </a:t>
            </a:r>
          </a:p>
        </p:txBody>
      </p:sp>
    </p:spTree>
    <p:extLst>
      <p:ext uri="{BB962C8B-B14F-4D97-AF65-F5344CB8AC3E}">
        <p14:creationId xmlns:p14="http://schemas.microsoft.com/office/powerpoint/2010/main" val="308476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PGRR115</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PGRR111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92382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lstStyle/>
          <a:p>
            <a:r>
              <a:rPr lang="en-US" dirty="0"/>
              <a:t>The Large Load Interconnection Study (LLIS) process now applies to all Large Load interconnection requests, regardless of timeline.</a:t>
            </a:r>
          </a:p>
          <a:p>
            <a:endParaRPr lang="en-US" dirty="0"/>
          </a:p>
          <a:p>
            <a:r>
              <a:rPr lang="en-US" dirty="0"/>
              <a:t>All LLIS interactions will be between ERCOT and the interconnecting TSP (and IE/RE, if applicable).</a:t>
            </a:r>
          </a:p>
          <a:p>
            <a:pPr lvl="1"/>
            <a:r>
              <a:rPr lang="en-US" dirty="0"/>
              <a:t>The Interconnecting Large Load Entity (ILLE) is still required to pay a LLIS fee to ERCOT. There is an option for the TSP to pay this fee on the customer’s behalf.</a:t>
            </a:r>
          </a:p>
          <a:p>
            <a:endParaRPr lang="en-US" dirty="0"/>
          </a:p>
          <a:p>
            <a:r>
              <a:rPr lang="en-US" dirty="0"/>
              <a:t>All interconnection requests subject to the LLIS must be studied in the Quarterly Stability Assessment (QSA) prior to energization.</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106512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2BEA-C521-ECF6-5337-8D732C74A7A6}"/>
              </a:ext>
            </a:extLst>
          </p:cNvPr>
          <p:cNvSpPr>
            <a:spLocks noGrp="1"/>
          </p:cNvSpPr>
          <p:nvPr>
            <p:ph type="title"/>
          </p:nvPr>
        </p:nvSpPr>
        <p:spPr/>
        <p:txBody>
          <a:bodyPr/>
          <a:lstStyle/>
          <a:p>
            <a:r>
              <a:rPr lang="en-US" dirty="0"/>
              <a:t>PGRR115 – LLIS Process Flow – High-Level Overview</a:t>
            </a:r>
          </a:p>
        </p:txBody>
      </p:sp>
      <p:sp>
        <p:nvSpPr>
          <p:cNvPr id="4" name="Slide Number Placeholder 3">
            <a:extLst>
              <a:ext uri="{FF2B5EF4-FFF2-40B4-BE49-F238E27FC236}">
                <a16:creationId xmlns:a16="http://schemas.microsoft.com/office/drawing/2014/main" id="{1EFE3946-5A2A-F9B4-63FE-CB702031D33F}"/>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Rounded Corners 4">
            <a:extLst>
              <a:ext uri="{FF2B5EF4-FFF2-40B4-BE49-F238E27FC236}">
                <a16:creationId xmlns:a16="http://schemas.microsoft.com/office/drawing/2014/main" id="{C615484A-BD1F-26E6-158B-031CF3F92A82}"/>
              </a:ext>
            </a:extLst>
          </p:cNvPr>
          <p:cNvSpPr/>
          <p:nvPr/>
        </p:nvSpPr>
        <p:spPr>
          <a:xfrm>
            <a:off x="508000" y="1683536"/>
            <a:ext cx="1384968" cy="1082842"/>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TSP Requests LLIS</a:t>
            </a:r>
          </a:p>
        </p:txBody>
      </p:sp>
      <p:sp>
        <p:nvSpPr>
          <p:cNvPr id="6" name="Rectangle: Rounded Corners 5">
            <a:extLst>
              <a:ext uri="{FF2B5EF4-FFF2-40B4-BE49-F238E27FC236}">
                <a16:creationId xmlns:a16="http://schemas.microsoft.com/office/drawing/2014/main" id="{9B74E5B4-A5EC-1194-1EE6-BDDD4C841A26}"/>
              </a:ext>
            </a:extLst>
          </p:cNvPr>
          <p:cNvSpPr/>
          <p:nvPr/>
        </p:nvSpPr>
        <p:spPr>
          <a:xfrm>
            <a:off x="2947654"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Kick-off Meeting Held</a:t>
            </a:r>
          </a:p>
        </p:txBody>
      </p:sp>
      <p:sp>
        <p:nvSpPr>
          <p:cNvPr id="7" name="Rectangle: Rounded Corners 6">
            <a:extLst>
              <a:ext uri="{FF2B5EF4-FFF2-40B4-BE49-F238E27FC236}">
                <a16:creationId xmlns:a16="http://schemas.microsoft.com/office/drawing/2014/main" id="{5EC32E9C-89DD-6E1B-8826-6B52816BC4E4}"/>
              </a:ext>
            </a:extLst>
          </p:cNvPr>
          <p:cNvSpPr/>
          <p:nvPr/>
        </p:nvSpPr>
        <p:spPr>
          <a:xfrm>
            <a:off x="5426230"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TSP Performs Studies</a:t>
            </a:r>
          </a:p>
        </p:txBody>
      </p:sp>
      <p:sp>
        <p:nvSpPr>
          <p:cNvPr id="8" name="Rectangle: Rounded Corners 7">
            <a:extLst>
              <a:ext uri="{FF2B5EF4-FFF2-40B4-BE49-F238E27FC236}">
                <a16:creationId xmlns:a16="http://schemas.microsoft.com/office/drawing/2014/main" id="{72CECFB9-4C70-EE75-17D9-EDE1D7631550}"/>
              </a:ext>
            </a:extLst>
          </p:cNvPr>
          <p:cNvSpPr/>
          <p:nvPr/>
        </p:nvSpPr>
        <p:spPr>
          <a:xfrm>
            <a:off x="7872798"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ERCOT Determines Reliability Limit(s)</a:t>
            </a:r>
          </a:p>
        </p:txBody>
      </p:sp>
      <p:sp>
        <p:nvSpPr>
          <p:cNvPr id="10" name="Rectangle: Rounded Corners 9">
            <a:extLst>
              <a:ext uri="{FF2B5EF4-FFF2-40B4-BE49-F238E27FC236}">
                <a16:creationId xmlns:a16="http://schemas.microsoft.com/office/drawing/2014/main" id="{E7F66AFD-2533-5117-0B66-769FE7B6926F}"/>
              </a:ext>
            </a:extLst>
          </p:cNvPr>
          <p:cNvSpPr/>
          <p:nvPr/>
        </p:nvSpPr>
        <p:spPr>
          <a:xfrm>
            <a:off x="78711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Studied in QSA</a:t>
            </a:r>
          </a:p>
        </p:txBody>
      </p:sp>
      <p:sp>
        <p:nvSpPr>
          <p:cNvPr id="11" name="Rectangle: Rounded Corners 10">
            <a:extLst>
              <a:ext uri="{FF2B5EF4-FFF2-40B4-BE49-F238E27FC236}">
                <a16:creationId xmlns:a16="http://schemas.microsoft.com/office/drawing/2014/main" id="{02729A50-F0FC-16D8-DF86-7D739A470297}"/>
              </a:ext>
            </a:extLst>
          </p:cNvPr>
          <p:cNvSpPr/>
          <p:nvPr/>
        </p:nvSpPr>
        <p:spPr>
          <a:xfrm>
            <a:off x="508000" y="3916761"/>
            <a:ext cx="1384968" cy="1082842"/>
          </a:xfrm>
          <a:prstGeom prst="roundRect">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Approved to Energize</a:t>
            </a:r>
          </a:p>
        </p:txBody>
      </p:sp>
      <p:sp>
        <p:nvSpPr>
          <p:cNvPr id="12" name="Rectangle: Rounded Corners 11">
            <a:extLst>
              <a:ext uri="{FF2B5EF4-FFF2-40B4-BE49-F238E27FC236}">
                <a16:creationId xmlns:a16="http://schemas.microsoft.com/office/drawing/2014/main" id="{9F2DD110-AA6D-3449-62F0-CF6F83B3B7A1}"/>
              </a:ext>
            </a:extLst>
          </p:cNvPr>
          <p:cNvSpPr/>
          <p:nvPr/>
        </p:nvSpPr>
        <p:spPr>
          <a:xfrm>
            <a:off x="29476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TSP/RE Requests Approval to Energize</a:t>
            </a:r>
          </a:p>
        </p:txBody>
      </p:sp>
      <p:sp>
        <p:nvSpPr>
          <p:cNvPr id="13" name="Rectangle: Rounded Corners 12">
            <a:extLst>
              <a:ext uri="{FF2B5EF4-FFF2-40B4-BE49-F238E27FC236}">
                <a16:creationId xmlns:a16="http://schemas.microsoft.com/office/drawing/2014/main" id="{CB6D347A-AB82-2D91-9F65-20AD5323AE15}"/>
              </a:ext>
            </a:extLst>
          </p:cNvPr>
          <p:cNvSpPr/>
          <p:nvPr/>
        </p:nvSpPr>
        <p:spPr>
          <a:xfrm>
            <a:off x="5426230"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Added to Network Ops Model</a:t>
            </a:r>
          </a:p>
        </p:txBody>
      </p:sp>
      <p:cxnSp>
        <p:nvCxnSpPr>
          <p:cNvPr id="19" name="Straight Arrow Connector 18">
            <a:extLst>
              <a:ext uri="{FF2B5EF4-FFF2-40B4-BE49-F238E27FC236}">
                <a16:creationId xmlns:a16="http://schemas.microsoft.com/office/drawing/2014/main" id="{CE4778CA-079B-6EDD-1FA7-7A632DC32B94}"/>
              </a:ext>
            </a:extLst>
          </p:cNvPr>
          <p:cNvCxnSpPr>
            <a:cxnSpLocks/>
            <a:stCxn id="5" idx="3"/>
            <a:endCxn id="6" idx="1"/>
          </p:cNvCxnSpPr>
          <p:nvPr/>
        </p:nvCxnSpPr>
        <p:spPr>
          <a:xfrm flipV="1">
            <a:off x="1892968" y="2218931"/>
            <a:ext cx="1054686" cy="6026"/>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8C01843-DC24-A200-A03B-6EF98ABDC0CD}"/>
              </a:ext>
            </a:extLst>
          </p:cNvPr>
          <p:cNvCxnSpPr>
            <a:cxnSpLocks/>
            <a:stCxn id="6" idx="3"/>
            <a:endCxn id="7" idx="1"/>
          </p:cNvCxnSpPr>
          <p:nvPr/>
        </p:nvCxnSpPr>
        <p:spPr>
          <a:xfrm>
            <a:off x="4332622" y="2218931"/>
            <a:ext cx="1093608"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B0ACEBD-F350-9BA4-68DB-0D4174B53959}"/>
              </a:ext>
            </a:extLst>
          </p:cNvPr>
          <p:cNvCxnSpPr>
            <a:cxnSpLocks/>
            <a:stCxn id="7" idx="3"/>
            <a:endCxn id="8" idx="1"/>
          </p:cNvCxnSpPr>
          <p:nvPr/>
        </p:nvCxnSpPr>
        <p:spPr>
          <a:xfrm>
            <a:off x="6811198" y="2218931"/>
            <a:ext cx="1061600"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C9D1849-EA26-8C16-5587-51058B92BCB6}"/>
              </a:ext>
            </a:extLst>
          </p:cNvPr>
          <p:cNvCxnSpPr>
            <a:cxnSpLocks/>
            <a:stCxn id="63" idx="1"/>
            <a:endCxn id="10" idx="3"/>
          </p:cNvCxnSpPr>
          <p:nvPr/>
        </p:nvCxnSpPr>
        <p:spPr>
          <a:xfrm flipH="1">
            <a:off x="9256122" y="4452156"/>
            <a:ext cx="1061600"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52EA6AA-1D9C-60F7-C36B-890AD4A46F6C}"/>
              </a:ext>
            </a:extLst>
          </p:cNvPr>
          <p:cNvCxnSpPr>
            <a:cxnSpLocks/>
            <a:stCxn id="10" idx="1"/>
            <a:endCxn id="13" idx="3"/>
          </p:cNvCxnSpPr>
          <p:nvPr/>
        </p:nvCxnSpPr>
        <p:spPr>
          <a:xfrm flipH="1" flipV="1">
            <a:off x="6811198" y="4452156"/>
            <a:ext cx="1059956"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9A7C86BA-D9F8-8B8B-FA79-5EF2E7026FD5}"/>
              </a:ext>
            </a:extLst>
          </p:cNvPr>
          <p:cNvCxnSpPr>
            <a:cxnSpLocks/>
            <a:stCxn id="13" idx="1"/>
            <a:endCxn id="12" idx="3"/>
          </p:cNvCxnSpPr>
          <p:nvPr/>
        </p:nvCxnSpPr>
        <p:spPr>
          <a:xfrm flipH="1">
            <a:off x="4332622" y="4452156"/>
            <a:ext cx="1093608"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
        <p:nvSpPr>
          <p:cNvPr id="63" name="Rectangle: Rounded Corners 62">
            <a:extLst>
              <a:ext uri="{FF2B5EF4-FFF2-40B4-BE49-F238E27FC236}">
                <a16:creationId xmlns:a16="http://schemas.microsoft.com/office/drawing/2014/main" id="{953A5D01-830B-B075-E429-7077E9A74BD3}"/>
              </a:ext>
            </a:extLst>
          </p:cNvPr>
          <p:cNvSpPr/>
          <p:nvPr/>
        </p:nvSpPr>
        <p:spPr>
          <a:xfrm>
            <a:off x="10317722"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Evidence of IA Provided to ERCOT</a:t>
            </a:r>
          </a:p>
        </p:txBody>
      </p:sp>
      <p:cxnSp>
        <p:nvCxnSpPr>
          <p:cNvPr id="65" name="Connector: Elbow 64">
            <a:extLst>
              <a:ext uri="{FF2B5EF4-FFF2-40B4-BE49-F238E27FC236}">
                <a16:creationId xmlns:a16="http://schemas.microsoft.com/office/drawing/2014/main" id="{9D9377CE-2D76-3348-6662-916846D22592}"/>
              </a:ext>
            </a:extLst>
          </p:cNvPr>
          <p:cNvCxnSpPr>
            <a:stCxn id="8" idx="3"/>
            <a:endCxn id="63" idx="0"/>
          </p:cNvCxnSpPr>
          <p:nvPr/>
        </p:nvCxnSpPr>
        <p:spPr>
          <a:xfrm>
            <a:off x="9257766" y="2218931"/>
            <a:ext cx="1752440" cy="1691804"/>
          </a:xfrm>
          <a:prstGeom prst="bentConnector2">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A9AB8AF1-FB1D-5323-2AF2-E77454D4FE8F}"/>
              </a:ext>
            </a:extLst>
          </p:cNvPr>
          <p:cNvCxnSpPr>
            <a:cxnSpLocks/>
            <a:stCxn id="12" idx="1"/>
            <a:endCxn id="11" idx="3"/>
          </p:cNvCxnSpPr>
          <p:nvPr/>
        </p:nvCxnSpPr>
        <p:spPr>
          <a:xfrm flipH="1">
            <a:off x="1892968" y="4452157"/>
            <a:ext cx="1054686" cy="6025"/>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030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normAutofit lnSpcReduction="10000"/>
          </a:bodyPr>
          <a:lstStyle/>
          <a:p>
            <a:r>
              <a:rPr lang="en-US" dirty="0"/>
              <a:t>Removed all requirements limiting when a Large Load can be added to SSWG cases. There are still requirements that must be met prior to adding a Large Load to the Network Operations Model.</a:t>
            </a:r>
          </a:p>
          <a:p>
            <a:endParaRPr lang="en-US" dirty="0"/>
          </a:p>
          <a:p>
            <a:r>
              <a:rPr lang="en-US" dirty="0"/>
              <a:t>All provisions allowing for a load intending to register as a Controllable Load Resource (CLR) to potentially interconnect additional MWs have been removed.</a:t>
            </a:r>
          </a:p>
          <a:p>
            <a:pPr lvl="1"/>
            <a:r>
              <a:rPr lang="en-US" dirty="0"/>
              <a:t>This concept may be reintroduced in a future PGRR after approval of NPRR1188 and PGRR115.</a:t>
            </a:r>
          </a:p>
          <a:p>
            <a:endParaRPr lang="en-US" dirty="0"/>
          </a:p>
          <a:p>
            <a:r>
              <a:rPr lang="en-US" dirty="0"/>
              <a:t>Clearer requirements for what project modifications may require LLIS restudy are established in a new section 9.2.3 </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87380813"/>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2" ma:contentTypeDescription="Create a new document." ma:contentTypeScope="" ma:versionID="a7d093e2f2610af0df3597736424b652">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b88a35f1da5a4cb99058b04869a9fbe8"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EF8C21-F2F1-4147-93FA-C01CF8FEA34C}">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A526C54-2038-4DDB-9077-84C80FF069E0}">
  <ds:schemaRefs>
    <ds:schemaRef ds:uri="723a8b7a-cd21-471e-94a6-6be23f24a34b"/>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6093d562-e644-4fa2-a2d5-67c193c082f0"/>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4378</TotalTime>
  <Words>830</Words>
  <Application>Microsoft Office PowerPoint</Application>
  <PresentationFormat>Widescreen</PresentationFormat>
  <Paragraphs>90</Paragraphs>
  <Slides>10</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Calibri</vt:lpstr>
      <vt:lpstr>Cover Slide</vt:lpstr>
      <vt:lpstr>Horizontal Theme</vt:lpstr>
      <vt:lpstr>Vertical Theme</vt:lpstr>
      <vt:lpstr>PowerPoint Presentation</vt:lpstr>
      <vt:lpstr>Introduction</vt:lpstr>
      <vt:lpstr>NPRR1234</vt:lpstr>
      <vt:lpstr>NPRR1234 – New Concepts &amp; Significant Changes from NPRR1191</vt:lpstr>
      <vt:lpstr>Modeling of Loads 25 MW or Greater – Additional Details</vt:lpstr>
      <vt:lpstr>PGRR115</vt:lpstr>
      <vt:lpstr>PGRR115 – New Concepts &amp; Significant Changes from PGRR111</vt:lpstr>
      <vt:lpstr>PGRR115 – LLIS Process Flow – High-Level Overview</vt:lpstr>
      <vt:lpstr>PGRR115 – New Concepts &amp; Significant Changes from PGRR111</vt:lpstr>
      <vt:lpstr>PGRR115 – Additional Changes Impacting the GIM Process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Springer, Agee</cp:lastModifiedBy>
  <cp:revision>3</cp:revision>
  <cp:lastPrinted>2017-10-10T21:31:05Z</cp:lastPrinted>
  <dcterms:created xsi:type="dcterms:W3CDTF">2016-01-21T15:20:31Z</dcterms:created>
  <dcterms:modified xsi:type="dcterms:W3CDTF">2024-06-12T13:50:43Z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