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4"/>
  </p:notesMasterIdLst>
  <p:handoutMasterIdLst>
    <p:handoutMasterId r:id="rId15"/>
  </p:handoutMasterIdLst>
  <p:sldIdLst>
    <p:sldId id="542" r:id="rId6"/>
    <p:sldId id="563" r:id="rId7"/>
    <p:sldId id="568" r:id="rId8"/>
    <p:sldId id="571" r:id="rId9"/>
    <p:sldId id="561" r:id="rId10"/>
    <p:sldId id="572" r:id="rId11"/>
    <p:sldId id="570" r:id="rId12"/>
    <p:sldId id="5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6/12/2024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6/12/2024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mktrules/puctDirectives/rtCoOptimization" TargetMode="External"/><Relationship Id="rId2" Type="http://schemas.openxmlformats.org/officeDocument/2006/relationships/hyperlink" Target="https://www.ercot.com/files/docs/2020/04/01/RTC_Key_Principle_Quick_Reference.docx" TargetMode="External"/><Relationship Id="rId1" Type="http://schemas.openxmlformats.org/officeDocument/2006/relationships/slideLayout" Target="../slideLayouts/slideLayout17.xml"/><Relationship Id="rId4" Type="http://schemas.openxmlformats.org/officeDocument/2006/relationships/hyperlink" Target="https://www.ercot.com/mktrules/keypriorities/b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www.ercot.com/committees/tac/rtcbtf" TargetMode="External"/><Relationship Id="rId1" Type="http://schemas.openxmlformats.org/officeDocument/2006/relationships/slideLayout" Target="../slideLayouts/slideLayout1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3323987"/>
          </a:xfrm>
          <a:prstGeom prst="rect">
            <a:avLst/>
          </a:prstGeom>
          <a:noFill/>
        </p:spPr>
        <p:txBody>
          <a:bodyPr wrap="square" rtlCol="0">
            <a:spAutoFit/>
          </a:bodyPr>
          <a:lstStyle/>
          <a:p>
            <a:r>
              <a:rPr lang="en-US" sz="2400" b="1" dirty="0"/>
              <a:t>RTC+B Task Force</a:t>
            </a:r>
          </a:p>
          <a:p>
            <a:r>
              <a:rPr lang="en-US" sz="2400" b="1" dirty="0"/>
              <a:t>Update </a:t>
            </a: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RTCBTF</a:t>
            </a:r>
          </a:p>
          <a:p>
            <a:endParaRPr lang="en-US" dirty="0">
              <a:solidFill>
                <a:schemeClr val="tx2"/>
              </a:solidFill>
            </a:endParaRPr>
          </a:p>
          <a:p>
            <a:endParaRPr lang="en-US" dirty="0">
              <a:solidFill>
                <a:schemeClr val="tx2"/>
              </a:solidFill>
            </a:endParaRPr>
          </a:p>
          <a:p>
            <a:r>
              <a:rPr lang="en-US" dirty="0">
                <a:solidFill>
                  <a:schemeClr val="tx2"/>
                </a:solidFill>
              </a:rPr>
              <a:t>June 14,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1800" dirty="0"/>
              <a:t>Brief Program update: RTC+B Program Update from April Board T&amp;S  </a:t>
            </a:r>
          </a:p>
          <a:p>
            <a:pPr>
              <a:buFontTx/>
              <a:buChar char="-"/>
            </a:pPr>
            <a:r>
              <a:rPr lang="en-US" sz="1800" dirty="0"/>
              <a:t>Reminder of RTCBTF Review Cycle </a:t>
            </a:r>
          </a:p>
          <a:p>
            <a:pPr>
              <a:buFontTx/>
              <a:buChar char="-"/>
            </a:pPr>
            <a:r>
              <a:rPr lang="en-US" sz="1800" dirty="0"/>
              <a:t>Review of Issues List</a:t>
            </a:r>
          </a:p>
          <a:p>
            <a:pPr>
              <a:buFontTx/>
              <a:buChar char="-"/>
            </a:pPr>
            <a:r>
              <a:rPr lang="en-US" sz="1800" dirty="0"/>
              <a:t>Upcoming RTC+B Clarification NPRRs </a:t>
            </a:r>
          </a:p>
          <a:p>
            <a:pPr>
              <a:buFontTx/>
              <a:buChar char="-"/>
            </a:pPr>
            <a:r>
              <a:rPr lang="en-US" sz="1800" dirty="0"/>
              <a:t>Today’s Issues List for Discussion:</a:t>
            </a:r>
          </a:p>
          <a:p>
            <a:pPr lvl="1">
              <a:buFontTx/>
              <a:buChar char="-"/>
            </a:pPr>
            <a:r>
              <a:rPr lang="en-US" sz="1400" u="sng" dirty="0"/>
              <a:t>Issue 3</a:t>
            </a:r>
            <a:r>
              <a:rPr lang="en-US" sz="1400" dirty="0"/>
              <a:t> - Framework for periodic analysis comparing RTC and the current ORDC design</a:t>
            </a:r>
          </a:p>
          <a:p>
            <a:pPr lvl="1">
              <a:buFontTx/>
              <a:buChar char="-"/>
            </a:pPr>
            <a:r>
              <a:rPr lang="en-US" sz="1400" u="sng" dirty="0"/>
              <a:t>Issue 20</a:t>
            </a:r>
            <a:r>
              <a:rPr lang="en-US" sz="1400" dirty="0"/>
              <a:t> - Review of the Energy and AS Offer Caps in the context of Current Policy</a:t>
            </a:r>
          </a:p>
          <a:p>
            <a:pPr lvl="1">
              <a:buFontTx/>
              <a:buChar char="-"/>
            </a:pPr>
            <a:r>
              <a:rPr lang="en-US" sz="1400" u="sng" dirty="0"/>
              <a:t>Issue 9-10</a:t>
            </a:r>
            <a:r>
              <a:rPr lang="en-US" sz="1400" dirty="0"/>
              <a:t> - Market Readiness and Technical Workshops</a:t>
            </a:r>
          </a:p>
          <a:p>
            <a:pPr lvl="1">
              <a:buFontTx/>
              <a:buChar char="-"/>
            </a:pPr>
            <a:r>
              <a:rPr lang="en-US" sz="1400" u="sng" dirty="0"/>
              <a:t>Issue 18</a:t>
            </a:r>
            <a:r>
              <a:rPr lang="en-US" sz="1400" dirty="0"/>
              <a:t> - Placeholder for MPs discussion of AS Demand Curves</a:t>
            </a:r>
          </a:p>
          <a:p>
            <a:pPr>
              <a:buFontTx/>
              <a:buChar char="-"/>
            </a:pPr>
            <a:endParaRPr lang="en-US" sz="1800" dirty="0"/>
          </a:p>
          <a:p>
            <a:pPr>
              <a:buFontTx/>
              <a:buChar char="-"/>
            </a:pPr>
            <a:endParaRPr lang="en-US" sz="1800" dirty="0"/>
          </a:p>
          <a:p>
            <a:pPr lvl="1">
              <a:buFontTx/>
              <a:buChar char="-"/>
            </a:pPr>
            <a:endParaRPr lang="en-US" sz="1400" dirty="0"/>
          </a:p>
          <a:p>
            <a:pPr marL="0" indent="0">
              <a:buNone/>
            </a:pPr>
            <a:endParaRPr lang="en-US" sz="1800" dirty="0"/>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9659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a:xfrm>
            <a:off x="381000" y="243682"/>
            <a:ext cx="8458200" cy="785195"/>
          </a:xfrm>
        </p:spPr>
        <p:txBody>
          <a:bodyPr/>
          <a:lstStyle/>
          <a:p>
            <a:r>
              <a:rPr lang="en-US" dirty="0"/>
              <a:t>RTC+B Program Update </a:t>
            </a:r>
            <a:br>
              <a:rPr lang="en-US" dirty="0"/>
            </a:br>
            <a:r>
              <a:rPr lang="en-US" sz="1600" dirty="0"/>
              <a:t>(excerpt from June Board T&amp;S RTC Update)</a:t>
            </a:r>
            <a:endParaRPr lang="en-US" dirty="0">
              <a:solidFill>
                <a:srgbClr val="FF0000"/>
              </a:solidFill>
            </a:endParaRPr>
          </a:p>
        </p:txBody>
      </p:sp>
      <p:sp>
        <p:nvSpPr>
          <p:cNvPr id="6" name="Rectangle 5">
            <a:extLst>
              <a:ext uri="{FF2B5EF4-FFF2-40B4-BE49-F238E27FC236}">
                <a16:creationId xmlns:a16="http://schemas.microsoft.com/office/drawing/2014/main" id="{6E2B4553-F342-C6A0-5BD1-617BCB9BEB8A}"/>
              </a:ext>
            </a:extLst>
          </p:cNvPr>
          <p:cNvSpPr/>
          <p:nvPr/>
        </p:nvSpPr>
        <p:spPr>
          <a:xfrm>
            <a:off x="762000" y="5105400"/>
            <a:ext cx="1143000" cy="467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FAAB0B-133A-796A-EDA5-354C9BF422D8}"/>
              </a:ext>
            </a:extLst>
          </p:cNvPr>
          <p:cNvSpPr/>
          <p:nvPr/>
        </p:nvSpPr>
        <p:spPr>
          <a:xfrm>
            <a:off x="533400" y="57912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A682719-7AD6-A21C-7526-62EBA7492244}"/>
              </a:ext>
            </a:extLst>
          </p:cNvPr>
          <p:cNvPicPr>
            <a:picLocks noChangeAspect="1"/>
          </p:cNvPicPr>
          <p:nvPr/>
        </p:nvPicPr>
        <p:blipFill>
          <a:blip r:embed="rId2"/>
          <a:stretch>
            <a:fillRect/>
          </a:stretch>
        </p:blipFill>
        <p:spPr>
          <a:xfrm>
            <a:off x="152399" y="1009590"/>
            <a:ext cx="8771573" cy="4934010"/>
          </a:xfrm>
          <a:prstGeom prst="rect">
            <a:avLst/>
          </a:prstGeom>
        </p:spPr>
      </p:pic>
    </p:spTree>
    <p:extLst>
      <p:ext uri="{BB962C8B-B14F-4D97-AF65-F5344CB8AC3E}">
        <p14:creationId xmlns:p14="http://schemas.microsoft.com/office/powerpoint/2010/main" val="290857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A97032A-B3FD-6C23-37C5-0CBE23E63CB1}"/>
              </a:ext>
            </a:extLst>
          </p:cNvPr>
          <p:cNvSpPr txBox="1">
            <a:spLocks/>
          </p:cNvSpPr>
          <p:nvPr/>
        </p:nvSpPr>
        <p:spPr>
          <a:xfrm>
            <a:off x="508000" y="243683"/>
            <a:ext cx="11277600"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sz="2000"/>
              <a:t>Sequence and Potential Dates for Market Trials </a:t>
            </a:r>
            <a:br>
              <a:rPr lang="en-US" sz="2000"/>
            </a:br>
            <a:r>
              <a:rPr lang="en-US" sz="2000"/>
              <a:t>(dates subject to change while in Planning phase)</a:t>
            </a:r>
            <a:endParaRPr lang="en-US" sz="2000" dirty="0">
              <a:solidFill>
                <a:srgbClr val="FF0000"/>
              </a:solidFill>
            </a:endParaRPr>
          </a:p>
        </p:txBody>
      </p:sp>
      <p:sp>
        <p:nvSpPr>
          <p:cNvPr id="12" name="Content Placeholder 2">
            <a:extLst>
              <a:ext uri="{FF2B5EF4-FFF2-40B4-BE49-F238E27FC236}">
                <a16:creationId xmlns:a16="http://schemas.microsoft.com/office/drawing/2014/main" id="{F6D5B94A-217A-2B47-0DA0-757C28090D45}"/>
              </a:ext>
            </a:extLst>
          </p:cNvPr>
          <p:cNvSpPr txBox="1">
            <a:spLocks/>
          </p:cNvSpPr>
          <p:nvPr/>
        </p:nvSpPr>
        <p:spPr>
          <a:xfrm>
            <a:off x="254000" y="1814243"/>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13" name="Rectangle 12">
            <a:extLst>
              <a:ext uri="{FF2B5EF4-FFF2-40B4-BE49-F238E27FC236}">
                <a16:creationId xmlns:a16="http://schemas.microsoft.com/office/drawing/2014/main" id="{692D907A-7C61-779A-5A91-6DB38D796CC0}"/>
              </a:ext>
            </a:extLst>
          </p:cNvPr>
          <p:cNvSpPr/>
          <p:nvPr/>
        </p:nvSpPr>
        <p:spPr>
          <a:xfrm>
            <a:off x="1016000" y="2795162"/>
            <a:ext cx="2420332"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u="sng" dirty="0">
                <a:solidFill>
                  <a:schemeClr val="tx1"/>
                </a:solidFill>
              </a:rPr>
              <a:t>RTC QSE Submission Testing</a:t>
            </a:r>
          </a:p>
          <a:p>
            <a:pPr algn="ctr"/>
            <a:r>
              <a:rPr lang="en-US" sz="1000" dirty="0">
                <a:solidFill>
                  <a:schemeClr val="tx1"/>
                </a:solidFill>
              </a:rPr>
              <a:t>(Submit COP, RT AS Offers, </a:t>
            </a:r>
          </a:p>
          <a:p>
            <a:pPr algn="ctr"/>
            <a:r>
              <a:rPr lang="en-US" sz="1000" dirty="0">
                <a:solidFill>
                  <a:schemeClr val="tx1"/>
                </a:solidFill>
              </a:rPr>
              <a:t>DAM Virtual AS, Outages for ESRs)</a:t>
            </a:r>
          </a:p>
        </p:txBody>
      </p:sp>
      <p:sp>
        <p:nvSpPr>
          <p:cNvPr id="14" name="Rectangle 13">
            <a:extLst>
              <a:ext uri="{FF2B5EF4-FFF2-40B4-BE49-F238E27FC236}">
                <a16:creationId xmlns:a16="http://schemas.microsoft.com/office/drawing/2014/main" id="{2A7C9F43-D1CD-5F82-6143-0F5ED6118E96}"/>
              </a:ext>
            </a:extLst>
          </p:cNvPr>
          <p:cNvSpPr/>
          <p:nvPr/>
        </p:nvSpPr>
        <p:spPr>
          <a:xfrm>
            <a:off x="3436332" y="2795162"/>
            <a:ext cx="1846868"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Open-loop RTC SCED</a:t>
            </a:r>
          </a:p>
          <a:p>
            <a:pPr algn="ctr"/>
            <a:r>
              <a:rPr lang="en-US" sz="1100" dirty="0">
                <a:solidFill>
                  <a:schemeClr val="tx1"/>
                </a:solidFill>
              </a:rPr>
              <a:t>(QSE offers, SCED non-binding award/dispatch)</a:t>
            </a:r>
          </a:p>
        </p:txBody>
      </p:sp>
      <p:sp>
        <p:nvSpPr>
          <p:cNvPr id="15" name="Rectangle 14">
            <a:extLst>
              <a:ext uri="{FF2B5EF4-FFF2-40B4-BE49-F238E27FC236}">
                <a16:creationId xmlns:a16="http://schemas.microsoft.com/office/drawing/2014/main" id="{44026E3E-4BBC-2CDE-660F-6E7C39CFCED7}"/>
              </a:ext>
            </a:extLst>
          </p:cNvPr>
          <p:cNvSpPr/>
          <p:nvPr/>
        </p:nvSpPr>
        <p:spPr>
          <a:xfrm>
            <a:off x="5283200" y="2795162"/>
            <a:ext cx="2362200" cy="1806724"/>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Closed-loop SCED/LFC</a:t>
            </a:r>
          </a:p>
          <a:p>
            <a:pPr algn="ctr"/>
            <a:r>
              <a:rPr lang="en-US" sz="1100" dirty="0">
                <a:solidFill>
                  <a:schemeClr val="tx1"/>
                </a:solidFill>
              </a:rPr>
              <a:t>(QSE RTC offers and telemetry to support closed-loop frequency control test 2-3 tests of 2-4 hour durations)</a:t>
            </a:r>
          </a:p>
        </p:txBody>
      </p:sp>
      <p:sp>
        <p:nvSpPr>
          <p:cNvPr id="16" name="Rectangle 15">
            <a:extLst>
              <a:ext uri="{FF2B5EF4-FFF2-40B4-BE49-F238E27FC236}">
                <a16:creationId xmlns:a16="http://schemas.microsoft.com/office/drawing/2014/main" id="{60838D4D-9AF0-66C4-0D8E-0A4D26D70D3D}"/>
              </a:ext>
            </a:extLst>
          </p:cNvPr>
          <p:cNvSpPr/>
          <p:nvPr/>
        </p:nvSpPr>
        <p:spPr>
          <a:xfrm>
            <a:off x="1016000" y="3863452"/>
            <a:ext cx="2233970"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RTC QSE Telemetry Check-out </a:t>
            </a:r>
            <a:r>
              <a:rPr lang="en-US" sz="1100" dirty="0">
                <a:solidFill>
                  <a:schemeClr val="tx1"/>
                </a:solidFill>
              </a:rPr>
              <a:t>(QSEs add/verify new telemetry points for UDSP, New ramp rates, ESR telemetry)</a:t>
            </a:r>
          </a:p>
        </p:txBody>
      </p:sp>
      <p:sp>
        <p:nvSpPr>
          <p:cNvPr id="17" name="Rectangle 16">
            <a:extLst>
              <a:ext uri="{FF2B5EF4-FFF2-40B4-BE49-F238E27FC236}">
                <a16:creationId xmlns:a16="http://schemas.microsoft.com/office/drawing/2014/main" id="{59716E97-B79F-8D46-15FD-EF530D7CEE6F}"/>
              </a:ext>
            </a:extLst>
          </p:cNvPr>
          <p:cNvSpPr/>
          <p:nvPr/>
        </p:nvSpPr>
        <p:spPr>
          <a:xfrm>
            <a:off x="5305197" y="4788353"/>
            <a:ext cx="1926603" cy="73843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Day-Ahead Market </a:t>
            </a:r>
          </a:p>
          <a:p>
            <a:pPr algn="ctr"/>
            <a:r>
              <a:rPr lang="en-US" sz="1100" dirty="0">
                <a:solidFill>
                  <a:schemeClr val="tx1"/>
                </a:solidFill>
              </a:rPr>
              <a:t>(Non-binding DAM using QSE offers for at least 2 tests)</a:t>
            </a:r>
          </a:p>
        </p:txBody>
      </p:sp>
      <p:sp>
        <p:nvSpPr>
          <p:cNvPr id="18" name="Rectangle 17">
            <a:extLst>
              <a:ext uri="{FF2B5EF4-FFF2-40B4-BE49-F238E27FC236}">
                <a16:creationId xmlns:a16="http://schemas.microsoft.com/office/drawing/2014/main" id="{4BA243BC-6D29-109B-91A6-4029970CE6A7}"/>
              </a:ext>
            </a:extLst>
          </p:cNvPr>
          <p:cNvSpPr/>
          <p:nvPr/>
        </p:nvSpPr>
        <p:spPr>
          <a:xfrm>
            <a:off x="7645401" y="2795162"/>
            <a:ext cx="1194847" cy="2999797"/>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Transition to Go-Live</a:t>
            </a:r>
          </a:p>
          <a:p>
            <a:pPr algn="ctr"/>
            <a:r>
              <a:rPr lang="en-US" sz="1100" dirty="0">
                <a:solidFill>
                  <a:schemeClr val="tx1"/>
                </a:solidFill>
              </a:rPr>
              <a:t>Upon completion of testing, confirmation of ERCOT and market readiness for Go-Live.</a:t>
            </a:r>
          </a:p>
        </p:txBody>
      </p:sp>
      <p:sp>
        <p:nvSpPr>
          <p:cNvPr id="19" name="TextBox 18">
            <a:extLst>
              <a:ext uri="{FF2B5EF4-FFF2-40B4-BE49-F238E27FC236}">
                <a16:creationId xmlns:a16="http://schemas.microsoft.com/office/drawing/2014/main" id="{892DB19F-F8A2-D2FD-7E10-9DD1F21BFCB9}"/>
              </a:ext>
            </a:extLst>
          </p:cNvPr>
          <p:cNvSpPr txBox="1"/>
          <p:nvPr/>
        </p:nvSpPr>
        <p:spPr>
          <a:xfrm>
            <a:off x="2657295" y="2484144"/>
            <a:ext cx="1525571" cy="307777"/>
          </a:xfrm>
          <a:prstGeom prst="rect">
            <a:avLst/>
          </a:prstGeom>
          <a:noFill/>
        </p:spPr>
        <p:txBody>
          <a:bodyPr wrap="square" rtlCol="0">
            <a:spAutoFit/>
          </a:bodyPr>
          <a:lstStyle/>
          <a:p>
            <a:pPr algn="ctr"/>
            <a:r>
              <a:rPr lang="en-US" sz="1400" dirty="0"/>
              <a:t>3-4 months</a:t>
            </a:r>
          </a:p>
        </p:txBody>
      </p:sp>
      <p:sp>
        <p:nvSpPr>
          <p:cNvPr id="20" name="TextBox 19">
            <a:extLst>
              <a:ext uri="{FF2B5EF4-FFF2-40B4-BE49-F238E27FC236}">
                <a16:creationId xmlns:a16="http://schemas.microsoft.com/office/drawing/2014/main" id="{D472B9BF-B227-ED13-9A36-6A8AB7E1DB58}"/>
              </a:ext>
            </a:extLst>
          </p:cNvPr>
          <p:cNvSpPr txBox="1"/>
          <p:nvPr/>
        </p:nvSpPr>
        <p:spPr>
          <a:xfrm>
            <a:off x="5798533" y="2500822"/>
            <a:ext cx="1525571" cy="307777"/>
          </a:xfrm>
          <a:prstGeom prst="rect">
            <a:avLst/>
          </a:prstGeom>
          <a:noFill/>
        </p:spPr>
        <p:txBody>
          <a:bodyPr wrap="square" rtlCol="0">
            <a:spAutoFit/>
          </a:bodyPr>
          <a:lstStyle/>
          <a:p>
            <a:pPr algn="ctr"/>
            <a:r>
              <a:rPr lang="en-US" sz="1400" dirty="0"/>
              <a:t>2 months</a:t>
            </a:r>
          </a:p>
        </p:txBody>
      </p:sp>
      <p:sp>
        <p:nvSpPr>
          <p:cNvPr id="21" name="TextBox 20">
            <a:extLst>
              <a:ext uri="{FF2B5EF4-FFF2-40B4-BE49-F238E27FC236}">
                <a16:creationId xmlns:a16="http://schemas.microsoft.com/office/drawing/2014/main" id="{07DAB2D9-02D8-FF14-E054-4B770232A281}"/>
              </a:ext>
            </a:extLst>
          </p:cNvPr>
          <p:cNvSpPr txBox="1"/>
          <p:nvPr/>
        </p:nvSpPr>
        <p:spPr>
          <a:xfrm>
            <a:off x="7491430" y="2500821"/>
            <a:ext cx="1525571" cy="307777"/>
          </a:xfrm>
          <a:prstGeom prst="rect">
            <a:avLst/>
          </a:prstGeom>
          <a:noFill/>
        </p:spPr>
        <p:txBody>
          <a:bodyPr wrap="square" rtlCol="0">
            <a:spAutoFit/>
          </a:bodyPr>
          <a:lstStyle/>
          <a:p>
            <a:pPr algn="ctr"/>
            <a:r>
              <a:rPr lang="en-US" sz="1400" dirty="0"/>
              <a:t>1 month</a:t>
            </a:r>
          </a:p>
        </p:txBody>
      </p:sp>
      <p:sp>
        <p:nvSpPr>
          <p:cNvPr id="22" name="TextBox 21">
            <a:extLst>
              <a:ext uri="{FF2B5EF4-FFF2-40B4-BE49-F238E27FC236}">
                <a16:creationId xmlns:a16="http://schemas.microsoft.com/office/drawing/2014/main" id="{F8F17E32-D908-0615-BD8A-AD7D188AB08E}"/>
              </a:ext>
            </a:extLst>
          </p:cNvPr>
          <p:cNvSpPr txBox="1"/>
          <p:nvPr/>
        </p:nvSpPr>
        <p:spPr>
          <a:xfrm>
            <a:off x="5505712" y="5621267"/>
            <a:ext cx="1525571" cy="307777"/>
          </a:xfrm>
          <a:prstGeom prst="rect">
            <a:avLst/>
          </a:prstGeom>
          <a:noFill/>
        </p:spPr>
        <p:txBody>
          <a:bodyPr wrap="square" rtlCol="0">
            <a:spAutoFit/>
          </a:bodyPr>
          <a:lstStyle/>
          <a:p>
            <a:pPr algn="ctr"/>
            <a:r>
              <a:rPr lang="en-US" sz="1400" dirty="0"/>
              <a:t>1-2 months</a:t>
            </a:r>
          </a:p>
        </p:txBody>
      </p:sp>
      <p:sp>
        <p:nvSpPr>
          <p:cNvPr id="23" name="Rectangle 22">
            <a:extLst>
              <a:ext uri="{FF2B5EF4-FFF2-40B4-BE49-F238E27FC236}">
                <a16:creationId xmlns:a16="http://schemas.microsoft.com/office/drawing/2014/main" id="{0B04C06B-C52B-F389-AC5E-A225AA27F943}"/>
              </a:ext>
            </a:extLst>
          </p:cNvPr>
          <p:cNvSpPr/>
          <p:nvPr/>
        </p:nvSpPr>
        <p:spPr>
          <a:xfrm>
            <a:off x="482600"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155059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262839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370597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477542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583072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68976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9644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31" name="Arrow: Pentagon 30">
            <a:extLst>
              <a:ext uri="{FF2B5EF4-FFF2-40B4-BE49-F238E27FC236}">
                <a16:creationId xmlns:a16="http://schemas.microsoft.com/office/drawing/2014/main" id="{43A67080-DCD5-7D27-9270-C09276120D22}"/>
              </a:ext>
            </a:extLst>
          </p:cNvPr>
          <p:cNvSpPr/>
          <p:nvPr/>
        </p:nvSpPr>
        <p:spPr>
          <a:xfrm>
            <a:off x="69660" y="1588587"/>
            <a:ext cx="1403541" cy="1239824"/>
          </a:xfrm>
          <a:prstGeom prst="homePlate">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QSE Attestation </a:t>
            </a:r>
          </a:p>
          <a:p>
            <a:pPr algn="ctr"/>
            <a:r>
              <a:rPr lang="en-US" sz="1400" dirty="0">
                <a:solidFill>
                  <a:schemeClr val="tx1"/>
                </a:solidFill>
              </a:rPr>
              <a:t>9 months before Trials </a:t>
            </a:r>
          </a:p>
        </p:txBody>
      </p:sp>
      <p:sp>
        <p:nvSpPr>
          <p:cNvPr id="32" name="Rectangle 31">
            <a:extLst>
              <a:ext uri="{FF2B5EF4-FFF2-40B4-BE49-F238E27FC236}">
                <a16:creationId xmlns:a16="http://schemas.microsoft.com/office/drawing/2014/main" id="{49465D1A-060B-F121-F06A-AF0A5EF59DD0}"/>
              </a:ext>
            </a:extLst>
          </p:cNvPr>
          <p:cNvSpPr/>
          <p:nvPr/>
        </p:nvSpPr>
        <p:spPr>
          <a:xfrm>
            <a:off x="3249970" y="3861698"/>
            <a:ext cx="2031476"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QSE Telemetry Tests</a:t>
            </a:r>
          </a:p>
          <a:p>
            <a:pPr algn="ctr"/>
            <a:r>
              <a:rPr lang="en-US" sz="1100" dirty="0">
                <a:solidFill>
                  <a:schemeClr val="tx1"/>
                </a:solidFill>
              </a:rPr>
              <a:t>(Individual QSE to follow UDSP and support new ramp rate and ESR telemetry)</a:t>
            </a:r>
          </a:p>
        </p:txBody>
      </p:sp>
      <p:sp>
        <p:nvSpPr>
          <p:cNvPr id="33" name="TextBox 32">
            <a:extLst>
              <a:ext uri="{FF2B5EF4-FFF2-40B4-BE49-F238E27FC236}">
                <a16:creationId xmlns:a16="http://schemas.microsoft.com/office/drawing/2014/main" id="{B8D9F41D-7BC3-0A7B-EC99-9530F42BACA0}"/>
              </a:ext>
            </a:extLst>
          </p:cNvPr>
          <p:cNvSpPr txBox="1"/>
          <p:nvPr/>
        </p:nvSpPr>
        <p:spPr>
          <a:xfrm>
            <a:off x="1479574" y="2022575"/>
            <a:ext cx="5989772" cy="338554"/>
          </a:xfrm>
          <a:prstGeom prst="rect">
            <a:avLst/>
          </a:prstGeom>
          <a:noFill/>
          <a:ln>
            <a:solidFill>
              <a:schemeClr val="tx2"/>
            </a:solidFill>
          </a:ln>
        </p:spPr>
        <p:txBody>
          <a:bodyPr wrap="square" rtlCol="0">
            <a:spAutoFit/>
          </a:bodyPr>
          <a:lstStyle/>
          <a:p>
            <a:r>
              <a:rPr lang="en-US" sz="1600" dirty="0"/>
              <a:t>Each activity will have a public-facing Scorecard and exit Criteria</a:t>
            </a:r>
          </a:p>
        </p:txBody>
      </p:sp>
      <p:sp>
        <p:nvSpPr>
          <p:cNvPr id="34" name="TextBox 33">
            <a:extLst>
              <a:ext uri="{FF2B5EF4-FFF2-40B4-BE49-F238E27FC236}">
                <a16:creationId xmlns:a16="http://schemas.microsoft.com/office/drawing/2014/main" id="{41C14A88-A8A3-1CB0-DACA-CD4655743720}"/>
              </a:ext>
            </a:extLst>
          </p:cNvPr>
          <p:cNvSpPr txBox="1"/>
          <p:nvPr/>
        </p:nvSpPr>
        <p:spPr>
          <a:xfrm>
            <a:off x="3570831" y="6460033"/>
            <a:ext cx="1824538" cy="307777"/>
          </a:xfrm>
          <a:prstGeom prst="rect">
            <a:avLst/>
          </a:prstGeom>
          <a:noFill/>
        </p:spPr>
        <p:txBody>
          <a:bodyPr wrap="none" rtlCol="0">
            <a:spAutoFit/>
          </a:bodyPr>
          <a:lstStyle/>
          <a:p>
            <a:r>
              <a:rPr lang="en-US" sz="1400" dirty="0"/>
              <a:t>Updated 2024-05-22</a:t>
            </a:r>
          </a:p>
        </p:txBody>
      </p:sp>
      <p:sp>
        <p:nvSpPr>
          <p:cNvPr id="35" name="Rectangle 34">
            <a:extLst>
              <a:ext uri="{FF2B5EF4-FFF2-40B4-BE49-F238E27FC236}">
                <a16:creationId xmlns:a16="http://schemas.microsoft.com/office/drawing/2014/main" id="{F77F1DD2-1D4A-A839-680D-070E146B2E76}"/>
              </a:ext>
            </a:extLst>
          </p:cNvPr>
          <p:cNvSpPr/>
          <p:nvPr/>
        </p:nvSpPr>
        <p:spPr>
          <a:xfrm rot="19465979">
            <a:off x="1550703" y="2754017"/>
            <a:ext cx="5494322" cy="1569660"/>
          </a:xfrm>
          <a:prstGeom prst="rect">
            <a:avLst/>
          </a:prstGeom>
          <a:noFill/>
        </p:spPr>
        <p:txBody>
          <a:bodyPr wrap="square" lIns="91440" tIns="45720" rIns="91440" bIns="45720">
            <a:spAutoFit/>
          </a:bodyPr>
          <a:lstStyle/>
          <a:p>
            <a:pPr algn="ctr"/>
            <a:r>
              <a:rPr lang="en-US" sz="9600" b="1" spc="50" dirty="0">
                <a:ln w="0"/>
                <a:solidFill>
                  <a:schemeClr val="bg2">
                    <a:alpha val="30000"/>
                  </a:schemeClr>
                </a:solidFill>
                <a:effectLst>
                  <a:innerShdw blurRad="63500" dist="50800" dir="13500000">
                    <a:srgbClr val="000000">
                      <a:alpha val="50000"/>
                    </a:srgbClr>
                  </a:innerShdw>
                </a:effectLst>
              </a:rPr>
              <a:t>DRAFT</a:t>
            </a:r>
            <a:endParaRPr lang="en-US" sz="5400" b="1" spc="50" dirty="0">
              <a:ln w="0"/>
              <a:solidFill>
                <a:schemeClr val="bg2">
                  <a:alpha val="30000"/>
                </a:schemeClr>
              </a:solidFill>
              <a:effectLst>
                <a:innerShdw blurRad="63500" dist="50800" dir="13500000">
                  <a:srgbClr val="000000">
                    <a:alpha val="50000"/>
                  </a:srgbClr>
                </a:innerShdw>
              </a:effectLst>
            </a:endParaRPr>
          </a:p>
        </p:txBody>
      </p:sp>
      <p:sp>
        <p:nvSpPr>
          <p:cNvPr id="36" name="TextBox 35">
            <a:extLst>
              <a:ext uri="{FF2B5EF4-FFF2-40B4-BE49-F238E27FC236}">
                <a16:creationId xmlns:a16="http://schemas.microsoft.com/office/drawing/2014/main" id="{707BDACA-ED50-304E-0555-506EAB45558D}"/>
              </a:ext>
            </a:extLst>
          </p:cNvPr>
          <p:cNvSpPr txBox="1"/>
          <p:nvPr/>
        </p:nvSpPr>
        <p:spPr>
          <a:xfrm>
            <a:off x="431800" y="5014005"/>
            <a:ext cx="4769111" cy="1015663"/>
          </a:xfrm>
          <a:prstGeom prst="rect">
            <a:avLst/>
          </a:prstGeom>
          <a:noFill/>
        </p:spPr>
        <p:txBody>
          <a:bodyPr wrap="square" rtlCol="0">
            <a:spAutoFit/>
          </a:bodyPr>
          <a:lstStyle/>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Current draft of the earliest possible dates for Market Trials and Go-Live that have been shared through TWG and the RTC+B Workshops, in support of Market Participants readiness at RTCBTF.</a:t>
            </a:r>
            <a:endParaRPr lang="en-US" sz="1200" dirty="0">
              <a:effectLst/>
              <a:latin typeface="Calibri" panose="020F0502020204030204" pitchFamily="34" charset="0"/>
              <a:ea typeface="Calibri" panose="020F0502020204030204" pitchFamily="34" charset="0"/>
            </a:endParaRPr>
          </a:p>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Actual Market Trials and Go-Live milestones are to be determined and will be communicated no later than 9/30/24.</a:t>
            </a:r>
            <a:endParaRPr lang="en-US" dirty="0"/>
          </a:p>
        </p:txBody>
      </p:sp>
    </p:spTree>
    <p:extLst>
      <p:ext uri="{BB962C8B-B14F-4D97-AF65-F5344CB8AC3E}">
        <p14:creationId xmlns:p14="http://schemas.microsoft.com/office/powerpoint/2010/main" val="150775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1800" dirty="0"/>
              <a:t>Reminder of RTC+B Program Scope</a:t>
            </a:r>
          </a:p>
          <a:p>
            <a:pPr lvl="1"/>
            <a:r>
              <a:rPr lang="en-US" sz="1400" dirty="0"/>
              <a:t>RTC Key Principles were approved to lay foundation of NPRR1007-1013</a:t>
            </a:r>
          </a:p>
          <a:p>
            <a:pPr lvl="2"/>
            <a:r>
              <a:rPr lang="en-US" sz="1000" dirty="0"/>
              <a:t>Consolidated Key Principles: </a:t>
            </a:r>
            <a:r>
              <a:rPr lang="en-US" sz="1000" dirty="0">
                <a:hlinkClick r:id="rId2"/>
              </a:rPr>
              <a:t>https://www.ercot.com/files/docs/2020/04/01/RTC_Key_Principle_Quick_Reference.docx</a:t>
            </a:r>
            <a:endParaRPr lang="en-US" sz="1000" dirty="0"/>
          </a:p>
          <a:p>
            <a:pPr lvl="2"/>
            <a:r>
              <a:rPr lang="en-US" sz="1000" dirty="0"/>
              <a:t>Library of Key Principles: </a:t>
            </a:r>
            <a:r>
              <a:rPr lang="en-US" sz="1000" dirty="0">
                <a:hlinkClick r:id="rId3"/>
              </a:rPr>
              <a:t>https://www.ercot.com/mktrules/puctDirectives/rtCoOptimization</a:t>
            </a:r>
            <a:r>
              <a:rPr lang="en-US" sz="1000" dirty="0"/>
              <a:t> </a:t>
            </a:r>
          </a:p>
          <a:p>
            <a:pPr lvl="1"/>
            <a:r>
              <a:rPr lang="en-US" sz="1400" dirty="0"/>
              <a:t>Battery Key Topic Concepts approved to lay foundation of NPRR1014</a:t>
            </a:r>
          </a:p>
          <a:p>
            <a:pPr lvl="2"/>
            <a:r>
              <a:rPr lang="en-US" sz="1000" dirty="0">
                <a:hlinkClick r:id="rId4"/>
              </a:rPr>
              <a:t>https://www.ercot.com/mktrules/keypriorities/bes</a:t>
            </a:r>
            <a:endParaRPr lang="en-US" sz="1000" dirty="0"/>
          </a:p>
          <a:p>
            <a:pPr lvl="1"/>
            <a:r>
              <a:rPr lang="en-US" sz="1400" dirty="0"/>
              <a:t>RTC State-of-Charge accounting in NPRR1204</a:t>
            </a:r>
          </a:p>
          <a:p>
            <a:r>
              <a:rPr lang="en-US" sz="1800" dirty="0"/>
              <a:t>Objective is to present concepts or issues that need to be resolved for an effective implementation.</a:t>
            </a:r>
          </a:p>
          <a:p>
            <a:pPr lvl="1"/>
            <a:r>
              <a:rPr lang="en-US" sz="1400" dirty="0"/>
              <a:t>Coordinating timelines for interface requirements and testing, </a:t>
            </a:r>
          </a:p>
          <a:p>
            <a:pPr lvl="1"/>
            <a:r>
              <a:rPr lang="en-US" sz="1400" dirty="0"/>
              <a:t>Providing the forum for any analysis or policy decisions (such as parameter values)</a:t>
            </a:r>
          </a:p>
          <a:p>
            <a:pPr lvl="1"/>
            <a:r>
              <a:rPr lang="en-US" sz="1400" dirty="0"/>
              <a:t>Coordinating market readiness and cutover activities,</a:t>
            </a:r>
          </a:p>
          <a:p>
            <a:pPr lvl="1"/>
            <a:r>
              <a:rPr lang="en-US" sz="1400" dirty="0"/>
              <a:t>Review draft Revision Requests or other artifacts necessary to successfully implement the program within the identified timeframes, and discussing other details as needed.</a:t>
            </a:r>
          </a:p>
          <a:p>
            <a:r>
              <a:rPr lang="en-US" sz="1800" dirty="0"/>
              <a:t>Lessons learned from RTCTF to avoid being delayed in decisions:</a:t>
            </a:r>
          </a:p>
          <a:p>
            <a:pPr lvl="1"/>
            <a:r>
              <a:rPr lang="en-US" sz="1400" dirty="0"/>
              <a:t>Meeting #1: Initial concept presented by ERCOT staff</a:t>
            </a:r>
          </a:p>
          <a:p>
            <a:pPr lvl="1"/>
            <a:r>
              <a:rPr lang="en-US" sz="1400" dirty="0"/>
              <a:t>Meeting #2: Comments and alternatives presented by MPs</a:t>
            </a:r>
          </a:p>
          <a:p>
            <a:pPr lvl="1"/>
            <a:r>
              <a:rPr lang="en-US" sz="1400" dirty="0"/>
              <a:t>Meeting #3: RTCTF consensus achieved or escalated to TAC for a vote to decide the matter.</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Plans for Meetings and Review Cycles</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224069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Current RTCBTF Issues List</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04800" y="762000"/>
            <a:ext cx="8534400" cy="570951"/>
          </a:xfrm>
        </p:spPr>
        <p:txBody>
          <a:bodyPr/>
          <a:lstStyle/>
          <a:p>
            <a:r>
              <a:rPr lang="en-US" sz="1800" dirty="0"/>
              <a:t>Link to issues on </a:t>
            </a:r>
            <a:r>
              <a:rPr lang="en-US" sz="1800" dirty="0">
                <a:hlinkClick r:id="rId2"/>
              </a:rPr>
              <a:t>RTCBTF home page</a:t>
            </a:r>
            <a:endParaRPr lang="en-US" sz="1800" dirty="0"/>
          </a:p>
          <a:p>
            <a:endParaRPr lang="en-US" sz="1800" dirty="0"/>
          </a:p>
        </p:txBody>
      </p:sp>
      <p:pic>
        <p:nvPicPr>
          <p:cNvPr id="3" name="Picture 2">
            <a:extLst>
              <a:ext uri="{FF2B5EF4-FFF2-40B4-BE49-F238E27FC236}">
                <a16:creationId xmlns:a16="http://schemas.microsoft.com/office/drawing/2014/main" id="{D840DD3D-250B-1A35-7E64-492041B1835D}"/>
              </a:ext>
            </a:extLst>
          </p:cNvPr>
          <p:cNvPicPr>
            <a:picLocks noChangeAspect="1"/>
          </p:cNvPicPr>
          <p:nvPr/>
        </p:nvPicPr>
        <p:blipFill>
          <a:blip r:embed="rId3"/>
          <a:stretch>
            <a:fillRect/>
          </a:stretch>
        </p:blipFill>
        <p:spPr>
          <a:xfrm>
            <a:off x="0" y="1219200"/>
            <a:ext cx="9144000" cy="3293672"/>
          </a:xfrm>
          <a:prstGeom prst="rect">
            <a:avLst/>
          </a:prstGeom>
        </p:spPr>
      </p:pic>
      <p:sp>
        <p:nvSpPr>
          <p:cNvPr id="6" name="Arrow: Down 5">
            <a:extLst>
              <a:ext uri="{FF2B5EF4-FFF2-40B4-BE49-F238E27FC236}">
                <a16:creationId xmlns:a16="http://schemas.microsoft.com/office/drawing/2014/main" id="{7E756365-DAE3-8706-5702-7873CB47ECDD}"/>
              </a:ext>
            </a:extLst>
          </p:cNvPr>
          <p:cNvSpPr/>
          <p:nvPr/>
        </p:nvSpPr>
        <p:spPr>
          <a:xfrm>
            <a:off x="6781800" y="762000"/>
            <a:ext cx="304800" cy="45719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16DFBAB-74B0-A4B6-6DD1-BCE3FED206F3}"/>
              </a:ext>
            </a:extLst>
          </p:cNvPr>
          <p:cNvPicPr>
            <a:picLocks noChangeAspect="1"/>
          </p:cNvPicPr>
          <p:nvPr/>
        </p:nvPicPr>
        <p:blipFill>
          <a:blip r:embed="rId4"/>
          <a:stretch>
            <a:fillRect/>
          </a:stretch>
        </p:blipFill>
        <p:spPr>
          <a:xfrm>
            <a:off x="0" y="4876800"/>
            <a:ext cx="9144000" cy="1060704"/>
          </a:xfrm>
          <a:prstGeom prst="rect">
            <a:avLst/>
          </a:prstGeom>
        </p:spPr>
      </p:pic>
    </p:spTree>
    <p:extLst>
      <p:ext uri="{BB962C8B-B14F-4D97-AF65-F5344CB8AC3E}">
        <p14:creationId xmlns:p14="http://schemas.microsoft.com/office/powerpoint/2010/main" val="799059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Upcoming RTC+B Clarification NPRRs </a:t>
            </a:r>
            <a:endParaRPr lang="en-US" dirty="0">
              <a:solidFill>
                <a:srgbClr val="FF0000"/>
              </a:solidFill>
            </a:endParaRPr>
          </a:p>
        </p:txBody>
      </p:sp>
      <p:sp>
        <p:nvSpPr>
          <p:cNvPr id="5" name="Content Placeholder 2">
            <a:extLst>
              <a:ext uri="{FF2B5EF4-FFF2-40B4-BE49-F238E27FC236}">
                <a16:creationId xmlns:a16="http://schemas.microsoft.com/office/drawing/2014/main" id="{CE9AE28E-643D-C5A3-BFB0-E2F34D02C980}"/>
              </a:ext>
            </a:extLst>
          </p:cNvPr>
          <p:cNvSpPr txBox="1">
            <a:spLocks/>
          </p:cNvSpPr>
          <p:nvPr/>
        </p:nvSpPr>
        <p:spPr>
          <a:xfrm>
            <a:off x="152400" y="1066800"/>
            <a:ext cx="8458200" cy="4419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RTC+B NPRR next steps:</a:t>
            </a:r>
          </a:p>
          <a:p>
            <a:pPr lvl="1"/>
            <a:r>
              <a:rPr lang="en-US" sz="1400" dirty="0"/>
              <a:t>RUC Capacity Short NPRR1236 is going to July PRS Meeting</a:t>
            </a:r>
          </a:p>
          <a:p>
            <a:pPr lvl="1"/>
            <a:r>
              <a:rPr lang="en-US" sz="1400" dirty="0"/>
              <a:t>Verifiable Cost Hydro MOC will be part of clarifying NPRR</a:t>
            </a:r>
          </a:p>
          <a:p>
            <a:pPr lvl="1"/>
            <a:endParaRPr lang="en-US" sz="1400" dirty="0"/>
          </a:p>
          <a:p>
            <a:r>
              <a:rPr lang="en-US" sz="1800" dirty="0"/>
              <a:t>ERCOT is developing at least 2 clarifying NPRRs with target of July drafts:</a:t>
            </a:r>
          </a:p>
          <a:p>
            <a:pPr lvl="1"/>
            <a:r>
              <a:rPr lang="en-US" sz="1400" dirty="0"/>
              <a:t>Clarification NPRR after completing business requirements (</a:t>
            </a:r>
            <a:r>
              <a:rPr lang="en-US" sz="1400" dirty="0" err="1"/>
              <a:t>eg</a:t>
            </a:r>
            <a:r>
              <a:rPr lang="en-US" sz="1400" dirty="0"/>
              <a:t>, drift in baseline since 2019, discrepancies and/or small gaps found during business requirement development)</a:t>
            </a:r>
          </a:p>
          <a:p>
            <a:pPr lvl="1"/>
            <a:r>
              <a:rPr lang="en-US" sz="1400" dirty="0"/>
              <a:t>Clarification NPRR as an extension of NPRR1014 Single Model to clarify single model language in other areas of protocols.</a:t>
            </a:r>
          </a:p>
          <a:p>
            <a:pPr lvl="1"/>
            <a:r>
              <a:rPr lang="en-US" sz="1400" dirty="0"/>
              <a:t>Note- All changes are intended to be “as designed” clarifications, aligned with Key Principles, and have no system impacts.</a:t>
            </a:r>
          </a:p>
          <a:p>
            <a:endParaRPr lang="en-US" sz="1800" dirty="0"/>
          </a:p>
          <a:p>
            <a:r>
              <a:rPr lang="en-US" sz="1800" dirty="0"/>
              <a:t>Current plan is to share initial drafts with RTCBTF, and then ERCOT will formally file as NPRRs to allow vetting of comments via existing PRS process and supported by RTCBTF to thoroughly review.</a:t>
            </a:r>
          </a:p>
        </p:txBody>
      </p:sp>
    </p:spTree>
    <p:extLst>
      <p:ext uri="{BB962C8B-B14F-4D97-AF65-F5344CB8AC3E}">
        <p14:creationId xmlns:p14="http://schemas.microsoft.com/office/powerpoint/2010/main" val="506097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Proceed with rest of meeting</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19726" y="990600"/>
            <a:ext cx="8534400" cy="4953000"/>
          </a:xfrm>
        </p:spPr>
        <p:txBody>
          <a:bodyPr/>
          <a:lstStyle/>
          <a:p>
            <a:pPr>
              <a:spcBef>
                <a:spcPts val="0"/>
              </a:spcBef>
              <a:spcAft>
                <a:spcPts val="600"/>
              </a:spcAft>
              <a:buFontTx/>
              <a:buChar char="-"/>
            </a:pPr>
            <a:r>
              <a:rPr lang="en-US" sz="1600" u="sng" dirty="0"/>
              <a:t>Issue 3</a:t>
            </a:r>
            <a:r>
              <a:rPr lang="en-US" sz="1600" dirty="0"/>
              <a:t> - Framework for periodic analysis comparing RTC and the current ORDC design </a:t>
            </a:r>
          </a:p>
          <a:p>
            <a:pPr lvl="1">
              <a:spcBef>
                <a:spcPts val="0"/>
              </a:spcBef>
              <a:spcAft>
                <a:spcPts val="600"/>
              </a:spcAft>
              <a:buFontTx/>
              <a:buChar char="-"/>
            </a:pPr>
            <a:r>
              <a:rPr lang="en-US" sz="1200" dirty="0"/>
              <a:t>ERCOT has updated the publicly available RTC Excel tool and will be posted to RTCBTF home page</a:t>
            </a:r>
          </a:p>
          <a:p>
            <a:pPr lvl="1">
              <a:spcBef>
                <a:spcPts val="0"/>
              </a:spcBef>
              <a:spcAft>
                <a:spcPts val="600"/>
              </a:spcAft>
              <a:buFontTx/>
              <a:buChar char="-"/>
            </a:pPr>
            <a:r>
              <a:rPr lang="en-US" sz="1200" dirty="0"/>
              <a:t>Solicit any further comments from MPs (beyond Luminant feedback from last meeting)?</a:t>
            </a:r>
          </a:p>
          <a:p>
            <a:pPr lvl="1">
              <a:spcBef>
                <a:spcPts val="0"/>
              </a:spcBef>
              <a:spcAft>
                <a:spcPts val="600"/>
              </a:spcAft>
              <a:buFontTx/>
              <a:buChar char="-"/>
            </a:pPr>
            <a:endParaRPr lang="en-US" sz="1200" dirty="0"/>
          </a:p>
          <a:p>
            <a:pPr>
              <a:spcBef>
                <a:spcPts val="0"/>
              </a:spcBef>
              <a:spcAft>
                <a:spcPts val="600"/>
              </a:spcAft>
              <a:buFontTx/>
              <a:buChar char="-"/>
            </a:pPr>
            <a:r>
              <a:rPr lang="en-US" sz="1600" u="sng" dirty="0"/>
              <a:t>Issue 20</a:t>
            </a:r>
            <a:r>
              <a:rPr lang="en-US" sz="1600" dirty="0"/>
              <a:t> - Review of the Energy and AS Offer Caps in the context of Current Policy</a:t>
            </a:r>
          </a:p>
          <a:p>
            <a:pPr lvl="1">
              <a:spcBef>
                <a:spcPts val="0"/>
              </a:spcBef>
              <a:spcAft>
                <a:spcPts val="600"/>
              </a:spcAft>
              <a:buFontTx/>
              <a:buChar char="-"/>
            </a:pPr>
            <a:r>
              <a:rPr lang="en-US" sz="1800" dirty="0">
                <a:effectLst/>
                <a:latin typeface="Calibri" panose="020F0502020204030204" pitchFamily="34" charset="0"/>
                <a:ea typeface="Times New Roman" panose="02020603050405020304" pitchFamily="18" charset="0"/>
              </a:rPr>
              <a:t>Review last month’s presentation and see if any questions.</a:t>
            </a:r>
          </a:p>
          <a:p>
            <a:pPr lvl="1">
              <a:spcBef>
                <a:spcPts val="0"/>
              </a:spcBef>
              <a:spcAft>
                <a:spcPts val="600"/>
              </a:spcAft>
              <a:buFontTx/>
              <a:buChar char="-"/>
            </a:pPr>
            <a:endParaRPr lang="en-US" sz="1600" u="sng" dirty="0"/>
          </a:p>
          <a:p>
            <a:pPr>
              <a:spcBef>
                <a:spcPts val="0"/>
              </a:spcBef>
              <a:spcAft>
                <a:spcPts val="600"/>
              </a:spcAft>
              <a:buFontTx/>
              <a:buChar char="-"/>
            </a:pPr>
            <a:r>
              <a:rPr lang="en-US" sz="1600" u="sng" dirty="0"/>
              <a:t>Issue 9-10</a:t>
            </a:r>
            <a:r>
              <a:rPr lang="en-US" sz="1600" dirty="0"/>
              <a:t> - Market Readiness and Technical Workshops</a:t>
            </a:r>
          </a:p>
          <a:p>
            <a:pPr lvl="1">
              <a:spcBef>
                <a:spcPts val="0"/>
              </a:spcBef>
              <a:spcAft>
                <a:spcPts val="600"/>
              </a:spcAft>
              <a:buFontTx/>
              <a:buChar char="-"/>
            </a:pPr>
            <a:r>
              <a:rPr lang="en-US" sz="1400" dirty="0"/>
              <a:t>Walk-though outline of market trials sequence and objectives</a:t>
            </a:r>
          </a:p>
          <a:p>
            <a:pPr lvl="1">
              <a:spcBef>
                <a:spcPts val="0"/>
              </a:spcBef>
              <a:spcAft>
                <a:spcPts val="600"/>
              </a:spcAft>
              <a:buFontTx/>
              <a:buChar char="-"/>
            </a:pPr>
            <a:r>
              <a:rPr lang="en-US" sz="1400" dirty="0"/>
              <a:t>Walk-though of telemetry changes shared at RTC+B Technical Workshop </a:t>
            </a:r>
          </a:p>
          <a:p>
            <a:pPr lvl="1">
              <a:spcBef>
                <a:spcPts val="0"/>
              </a:spcBef>
              <a:spcAft>
                <a:spcPts val="600"/>
              </a:spcAft>
              <a:buFontTx/>
              <a:buChar char="-"/>
            </a:pPr>
            <a:endParaRPr lang="en-US" sz="1400" dirty="0">
              <a:effectLst/>
              <a:latin typeface="Calibri" panose="020F0502020204030204" pitchFamily="34" charset="0"/>
              <a:ea typeface="Times New Roman" panose="02020603050405020304" pitchFamily="18" charset="0"/>
            </a:endParaRPr>
          </a:p>
          <a:p>
            <a:pPr>
              <a:spcBef>
                <a:spcPts val="0"/>
              </a:spcBef>
              <a:spcAft>
                <a:spcPts val="600"/>
              </a:spcAft>
              <a:buFontTx/>
              <a:buChar char="-"/>
            </a:pPr>
            <a:r>
              <a:rPr lang="en-US" sz="1600" u="sng" dirty="0"/>
              <a:t>Issue 18</a:t>
            </a:r>
            <a:r>
              <a:rPr lang="en-US" sz="1600" dirty="0"/>
              <a:t> - Review of the AS Demand Curves in the context of current policy</a:t>
            </a:r>
          </a:p>
          <a:p>
            <a:pPr lvl="1">
              <a:spcBef>
                <a:spcPts val="0"/>
              </a:spcBef>
              <a:spcAft>
                <a:spcPts val="600"/>
              </a:spcAft>
              <a:buFontTx/>
              <a:buChar char="-"/>
            </a:pPr>
            <a:r>
              <a:rPr lang="en-US" sz="1400"/>
              <a:t>ERCOT </a:t>
            </a:r>
            <a:r>
              <a:rPr lang="en-US" sz="1400" dirty="0"/>
              <a:t>Operations to provide some feedback on questions from prior RTCBTF meetings</a:t>
            </a:r>
          </a:p>
          <a:p>
            <a:pPr lvl="1">
              <a:spcBef>
                <a:spcPts val="0"/>
              </a:spcBef>
              <a:spcAft>
                <a:spcPts val="600"/>
              </a:spcAft>
              <a:buFontTx/>
              <a:buChar char="-"/>
            </a:pPr>
            <a:endParaRPr lang="en-US" sz="1800" dirty="0"/>
          </a:p>
          <a:p>
            <a:pPr>
              <a:spcBef>
                <a:spcPts val="0"/>
              </a:spcBef>
              <a:spcAft>
                <a:spcPts val="600"/>
              </a:spcAft>
              <a:buFontTx/>
              <a:buChar char="-"/>
            </a:pPr>
            <a:r>
              <a:rPr lang="en-US" sz="1800" dirty="0"/>
              <a:t>Potentially end by 1pm</a:t>
            </a:r>
          </a:p>
          <a:p>
            <a:pPr>
              <a:spcBef>
                <a:spcPts val="0"/>
              </a:spcBef>
              <a:spcAft>
                <a:spcPts val="600"/>
              </a:spcAft>
              <a:buFontTx/>
              <a:buChar char="-"/>
            </a:pPr>
            <a:r>
              <a:rPr lang="en-US" sz="1800" dirty="0"/>
              <a:t>Next meeting in-person/WebEx on Wednesday July 17, 2024</a:t>
            </a:r>
          </a:p>
          <a:p>
            <a:pPr>
              <a:spcBef>
                <a:spcPts val="0"/>
              </a:spcBef>
              <a:spcAft>
                <a:spcPts val="600"/>
              </a:spcAft>
              <a:buFontTx/>
              <a:buChar char="-"/>
            </a:pPr>
            <a:endParaRPr lang="en-US" sz="1800" dirty="0"/>
          </a:p>
        </p:txBody>
      </p:sp>
    </p:spTree>
    <p:extLst>
      <p:ext uri="{BB962C8B-B14F-4D97-AF65-F5344CB8AC3E}">
        <p14:creationId xmlns:p14="http://schemas.microsoft.com/office/powerpoint/2010/main" val="2506492982"/>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2.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22556</TotalTime>
  <Words>889</Words>
  <Application>Microsoft Office PowerPoint</Application>
  <PresentationFormat>On-screen Show (4:3)</PresentationFormat>
  <Paragraphs>105</Paragraphs>
  <Slides>8</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Cover Slide</vt:lpstr>
      <vt:lpstr>Horizontal Theme</vt:lpstr>
      <vt:lpstr>PowerPoint Presentation</vt:lpstr>
      <vt:lpstr>Outline</vt:lpstr>
      <vt:lpstr>RTC+B Program Update  (excerpt from June Board T&amp;S RTC Update)</vt:lpstr>
      <vt:lpstr>PowerPoint Presentation</vt:lpstr>
      <vt:lpstr>Plans for Meetings and Review Cycles</vt:lpstr>
      <vt:lpstr>Current RTCBTF Issues List</vt:lpstr>
      <vt:lpstr>Upcoming RTC+B Clarification NPRRs </vt:lpstr>
      <vt:lpstr>Proceed with rest of meeting</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596</cp:revision>
  <cp:lastPrinted>2017-10-10T21:31:05Z</cp:lastPrinted>
  <dcterms:created xsi:type="dcterms:W3CDTF">2016-01-21T15:20:31Z</dcterms:created>
  <dcterms:modified xsi:type="dcterms:W3CDTF">2024-06-12T18:18:44Z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