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663" r:id="rId5"/>
  </p:sldMasterIdLst>
  <p:notesMasterIdLst>
    <p:notesMasterId r:id="rId12"/>
  </p:notesMasterIdLst>
  <p:handoutMasterIdLst>
    <p:handoutMasterId r:id="rId13"/>
  </p:handoutMasterIdLst>
  <p:sldIdLst>
    <p:sldId id="771" r:id="rId6"/>
    <p:sldId id="2578" r:id="rId7"/>
    <p:sldId id="2579" r:id="rId8"/>
    <p:sldId id="2580" r:id="rId9"/>
    <p:sldId id="2581" r:id="rId10"/>
    <p:sldId id="2582"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804766-E0CA-A751-9EE0-B4A010419F60}" name="Kezell, David" initials="KD" userId="S::David.Kezell@ercot.com::6898da4d-9120-4741-b3d6-9b38d60b520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D07C"/>
    <a:srgbClr val="0076C6"/>
    <a:srgbClr val="00AEC7"/>
    <a:srgbClr val="E6EBF0"/>
    <a:srgbClr val="093C61"/>
    <a:srgbClr val="98C3FA"/>
    <a:srgbClr val="70CDD9"/>
    <a:srgbClr val="8DC3E5"/>
    <a:srgbClr val="A9E5EA"/>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093CD5-5CF0-4E13-91BE-0918CCDECC6B}" v="6" dt="2024-06-11T18:48:50.093"/>
  </p1510:revLst>
</p1510:revInfo>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11" autoAdjust="0"/>
  </p:normalViewPr>
  <p:slideViewPr>
    <p:cSldViewPr showGuides="1">
      <p:cViewPr varScale="1">
        <p:scale>
          <a:sx n="71" d="100"/>
          <a:sy n="71" d="100"/>
        </p:scale>
        <p:origin x="1338" y="6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2202"/>
    </p:cViewPr>
  </p:sorterViewPr>
  <p:notesViewPr>
    <p:cSldViewPr showGuides="1">
      <p:cViewPr varScale="1">
        <p:scale>
          <a:sx n="97" d="100"/>
          <a:sy n="97" d="100"/>
        </p:scale>
        <p:origin x="357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zell, David" userId="6898da4d-9120-4741-b3d6-9b38d60b5201" providerId="ADAL" clId="{DE093CD5-5CF0-4E13-91BE-0918CCDECC6B}"/>
    <pc:docChg chg="undo custSel addSld modSld">
      <pc:chgData name="Kezell, David" userId="6898da4d-9120-4741-b3d6-9b38d60b5201" providerId="ADAL" clId="{DE093CD5-5CF0-4E13-91BE-0918CCDECC6B}" dt="2024-06-11T20:57:00.106" v="3828" actId="20577"/>
      <pc:docMkLst>
        <pc:docMk/>
      </pc:docMkLst>
      <pc:sldChg chg="modSp mod">
        <pc:chgData name="Kezell, David" userId="6898da4d-9120-4741-b3d6-9b38d60b5201" providerId="ADAL" clId="{DE093CD5-5CF0-4E13-91BE-0918CCDECC6B}" dt="2024-06-04T19:17:02.585" v="107" actId="20577"/>
        <pc:sldMkLst>
          <pc:docMk/>
          <pc:sldMk cId="1243936066" sldId="771"/>
        </pc:sldMkLst>
        <pc:spChg chg="mod">
          <ac:chgData name="Kezell, David" userId="6898da4d-9120-4741-b3d6-9b38d60b5201" providerId="ADAL" clId="{DE093CD5-5CF0-4E13-91BE-0918CCDECC6B}" dt="2024-06-04T19:17:02.585" v="107" actId="20577"/>
          <ac:spMkLst>
            <pc:docMk/>
            <pc:sldMk cId="1243936066" sldId="771"/>
            <ac:spMk id="4" creationId="{71B380C9-83F4-13B7-773B-9880F0F13E5F}"/>
          </ac:spMkLst>
        </pc:spChg>
      </pc:sldChg>
      <pc:sldChg chg="modSp mod">
        <pc:chgData name="Kezell, David" userId="6898da4d-9120-4741-b3d6-9b38d60b5201" providerId="ADAL" clId="{DE093CD5-5CF0-4E13-91BE-0918CCDECC6B}" dt="2024-06-05T23:19:10.422" v="1144" actId="115"/>
        <pc:sldMkLst>
          <pc:docMk/>
          <pc:sldMk cId="410740964" sldId="2578"/>
        </pc:sldMkLst>
        <pc:spChg chg="mod">
          <ac:chgData name="Kezell, David" userId="6898da4d-9120-4741-b3d6-9b38d60b5201" providerId="ADAL" clId="{DE093CD5-5CF0-4E13-91BE-0918CCDECC6B}" dt="2024-06-04T21:03:32.695" v="139" actId="6549"/>
          <ac:spMkLst>
            <pc:docMk/>
            <pc:sldMk cId="410740964" sldId="2578"/>
            <ac:spMk id="2" creationId="{00000000-0000-0000-0000-000000000000}"/>
          </ac:spMkLst>
        </pc:spChg>
        <pc:spChg chg="mod">
          <ac:chgData name="Kezell, David" userId="6898da4d-9120-4741-b3d6-9b38d60b5201" providerId="ADAL" clId="{DE093CD5-5CF0-4E13-91BE-0918CCDECC6B}" dt="2024-06-05T23:15:05.147" v="769"/>
          <ac:spMkLst>
            <pc:docMk/>
            <pc:sldMk cId="410740964" sldId="2578"/>
            <ac:spMk id="5" creationId="{50EB49F5-68C3-5E5D-4120-68E7EC49DE68}"/>
          </ac:spMkLst>
        </pc:spChg>
        <pc:spChg chg="mod">
          <ac:chgData name="Kezell, David" userId="6898da4d-9120-4741-b3d6-9b38d60b5201" providerId="ADAL" clId="{DE093CD5-5CF0-4E13-91BE-0918CCDECC6B}" dt="2024-06-05T23:19:10.422" v="1144" actId="115"/>
          <ac:spMkLst>
            <pc:docMk/>
            <pc:sldMk cId="410740964" sldId="2578"/>
            <ac:spMk id="8" creationId="{0C9098A9-EC0B-203C-8943-7BDA9E80A113}"/>
          </ac:spMkLst>
        </pc:spChg>
      </pc:sldChg>
      <pc:sldChg chg="addSp delSp modSp add mod">
        <pc:chgData name="Kezell, David" userId="6898da4d-9120-4741-b3d6-9b38d60b5201" providerId="ADAL" clId="{DE093CD5-5CF0-4E13-91BE-0918CCDECC6B}" dt="2024-06-07T02:50:19.781" v="1916" actId="14100"/>
        <pc:sldMkLst>
          <pc:docMk/>
          <pc:sldMk cId="1395885425" sldId="2579"/>
        </pc:sldMkLst>
        <pc:spChg chg="mod">
          <ac:chgData name="Kezell, David" userId="6898da4d-9120-4741-b3d6-9b38d60b5201" providerId="ADAL" clId="{DE093CD5-5CF0-4E13-91BE-0918CCDECC6B}" dt="2024-06-06T18:35:05.681" v="1363"/>
          <ac:spMkLst>
            <pc:docMk/>
            <pc:sldMk cId="1395885425" sldId="2579"/>
            <ac:spMk id="2" creationId="{00000000-0000-0000-0000-000000000000}"/>
          </ac:spMkLst>
        </pc:spChg>
        <pc:spChg chg="del">
          <ac:chgData name="Kezell, David" userId="6898da4d-9120-4741-b3d6-9b38d60b5201" providerId="ADAL" clId="{DE093CD5-5CF0-4E13-91BE-0918CCDECC6B}" dt="2024-06-06T18:32:16.073" v="1194" actId="478"/>
          <ac:spMkLst>
            <pc:docMk/>
            <pc:sldMk cId="1395885425" sldId="2579"/>
            <ac:spMk id="5" creationId="{50EB49F5-68C3-5E5D-4120-68E7EC49DE68}"/>
          </ac:spMkLst>
        </pc:spChg>
        <pc:spChg chg="add mod">
          <ac:chgData name="Kezell, David" userId="6898da4d-9120-4741-b3d6-9b38d60b5201" providerId="ADAL" clId="{DE093CD5-5CF0-4E13-91BE-0918CCDECC6B}" dt="2024-06-07T02:50:19.781" v="1916" actId="14100"/>
          <ac:spMkLst>
            <pc:docMk/>
            <pc:sldMk cId="1395885425" sldId="2579"/>
            <ac:spMk id="7" creationId="{06911815-F5C0-4CE6-B7ED-0EA67F2EB647}"/>
          </ac:spMkLst>
        </pc:spChg>
        <pc:spChg chg="del">
          <ac:chgData name="Kezell, David" userId="6898da4d-9120-4741-b3d6-9b38d60b5201" providerId="ADAL" clId="{DE093CD5-5CF0-4E13-91BE-0918CCDECC6B}" dt="2024-06-06T18:31:54.953" v="1191" actId="478"/>
          <ac:spMkLst>
            <pc:docMk/>
            <pc:sldMk cId="1395885425" sldId="2579"/>
            <ac:spMk id="8" creationId="{0C9098A9-EC0B-203C-8943-7BDA9E80A113}"/>
          </ac:spMkLst>
        </pc:spChg>
        <pc:picChg chg="del">
          <ac:chgData name="Kezell, David" userId="6898da4d-9120-4741-b3d6-9b38d60b5201" providerId="ADAL" clId="{DE093CD5-5CF0-4E13-91BE-0918CCDECC6B}" dt="2024-06-06T18:31:08.642" v="1190" actId="478"/>
          <ac:picMkLst>
            <pc:docMk/>
            <pc:sldMk cId="1395885425" sldId="2579"/>
            <ac:picMk id="4" creationId="{DF02CE6C-7E93-E9E8-6C64-F96C3FFF5EC7}"/>
          </ac:picMkLst>
        </pc:picChg>
      </pc:sldChg>
      <pc:sldChg chg="delSp modSp add mod">
        <pc:chgData name="Kezell, David" userId="6898da4d-9120-4741-b3d6-9b38d60b5201" providerId="ADAL" clId="{DE093CD5-5CF0-4E13-91BE-0918CCDECC6B}" dt="2024-06-11T14:35:41.684" v="2654" actId="20577"/>
        <pc:sldMkLst>
          <pc:docMk/>
          <pc:sldMk cId="3430361988" sldId="2580"/>
        </pc:sldMkLst>
        <pc:spChg chg="mod">
          <ac:chgData name="Kezell, David" userId="6898da4d-9120-4741-b3d6-9b38d60b5201" providerId="ADAL" clId="{DE093CD5-5CF0-4E13-91BE-0918CCDECC6B}" dt="2024-06-06T19:49:16.877" v="1888" actId="6549"/>
          <ac:spMkLst>
            <pc:docMk/>
            <pc:sldMk cId="3430361988" sldId="2580"/>
            <ac:spMk id="2" creationId="{00000000-0000-0000-0000-000000000000}"/>
          </ac:spMkLst>
        </pc:spChg>
        <pc:spChg chg="mod">
          <ac:chgData name="Kezell, David" userId="6898da4d-9120-4741-b3d6-9b38d60b5201" providerId="ADAL" clId="{DE093CD5-5CF0-4E13-91BE-0918CCDECC6B}" dt="2024-06-11T14:35:41.684" v="2654" actId="20577"/>
          <ac:spMkLst>
            <pc:docMk/>
            <pc:sldMk cId="3430361988" sldId="2580"/>
            <ac:spMk id="5" creationId="{50EB49F5-68C3-5E5D-4120-68E7EC49DE68}"/>
          </ac:spMkLst>
        </pc:spChg>
        <pc:spChg chg="del mod">
          <ac:chgData name="Kezell, David" userId="6898da4d-9120-4741-b3d6-9b38d60b5201" providerId="ADAL" clId="{DE093CD5-5CF0-4E13-91BE-0918CCDECC6B}" dt="2024-06-07T02:48:46.875" v="1911" actId="478"/>
          <ac:spMkLst>
            <pc:docMk/>
            <pc:sldMk cId="3430361988" sldId="2580"/>
            <ac:spMk id="8" creationId="{0C9098A9-EC0B-203C-8943-7BDA9E80A113}"/>
          </ac:spMkLst>
        </pc:spChg>
        <pc:picChg chg="del">
          <ac:chgData name="Kezell, David" userId="6898da4d-9120-4741-b3d6-9b38d60b5201" providerId="ADAL" clId="{DE093CD5-5CF0-4E13-91BE-0918CCDECC6B}" dt="2024-06-06T18:38:14.799" v="1469" actId="478"/>
          <ac:picMkLst>
            <pc:docMk/>
            <pc:sldMk cId="3430361988" sldId="2580"/>
            <ac:picMk id="4" creationId="{DF02CE6C-7E93-E9E8-6C64-F96C3FFF5EC7}"/>
          </ac:picMkLst>
        </pc:picChg>
      </pc:sldChg>
      <pc:sldChg chg="addSp delSp modSp add mod">
        <pc:chgData name="Kezell, David" userId="6898da4d-9120-4741-b3d6-9b38d60b5201" providerId="ADAL" clId="{DE093CD5-5CF0-4E13-91BE-0918CCDECC6B}" dt="2024-06-11T20:57:00.106" v="3828" actId="20577"/>
        <pc:sldMkLst>
          <pc:docMk/>
          <pc:sldMk cId="3019406611" sldId="2581"/>
        </pc:sldMkLst>
        <pc:spChg chg="mod">
          <ac:chgData name="Kezell, David" userId="6898da4d-9120-4741-b3d6-9b38d60b5201" providerId="ADAL" clId="{DE093CD5-5CF0-4E13-91BE-0918CCDECC6B}" dt="2024-06-11T18:43:08.076" v="2660" actId="1076"/>
          <ac:spMkLst>
            <pc:docMk/>
            <pc:sldMk cId="3019406611" sldId="2581"/>
            <ac:spMk id="2" creationId="{00000000-0000-0000-0000-000000000000}"/>
          </ac:spMkLst>
        </pc:spChg>
        <pc:spChg chg="del mod">
          <ac:chgData name="Kezell, David" userId="6898da4d-9120-4741-b3d6-9b38d60b5201" providerId="ADAL" clId="{DE093CD5-5CF0-4E13-91BE-0918CCDECC6B}" dt="2024-06-11T18:43:00.878" v="2659"/>
          <ac:spMkLst>
            <pc:docMk/>
            <pc:sldMk cId="3019406611" sldId="2581"/>
            <ac:spMk id="5" creationId="{50EB49F5-68C3-5E5D-4120-68E7EC49DE68}"/>
          </ac:spMkLst>
        </pc:spChg>
        <pc:spChg chg="del mod">
          <ac:chgData name="Kezell, David" userId="6898da4d-9120-4741-b3d6-9b38d60b5201" providerId="ADAL" clId="{DE093CD5-5CF0-4E13-91BE-0918CCDECC6B}" dt="2024-06-11T18:43:00.870" v="2657" actId="478"/>
          <ac:spMkLst>
            <pc:docMk/>
            <pc:sldMk cId="3019406611" sldId="2581"/>
            <ac:spMk id="8" creationId="{0C9098A9-EC0B-203C-8943-7BDA9E80A113}"/>
          </ac:spMkLst>
        </pc:spChg>
        <pc:spChg chg="add mod">
          <ac:chgData name="Kezell, David" userId="6898da4d-9120-4741-b3d6-9b38d60b5201" providerId="ADAL" clId="{DE093CD5-5CF0-4E13-91BE-0918CCDECC6B}" dt="2024-06-11T20:53:13.680" v="3816" actId="1076"/>
          <ac:spMkLst>
            <pc:docMk/>
            <pc:sldMk cId="3019406611" sldId="2581"/>
            <ac:spMk id="9" creationId="{236BAC87-5117-811C-471B-4FCD2F43FC3A}"/>
          </ac:spMkLst>
        </pc:spChg>
        <pc:spChg chg="add mod">
          <ac:chgData name="Kezell, David" userId="6898da4d-9120-4741-b3d6-9b38d60b5201" providerId="ADAL" clId="{DE093CD5-5CF0-4E13-91BE-0918CCDECC6B}" dt="2024-06-11T20:57:00.106" v="3828" actId="20577"/>
          <ac:spMkLst>
            <pc:docMk/>
            <pc:sldMk cId="3019406611" sldId="2581"/>
            <ac:spMk id="10" creationId="{55EEB3E4-CEF6-9DF3-E592-5B03F9AC1F15}"/>
          </ac:spMkLst>
        </pc:spChg>
        <pc:picChg chg="del">
          <ac:chgData name="Kezell, David" userId="6898da4d-9120-4741-b3d6-9b38d60b5201" providerId="ADAL" clId="{DE093CD5-5CF0-4E13-91BE-0918CCDECC6B}" dt="2024-06-07T02:50:34.027" v="1917" actId="478"/>
          <ac:picMkLst>
            <pc:docMk/>
            <pc:sldMk cId="3019406611" sldId="2581"/>
            <ac:picMk id="4" creationId="{DF02CE6C-7E93-E9E8-6C64-F96C3FFF5EC7}"/>
          </ac:picMkLst>
        </pc:picChg>
      </pc:sldChg>
      <pc:sldChg chg="delSp modSp add mod">
        <pc:chgData name="Kezell, David" userId="6898da4d-9120-4741-b3d6-9b38d60b5201" providerId="ADAL" clId="{DE093CD5-5CF0-4E13-91BE-0918CCDECC6B}" dt="2024-06-10T17:10:35.719" v="2651" actId="20577"/>
        <pc:sldMkLst>
          <pc:docMk/>
          <pc:sldMk cId="152002876" sldId="2582"/>
        </pc:sldMkLst>
        <pc:spChg chg="mod">
          <ac:chgData name="Kezell, David" userId="6898da4d-9120-4741-b3d6-9b38d60b5201" providerId="ADAL" clId="{DE093CD5-5CF0-4E13-91BE-0918CCDECC6B}" dt="2024-06-10T16:45:13.903" v="1983" actId="20577"/>
          <ac:spMkLst>
            <pc:docMk/>
            <pc:sldMk cId="152002876" sldId="2582"/>
            <ac:spMk id="2" creationId="{00000000-0000-0000-0000-000000000000}"/>
          </ac:spMkLst>
        </pc:spChg>
        <pc:spChg chg="mod">
          <ac:chgData name="Kezell, David" userId="6898da4d-9120-4741-b3d6-9b38d60b5201" providerId="ADAL" clId="{DE093CD5-5CF0-4E13-91BE-0918CCDECC6B}" dt="2024-06-10T17:10:35.719" v="2651" actId="20577"/>
          <ac:spMkLst>
            <pc:docMk/>
            <pc:sldMk cId="152002876" sldId="2582"/>
            <ac:spMk id="5" creationId="{50EB49F5-68C3-5E5D-4120-68E7EC49DE68}"/>
          </ac:spMkLst>
        </pc:spChg>
        <pc:spChg chg="del mod">
          <ac:chgData name="Kezell, David" userId="6898da4d-9120-4741-b3d6-9b38d60b5201" providerId="ADAL" clId="{DE093CD5-5CF0-4E13-91BE-0918CCDECC6B}" dt="2024-06-10T16:49:51.629" v="2372" actId="478"/>
          <ac:spMkLst>
            <pc:docMk/>
            <pc:sldMk cId="152002876" sldId="2582"/>
            <ac:spMk id="8" creationId="{0C9098A9-EC0B-203C-8943-7BDA9E80A113}"/>
          </ac:spMkLst>
        </pc:spChg>
        <pc:picChg chg="del">
          <ac:chgData name="Kezell, David" userId="6898da4d-9120-4741-b3d6-9b38d60b5201" providerId="ADAL" clId="{DE093CD5-5CF0-4E13-91BE-0918CCDECC6B}" dt="2024-06-10T16:45:18.304" v="1984" actId="478"/>
          <ac:picMkLst>
            <pc:docMk/>
            <pc:sldMk cId="152002876" sldId="2582"/>
            <ac:picMk id="4" creationId="{DF02CE6C-7E93-E9E8-6C64-F96C3FFF5EC7}"/>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dirty="0"/>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dirty="0"/>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dirty="0"/>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76971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Click to edit Master subtitle style</a:t>
          </a:r>
        </a:p>
      </dsp:txBody>
      <dsp:txXfrm>
        <a:off x="761512" y="548640"/>
        <a:ext cx="76971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72983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Click to edit Master subtitle style</a:t>
          </a:r>
        </a:p>
      </dsp:txBody>
      <dsp:txXfrm>
        <a:off x="1160373" y="2194560"/>
        <a:ext cx="72983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76971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6360" rIns="86360" bIns="86360" numCol="1" spcCol="1270" anchor="ctr" anchorCtr="0">
          <a:noAutofit/>
        </a:bodyPr>
        <a:lstStyle/>
        <a:p>
          <a:pPr marL="0" lvl="0" indent="0" algn="l" defTabSz="1511300">
            <a:lnSpc>
              <a:spcPct val="90000"/>
            </a:lnSpc>
            <a:spcBef>
              <a:spcPct val="0"/>
            </a:spcBef>
            <a:spcAft>
              <a:spcPct val="35000"/>
            </a:spcAft>
            <a:buNone/>
          </a:pPr>
          <a:r>
            <a:rPr lang="en-US" sz="3400" kern="1200" dirty="0"/>
            <a:t>Click to edit Master subtitle style</a:t>
          </a:r>
        </a:p>
      </dsp:txBody>
      <dsp:txXfrm>
        <a:off x="761512" y="3840480"/>
        <a:ext cx="76971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6/4/2024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6/4/2024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2</a:t>
            </a:fld>
            <a:endParaRPr lang="en-US" dirty="0"/>
          </a:p>
        </p:txBody>
      </p:sp>
    </p:spTree>
    <p:extLst>
      <p:ext uri="{BB962C8B-B14F-4D97-AF65-F5344CB8AC3E}">
        <p14:creationId xmlns:p14="http://schemas.microsoft.com/office/powerpoint/2010/main" val="133760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3</a:t>
            </a:fld>
            <a:endParaRPr lang="en-US" dirty="0"/>
          </a:p>
        </p:txBody>
      </p:sp>
    </p:spTree>
    <p:extLst>
      <p:ext uri="{BB962C8B-B14F-4D97-AF65-F5344CB8AC3E}">
        <p14:creationId xmlns:p14="http://schemas.microsoft.com/office/powerpoint/2010/main" val="1406219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4</a:t>
            </a:fld>
            <a:endParaRPr lang="en-US" dirty="0"/>
          </a:p>
        </p:txBody>
      </p:sp>
    </p:spTree>
    <p:extLst>
      <p:ext uri="{BB962C8B-B14F-4D97-AF65-F5344CB8AC3E}">
        <p14:creationId xmlns:p14="http://schemas.microsoft.com/office/powerpoint/2010/main" val="299368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5</a:t>
            </a:fld>
            <a:endParaRPr lang="en-US" dirty="0"/>
          </a:p>
        </p:txBody>
      </p:sp>
    </p:spTree>
    <p:extLst>
      <p:ext uri="{BB962C8B-B14F-4D97-AF65-F5344CB8AC3E}">
        <p14:creationId xmlns:p14="http://schemas.microsoft.com/office/powerpoint/2010/main" val="1453801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62AC51D-6DAA-4455-8EA7-D54B64909A85}" type="slidenum">
              <a:rPr lang="en-US" smtClean="0"/>
              <a:t>6</a:t>
            </a:fld>
            <a:endParaRPr lang="en-US" dirty="0"/>
          </a:p>
        </p:txBody>
      </p:sp>
    </p:spTree>
    <p:extLst>
      <p:ext uri="{BB962C8B-B14F-4D97-AF65-F5344CB8AC3E}">
        <p14:creationId xmlns:p14="http://schemas.microsoft.com/office/powerpoint/2010/main" val="565033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7" name="Content Placeholder 2">
            <a:extLst>
              <a:ext uri="{FF2B5EF4-FFF2-40B4-BE49-F238E27FC236}">
                <a16:creationId xmlns:a16="http://schemas.microsoft.com/office/drawing/2014/main" id="{B51E1165-2D5E-A8BA-AD01-59C2367A0139}"/>
              </a:ext>
            </a:extLst>
          </p:cNvPr>
          <p:cNvSpPr>
            <a:spLocks noGrp="1"/>
          </p:cNvSpPr>
          <p:nvPr>
            <p:ph idx="1"/>
          </p:nvPr>
        </p:nvSpPr>
        <p:spPr>
          <a:xfrm>
            <a:off x="304800" y="762000"/>
            <a:ext cx="8534400" cy="2209800"/>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C1068C6B-C94E-547A-7102-71442E874B5D}"/>
              </a:ext>
            </a:extLst>
          </p:cNvPr>
          <p:cNvSpPr>
            <a:spLocks noGrp="1"/>
          </p:cNvSpPr>
          <p:nvPr>
            <p:ph idx="10"/>
          </p:nvPr>
        </p:nvSpPr>
        <p:spPr>
          <a:xfrm>
            <a:off x="304800" y="3124200"/>
            <a:ext cx="8534400" cy="26670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810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Takeaway">
    <p:spTree>
      <p:nvGrpSpPr>
        <p:cNvPr id="1" name=""/>
        <p:cNvGrpSpPr/>
        <p:nvPr/>
      </p:nvGrpSpPr>
      <p:grpSpPr>
        <a:xfrm>
          <a:off x="0" y="0"/>
          <a:ext cx="0" cy="0"/>
          <a:chOff x="0" y="0"/>
          <a:chExt cx="0" cy="0"/>
        </a:xfrm>
      </p:grpSpPr>
      <p:sp>
        <p:nvSpPr>
          <p:cNvPr id="13" name="Content Placeholder 2" descr="xdgdfgdfg">
            <a:extLst>
              <a:ext uri="{FF2B5EF4-FFF2-40B4-BE49-F238E27FC236}">
                <a16:creationId xmlns:a16="http://schemas.microsoft.com/office/drawing/2014/main" id="{11BF4596-49BD-5DCB-711C-47030A443E0E}"/>
              </a:ext>
              <a:ext uri="{C183D7F6-B498-43B3-948B-1728B52AA6E4}">
                <adec:decorative xmlns:adec="http://schemas.microsoft.com/office/drawing/2017/decorative" val="0"/>
              </a:ext>
            </a:extLst>
          </p:cNvPr>
          <p:cNvSpPr>
            <a:spLocks noGrp="1"/>
          </p:cNvSpPr>
          <p:nvPr>
            <p:ph idx="11"/>
          </p:nvPr>
        </p:nvSpPr>
        <p:spPr>
          <a:xfrm>
            <a:off x="304800" y="1058219"/>
            <a:ext cx="8534400"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7" name="Content Placeholder 2">
            <a:extLst>
              <a:ext uri="{FF2B5EF4-FFF2-40B4-BE49-F238E27FC236}">
                <a16:creationId xmlns:a16="http://schemas.microsoft.com/office/drawing/2014/main" id="{C2FC120C-B1CB-16E5-B00E-55E88FB1592E}"/>
              </a:ext>
            </a:extLst>
          </p:cNvPr>
          <p:cNvSpPr>
            <a:spLocks noGrp="1"/>
          </p:cNvSpPr>
          <p:nvPr>
            <p:ph idx="12"/>
          </p:nvPr>
        </p:nvSpPr>
        <p:spPr>
          <a:xfrm>
            <a:off x="304800" y="3524730"/>
            <a:ext cx="8534400"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828857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304800" y="762000"/>
            <a:ext cx="5410200" cy="53340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5867400" y="914400"/>
            <a:ext cx="29718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2" name="Footer Placeholder 4">
            <a:extLst>
              <a:ext uri="{FF2B5EF4-FFF2-40B4-BE49-F238E27FC236}">
                <a16:creationId xmlns:a16="http://schemas.microsoft.com/office/drawing/2014/main" id="{EC87C22B-ECB6-24C9-CA51-802C0CC5A9A7}"/>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902CBC-1565-53AF-76EE-5EA87EAAEDC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8912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1" y="1066800"/>
            <a:ext cx="8534400"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304801" y="3574374"/>
            <a:ext cx="8534400"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7" name="Footer Placeholder 4">
            <a:extLst>
              <a:ext uri="{FF2B5EF4-FFF2-40B4-BE49-F238E27FC236}">
                <a16:creationId xmlns:a16="http://schemas.microsoft.com/office/drawing/2014/main" id="{4AF8B1A1-8352-B98E-3C78-48C46BD8F210}"/>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8" name="Slide Number Placeholder 5">
            <a:extLst>
              <a:ext uri="{FF2B5EF4-FFF2-40B4-BE49-F238E27FC236}">
                <a16:creationId xmlns:a16="http://schemas.microsoft.com/office/drawing/2014/main" id="{040D7F8C-7E87-E617-9858-400C5F8AC25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693029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4800" y="762000"/>
            <a:ext cx="421005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
        <p:nvSpPr>
          <p:cNvPr id="6" name="Content Placeholder 5"/>
          <p:cNvSpPr>
            <a:spLocks noGrp="1"/>
          </p:cNvSpPr>
          <p:nvPr>
            <p:ph sz="half" idx="2"/>
          </p:nvPr>
        </p:nvSpPr>
        <p:spPr>
          <a:xfrm>
            <a:off x="4629150" y="762000"/>
            <a:ext cx="3886200" cy="5029201"/>
          </a:xfrm>
          <a:prstGeom prst="rect">
            <a:avLst/>
          </a:prstGeom>
        </p:spPr>
        <p:txBody>
          <a:bodyPr lIns="274320" tIns="274320" rIns="274320" bIns="274320"/>
          <a:lstStyle>
            <a:lvl1pPr>
              <a:defRPr sz="2000">
                <a:solidFill>
                  <a:schemeClr val="tx1"/>
                </a:solidFill>
              </a:defRPr>
            </a:lvl1pPr>
          </a:lstStyle>
          <a:p>
            <a:endParaRPr lang="en-US" dirty="0"/>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F6FD2C47-F578-2F9E-22DF-DA95B857A3B3}"/>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2ED327A-7496-0E17-F5C8-2E5C3BB9611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58940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381000" y="1240594"/>
            <a:ext cx="2743200" cy="576262"/>
          </a:xfrm>
          <a:prstGeom prst="rect">
            <a:avLst/>
          </a:prstGeom>
        </p:spPr>
        <p:txBody>
          <a:bodyPr/>
          <a:lstStyle>
            <a:lvl1pPr marL="0" indent="0">
              <a:buFontTx/>
              <a:buNone/>
              <a:defRPr sz="2000">
                <a:solidFill>
                  <a:srgbClr val="00AEC7"/>
                </a:solidFill>
                <a:latin typeface="+mj-lt"/>
              </a:defRPr>
            </a:lvl1pPr>
          </a:lstStyle>
          <a:p>
            <a:endParaRPr lang="en-US" dirty="0"/>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400516" y="1926394"/>
            <a:ext cx="2743200" cy="3941006"/>
          </a:xfrm>
          <a:prstGeom prst="rect">
            <a:avLst/>
          </a:prstGeom>
        </p:spPr>
        <p:txBody>
          <a:bodyPr/>
          <a:lstStyle>
            <a:lvl1pPr>
              <a:defRPr sz="1400">
                <a:solidFill>
                  <a:schemeClr val="tx1"/>
                </a:solidFill>
              </a:defRPr>
            </a:lvl1pPr>
          </a:lstStyle>
          <a:p>
            <a:endParaRPr lang="en-US" dirty="0"/>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3200400" y="1240594"/>
            <a:ext cx="2743200" cy="576262"/>
          </a:xfrm>
          <a:prstGeom prst="rect">
            <a:avLst/>
          </a:prstGeom>
        </p:spPr>
        <p:txBody>
          <a:bodyPr/>
          <a:lstStyle>
            <a:lvl1pPr marL="0" indent="0">
              <a:buNone/>
              <a:defRPr sz="2000">
                <a:solidFill>
                  <a:srgbClr val="00AEC7"/>
                </a:solidFill>
                <a:latin typeface="+mj-lt"/>
              </a:defRPr>
            </a:lvl1pPr>
          </a:lstStyle>
          <a:p>
            <a:endParaRPr lang="en-US" dirty="0"/>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3219916" y="1926394"/>
            <a:ext cx="2743200" cy="3941006"/>
          </a:xfrm>
          <a:prstGeom prst="rect">
            <a:avLst/>
          </a:prstGeom>
        </p:spPr>
        <p:txBody>
          <a:bodyPr/>
          <a:lstStyle>
            <a:lvl1pPr>
              <a:defRPr sz="1400">
                <a:solidFill>
                  <a:schemeClr val="tx1"/>
                </a:solidFill>
              </a:defRPr>
            </a:lvl1pPr>
          </a:lstStyle>
          <a:p>
            <a:endParaRPr lang="en-US" dirty="0"/>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6000284" y="1237099"/>
            <a:ext cx="2743200" cy="576262"/>
          </a:xfrm>
          <a:prstGeom prst="rect">
            <a:avLst/>
          </a:prstGeom>
        </p:spPr>
        <p:txBody>
          <a:bodyPr/>
          <a:lstStyle>
            <a:lvl1pPr marL="0" indent="0">
              <a:buFontTx/>
              <a:buNone/>
              <a:defRPr sz="2000">
                <a:solidFill>
                  <a:srgbClr val="00AEC7"/>
                </a:solidFill>
                <a:latin typeface="+mj-lt"/>
              </a:defRPr>
            </a:lvl1pPr>
          </a:lstStyle>
          <a:p>
            <a:endParaRPr lang="en-US" dirty="0"/>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6019800" y="1922899"/>
            <a:ext cx="2743200" cy="3941006"/>
          </a:xfrm>
          <a:prstGeom prst="rect">
            <a:avLst/>
          </a:prstGeom>
        </p:spPr>
        <p:txBody>
          <a:bodyPr/>
          <a:lstStyle>
            <a:lvl1pPr>
              <a:defRPr sz="1400">
                <a:solidFill>
                  <a:schemeClr val="tx1"/>
                </a:solidFill>
              </a:defRPr>
            </a:lvl1pPr>
          </a:lstStyle>
          <a:p>
            <a:endParaRPr lang="en-US" dirty="0"/>
          </a:p>
        </p:txBody>
      </p:sp>
      <p:sp>
        <p:nvSpPr>
          <p:cNvPr id="2" name="Footer Placeholder 4">
            <a:extLst>
              <a:ext uri="{FF2B5EF4-FFF2-40B4-BE49-F238E27FC236}">
                <a16:creationId xmlns:a16="http://schemas.microsoft.com/office/drawing/2014/main" id="{00B85CC8-6F83-6404-ACAA-F1FA4529AE6C}"/>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9AE8A331-9F84-084C-7267-CFE65AA7774A}"/>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09637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304800" y="7620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Footer Placeholder 4">
            <a:extLst>
              <a:ext uri="{FF2B5EF4-FFF2-40B4-BE49-F238E27FC236}">
                <a16:creationId xmlns:a16="http://schemas.microsoft.com/office/drawing/2014/main" id="{DA8C3691-EDE4-B07C-F114-E502244790CE}"/>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3" name="Slide Number Placeholder 5">
            <a:extLst>
              <a:ext uri="{FF2B5EF4-FFF2-40B4-BE49-F238E27FC236}">
                <a16:creationId xmlns:a16="http://schemas.microsoft.com/office/drawing/2014/main" id="{C7B83F30-EC1D-F71C-95D7-1B5BC9FD203F}"/>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114386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70951"/>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1066800"/>
            <a:ext cx="8534400" cy="485323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8458200" y="6324600"/>
            <a:ext cx="6096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
        <p:nvSpPr>
          <p:cNvPr id="9" name="Footer Placeholder 4"/>
          <p:cNvSpPr>
            <a:spLocks noGrp="1"/>
          </p:cNvSpPr>
          <p:nvPr>
            <p:ph type="ftr" sz="quarter" idx="3"/>
          </p:nvPr>
        </p:nvSpPr>
        <p:spPr>
          <a:xfrm>
            <a:off x="2743200" y="6299284"/>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Footer text goes here.</a:t>
            </a:r>
          </a:p>
        </p:txBody>
      </p:sp>
    </p:spTree>
    <p:extLst>
      <p:ext uri="{BB962C8B-B14F-4D97-AF65-F5344CB8AC3E}">
        <p14:creationId xmlns:p14="http://schemas.microsoft.com/office/powerpoint/2010/main" val="1356440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9"/>
            <a:ext cx="8005618" cy="1470025"/>
          </a:xfrm>
          <a:prstGeom prst="rect">
            <a:avLst/>
          </a:prstGeom>
        </p:spPr>
        <p:txBody>
          <a:bodyPr/>
          <a:lstStyle>
            <a:lvl1pPr>
              <a:defRPr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452418"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Footer Placeholder 4">
            <a:extLst>
              <a:ext uri="{FF2B5EF4-FFF2-40B4-BE49-F238E27FC236}">
                <a16:creationId xmlns:a16="http://schemas.microsoft.com/office/drawing/2014/main" id="{561D9533-CB1D-41E2-A7CA-83FDF6B751C1}"/>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7" name="Slide Number Placeholder 5">
            <a:extLst>
              <a:ext uri="{FF2B5EF4-FFF2-40B4-BE49-F238E27FC236}">
                <a16:creationId xmlns:a16="http://schemas.microsoft.com/office/drawing/2014/main" id="{441D418E-9C88-65C3-7644-3BFD9E325CB6}"/>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82831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38404"/>
            <a:ext cx="8005618" cy="1470025"/>
          </a:xfrm>
          <a:prstGeom prst="rect">
            <a:avLst/>
          </a:prstGeom>
        </p:spPr>
        <p:txBody>
          <a:bodyPr/>
          <a:lstStyle>
            <a:lvl1pPr>
              <a:defRPr b="1">
                <a:solidFill>
                  <a:schemeClr val="accent1"/>
                </a:solidFill>
              </a:defRPr>
            </a:lvl1pPr>
          </a:lstStyle>
          <a:p>
            <a:r>
              <a:rPr lang="en-US" dirty="0"/>
              <a:t>Click to edit Master title style</a:t>
            </a:r>
          </a:p>
        </p:txBody>
      </p:sp>
      <p:sp>
        <p:nvSpPr>
          <p:cNvPr id="3" name="Footer Placeholder 4">
            <a:extLst>
              <a:ext uri="{FF2B5EF4-FFF2-40B4-BE49-F238E27FC236}">
                <a16:creationId xmlns:a16="http://schemas.microsoft.com/office/drawing/2014/main" id="{1F378818-BDFE-F884-8C6C-4CCC2735F49B}"/>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41FCBFE-0DE4-6F22-6E66-AE772DD05E9D}"/>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58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45B7A48-1656-2C3F-0296-FBEF4281ABE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F866302B-9158-11F4-3B77-9F86EAAEC23C}"/>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7187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762001"/>
            <a:ext cx="8534400" cy="5280822"/>
          </a:xfrm>
          <a:prstGeom prst="rect">
            <a:avLst/>
          </a:prstGeom>
        </p:spPr>
        <p:txBody>
          <a:bodyPr lIns="274320" tIns="274320" rIns="274320" bIns="274320"/>
          <a:lstStyle>
            <a:lvl1pPr>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166858FE-C979-8B8E-03D2-C3C16DE57A60}"/>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AC82599C-5AEF-12A9-5E15-1FCCC1DE3FA7}"/>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93111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0" y="762000"/>
            <a:ext cx="8534400" cy="2080570"/>
          </a:xfrm>
          <a:prstGeom prst="rect">
            <a:avLst/>
          </a:prstGeom>
          <a:noFill/>
          <a:ln w="15875" cap="rnd" cmpd="sng">
            <a:noFill/>
            <a:miter lim="800000"/>
          </a:ln>
          <a:effectLst/>
        </p:spPr>
        <p:txBody>
          <a:bodyPr wrap="square" lIns="274320" tIns="274320" rIns="274320" bIns="274320" numCol="1" spcCol="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7" name="Text Placeholder 6">
            <a:extLst>
              <a:ext uri="{FF2B5EF4-FFF2-40B4-BE49-F238E27FC236}">
                <a16:creationId xmlns:a16="http://schemas.microsoft.com/office/drawing/2014/main" id="{256E5B54-4089-96A7-2D9D-9DE3B556DE6C}"/>
              </a:ext>
            </a:extLst>
          </p:cNvPr>
          <p:cNvSpPr>
            <a:spLocks noGrp="1"/>
          </p:cNvSpPr>
          <p:nvPr>
            <p:ph type="body" sz="half" idx="18"/>
          </p:nvPr>
        </p:nvSpPr>
        <p:spPr>
          <a:xfrm>
            <a:off x="304800" y="4283179"/>
            <a:ext cx="8534400" cy="172354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274320" tIns="274320" rIns="274320" bIns="274320" numCol="1" spcCol="0">
            <a:spAutoFit/>
          </a:bodyPr>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8" name="Footer Placeholder 4">
            <a:extLst>
              <a:ext uri="{FF2B5EF4-FFF2-40B4-BE49-F238E27FC236}">
                <a16:creationId xmlns:a16="http://schemas.microsoft.com/office/drawing/2014/main" id="{56C41BB5-1EEC-FCDB-01DA-7245FD308E5F}"/>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EDE784D3-CB7A-BC89-24C2-BFB1A76006CC}"/>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95665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5181600" cy="54864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55758650-6057-27BA-3042-74E6ED3D258E}"/>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14" name="Slide Number Placeholder 5">
            <a:extLst>
              <a:ext uri="{FF2B5EF4-FFF2-40B4-BE49-F238E27FC236}">
                <a16:creationId xmlns:a16="http://schemas.microsoft.com/office/drawing/2014/main" id="{5F3A14D9-11BE-48EC-BFD4-7B66ECAF999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7" name="TextBox 6">
            <a:extLst>
              <a:ext uri="{FF2B5EF4-FFF2-40B4-BE49-F238E27FC236}">
                <a16:creationId xmlns:a16="http://schemas.microsoft.com/office/drawing/2014/main" id="{4E2DD23C-49EE-C657-D737-13CB53F52F7D}"/>
              </a:ext>
            </a:extLst>
          </p:cNvPr>
          <p:cNvSpPr txBox="1"/>
          <p:nvPr userDrawn="1"/>
        </p:nvSpPr>
        <p:spPr>
          <a:xfrm>
            <a:off x="5638800" y="914400"/>
            <a:ext cx="3124200" cy="1292662"/>
          </a:xfrm>
          <a:prstGeom prst="rect">
            <a:avLst/>
          </a:prstGeom>
          <a:solidFill>
            <a:schemeClr val="accent1">
              <a:lumMod val="20000"/>
              <a:lumOff val="80000"/>
            </a:schemeClr>
          </a:solidFill>
          <a:ln w="15875">
            <a:solidFill>
              <a:srgbClr val="00AEC7"/>
            </a:solidFill>
          </a:ln>
          <a:effectLst>
            <a:outerShdw blurRad="50800" dist="38100" dir="2700000" algn="tl" rotWithShape="0">
              <a:prstClr val="black">
                <a:alpha val="40000"/>
              </a:prstClr>
            </a:outerShdw>
          </a:effectLst>
        </p:spPr>
        <p:txBody>
          <a:bodyPr wrap="square" lIns="182880" tIns="182880" rIns="182880" bIns="182880" rtlCol="0">
            <a:spAutoFit/>
          </a:bodyPr>
          <a:lstStyle/>
          <a:p>
            <a:pPr lvl="0"/>
            <a:r>
              <a:rPr lang="en-US" sz="1600" dirty="0">
                <a:solidFill>
                  <a:schemeClr val="tx1"/>
                </a:solidFill>
              </a:rPr>
              <a:t>Click to edit Master text styles</a:t>
            </a:r>
          </a:p>
          <a:p>
            <a:pPr marL="742950" lvl="1" indent="-285750">
              <a:buFont typeface="Arial" panose="020B0604020202020204" pitchFamily="34" charset="0"/>
              <a:buChar char="•"/>
            </a:pPr>
            <a:r>
              <a:rPr lang="en-US" sz="1400" dirty="0">
                <a:solidFill>
                  <a:schemeClr val="tx1"/>
                </a:solidFill>
              </a:rPr>
              <a:t>Second level</a:t>
            </a:r>
          </a:p>
          <a:p>
            <a:pPr marL="1085850" lvl="2" indent="-171450">
              <a:buFont typeface="Arial" panose="020B0604020202020204" pitchFamily="34" charset="0"/>
              <a:buChar char="•"/>
            </a:pPr>
            <a:r>
              <a:rPr lang="en-US" sz="1200" dirty="0">
                <a:solidFill>
                  <a:schemeClr val="tx1"/>
                </a:solidFill>
              </a:rPr>
              <a:t>Third level</a:t>
            </a:r>
          </a:p>
          <a:p>
            <a:endParaRPr lang="en-US" dirty="0">
              <a:solidFill>
                <a:schemeClr val="tx1"/>
              </a:solidFill>
            </a:endParaRPr>
          </a:p>
        </p:txBody>
      </p:sp>
    </p:spTree>
    <p:extLst>
      <p:ext uri="{BB962C8B-B14F-4D97-AF65-F5344CB8AC3E}">
        <p14:creationId xmlns:p14="http://schemas.microsoft.com/office/powerpoint/2010/main" val="264329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318504"/>
          </a:xfrm>
          <a:prstGeom prst="rect">
            <a:avLst/>
          </a:prstGeom>
          <a:solidFill>
            <a:srgbClr val="E6EBF0"/>
          </a:solidFill>
        </p:spPr>
        <p:txBody>
          <a:bodyPr lIns="274320" tIns="1051560" rIns="274320" bIns="7315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
          </p:nvPr>
        </p:nvSpPr>
        <p:spPr>
          <a:xfrm>
            <a:off x="304800" y="762000"/>
            <a:ext cx="5181600" cy="52578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4FB953F4-81A3-8A2B-DF43-0A159C2AABCC}"/>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10" name="Slide Number Placeholder 5">
            <a:extLst>
              <a:ext uri="{FF2B5EF4-FFF2-40B4-BE49-F238E27FC236}">
                <a16:creationId xmlns:a16="http://schemas.microsoft.com/office/drawing/2014/main" id="{FF00FF52-E6F1-3C2A-4808-5A12AA3953E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18332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560A137-FB98-0536-3809-C26CC3FAD502}"/>
              </a:ext>
            </a:extLst>
          </p:cNvPr>
          <p:cNvSpPr>
            <a:spLocks noGrp="1"/>
          </p:cNvSpPr>
          <p:nvPr>
            <p:ph idx="1"/>
          </p:nvPr>
        </p:nvSpPr>
        <p:spPr>
          <a:xfrm>
            <a:off x="304800" y="762000"/>
            <a:ext cx="45720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15AB1D34-51BB-4778-251A-21036E98CE5C}"/>
              </a:ext>
            </a:extLst>
          </p:cNvPr>
          <p:cNvSpPr>
            <a:spLocks noGrp="1"/>
          </p:cNvSpPr>
          <p:nvPr>
            <p:ph idx="10"/>
          </p:nvPr>
        </p:nvSpPr>
        <p:spPr>
          <a:xfrm>
            <a:off x="5486400" y="0"/>
            <a:ext cx="3657600" cy="6318504"/>
          </a:xfrm>
          <a:prstGeom prst="rect">
            <a:avLst/>
          </a:prstGeom>
          <a:solidFill>
            <a:srgbClr val="E6EBF0"/>
          </a:solidFill>
        </p:spPr>
        <p:txBody>
          <a:bodyPr lIns="274320" tIns="1005840" rIns="274320" bIns="731520"/>
          <a:lstStyle>
            <a:lvl1pPr marL="0" indent="0">
              <a:buNone/>
              <a:defRPr sz="2000" b="0">
                <a:solidFill>
                  <a:schemeClr val="accent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08A006D7-B111-59A0-C107-A76290263417}"/>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025D1E40-D3DE-D4F4-AD78-7AD3CD8F1D68}"/>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528313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E6EBF0"/>
          </a:solidFill>
          <a:ln>
            <a:noFill/>
          </a:ln>
          <a:effectLst>
            <a:outerShdw blurRad="50800" dist="508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014" y="2876281"/>
            <a:ext cx="2857586" cy="1105445"/>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8534402" y="6324604"/>
            <a:ext cx="533399" cy="5333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9019630" y="6324600"/>
            <a:ext cx="124369" cy="533396"/>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Footer text goes here.</a:t>
            </a:r>
          </a:p>
        </p:txBody>
      </p:sp>
      <p:cxnSp>
        <p:nvCxnSpPr>
          <p:cNvPr id="7" name="Straight Connector 6"/>
          <p:cNvCxnSpPr/>
          <p:nvPr userDrawn="1"/>
        </p:nvCxnSpPr>
        <p:spPr>
          <a:xfrm>
            <a:off x="76200" y="63246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3246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38200" y="6096000"/>
            <a:ext cx="1181868" cy="457200"/>
          </a:xfrm>
          <a:prstGeom prst="rect">
            <a:avLst/>
          </a:prstGeom>
        </p:spPr>
      </p:pic>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TextBox 2">
            <a:extLst>
              <a:ext uri="{FF2B5EF4-FFF2-40B4-BE49-F238E27FC236}">
                <a16:creationId xmlns:a16="http://schemas.microsoft.com/office/drawing/2014/main" id="{1D58BBB7-4F61-67AB-A4FB-BF4DCCE49743}"/>
              </a:ext>
            </a:extLst>
          </p:cNvPr>
          <p:cNvSpPr txBox="1"/>
          <p:nvPr userDrawn="1"/>
        </p:nvSpPr>
        <p:spPr>
          <a:xfrm>
            <a:off x="54675" y="6324600"/>
            <a:ext cx="2840925" cy="400110"/>
          </a:xfrm>
          <a:prstGeom prst="rect">
            <a:avLst/>
          </a:prstGeom>
          <a:noFill/>
        </p:spPr>
        <p:txBody>
          <a:bodyPr wrap="square" rtlCol="0">
            <a:spAutoFit/>
          </a:bodyPr>
          <a:lstStyle/>
          <a:p>
            <a:pPr algn="l"/>
            <a:r>
              <a:rPr lang="en-US" sz="1000" b="1" baseline="0" dirty="0">
                <a:solidFill>
                  <a:schemeClr val="tx1"/>
                </a:solidFill>
              </a:rPr>
              <a:t>Item 6.1</a:t>
            </a:r>
          </a:p>
          <a:p>
            <a:pPr algn="l"/>
            <a:r>
              <a:rPr lang="en-US" sz="1000" b="0" baseline="0" dirty="0">
                <a:solidFill>
                  <a:schemeClr val="tx1"/>
                </a:solidFill>
              </a:rPr>
              <a:t>ERCOT Public</a:t>
            </a:r>
            <a:endParaRPr lang="en-US" sz="1000" b="0" dirty="0">
              <a:solidFill>
                <a:schemeClr val="tx1"/>
              </a:solidFill>
            </a:endParaRPr>
          </a:p>
        </p:txBody>
      </p:sp>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38" r:id="rId4"/>
    <p:sldLayoutId id="2147483739" r:id="rId5"/>
    <p:sldLayoutId id="2147483719" r:id="rId6"/>
    <p:sldLayoutId id="2147483713" r:id="rId7"/>
    <p:sldLayoutId id="2147483714" r:id="rId8"/>
    <p:sldLayoutId id="2147483716" r:id="rId9"/>
    <p:sldLayoutId id="2147483740" r:id="rId10"/>
    <p:sldLayoutId id="2147483717" r:id="rId11"/>
    <p:sldLayoutId id="2147483720" r:id="rId12"/>
    <p:sldLayoutId id="2147483666" r:id="rId13"/>
    <p:sldLayoutId id="2147483737" r:id="rId14"/>
    <p:sldLayoutId id="2147483721" r:id="rId15"/>
    <p:sldLayoutId id="2147483755"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www.ercot.com/files/docs/2022/02/22/ERCOT_New_Generator_Commissioning_Checklist.docx"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www.ercot.com/gridinfo/generation/summerready"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ercot.com/gridinfo/generation/summerready"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hyperlink" Target="https://www.ercot.com/gridinfo/generation/winterread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380C9-83F4-13B7-773B-9880F0F13E5F}"/>
              </a:ext>
            </a:extLst>
          </p:cNvPr>
          <p:cNvSpPr txBox="1"/>
          <p:nvPr/>
        </p:nvSpPr>
        <p:spPr>
          <a:xfrm>
            <a:off x="3810000" y="1674673"/>
            <a:ext cx="5646034" cy="3308598"/>
          </a:xfrm>
          <a:prstGeom prst="rect">
            <a:avLst/>
          </a:prstGeom>
          <a:noFill/>
        </p:spPr>
        <p:txBody>
          <a:bodyPr wrap="square" rtlCol="0">
            <a:spAutoFit/>
          </a:bodyPr>
          <a:lstStyle/>
          <a:p>
            <a:r>
              <a:rPr lang="en-US" sz="2400" b="1" dirty="0"/>
              <a:t>Weatherization Considerations for New ERCOT Generation Resources</a:t>
            </a:r>
          </a:p>
          <a:p>
            <a:endParaRPr lang="en-US" dirty="0">
              <a:solidFill>
                <a:schemeClr val="tx2"/>
              </a:solidFill>
            </a:endParaRPr>
          </a:p>
          <a:p>
            <a:r>
              <a:rPr lang="en-US" i="1" dirty="0"/>
              <a:t>David Kezell</a:t>
            </a:r>
          </a:p>
          <a:p>
            <a:r>
              <a:rPr lang="en-US" sz="1700" dirty="0"/>
              <a:t>Director, Weatherization and Inspection</a:t>
            </a:r>
          </a:p>
          <a:p>
            <a:endParaRPr lang="en-US" dirty="0"/>
          </a:p>
          <a:p>
            <a:r>
              <a:rPr lang="en-US" dirty="0"/>
              <a:t>Resource Integration Working Group Meeting</a:t>
            </a:r>
          </a:p>
          <a:p>
            <a:endParaRPr lang="en-US" dirty="0"/>
          </a:p>
          <a:p>
            <a:r>
              <a:rPr lang="en-US" dirty="0"/>
              <a:t>ERCOT Public</a:t>
            </a:r>
          </a:p>
          <a:p>
            <a:r>
              <a:rPr lang="en-US" dirty="0"/>
              <a:t>June 12, 2024</a:t>
            </a:r>
          </a:p>
          <a:p>
            <a:endParaRPr lang="en-US" dirty="0">
              <a:solidFill>
                <a:schemeClr val="tx2"/>
              </a:solidFill>
            </a:endParaRPr>
          </a:p>
        </p:txBody>
      </p:sp>
    </p:spTree>
    <p:extLst>
      <p:ext uri="{BB962C8B-B14F-4D97-AF65-F5344CB8AC3E}">
        <p14:creationId xmlns:p14="http://schemas.microsoft.com/office/powerpoint/2010/main" val="1243936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Mandatory Weatherization in Texas</a:t>
            </a:r>
            <a:endParaRPr lang="en-US" dirty="0">
              <a:solidFill>
                <a:srgbClr val="FF0000"/>
              </a:solidFill>
            </a:endParaRPr>
          </a:p>
        </p:txBody>
      </p:sp>
      <p:sp>
        <p:nvSpPr>
          <p:cNvPr id="3" name="TextBox 2"/>
          <p:cNvSpPr txBox="1"/>
          <p:nvPr/>
        </p:nvSpPr>
        <p:spPr>
          <a:xfrm>
            <a:off x="-1981200" y="3810000"/>
            <a:ext cx="1905000" cy="246221"/>
          </a:xfrm>
          <a:prstGeom prst="rect">
            <a:avLst/>
          </a:prstGeom>
          <a:noFill/>
        </p:spPr>
        <p:txBody>
          <a:bodyPr wrap="square" rtlCol="0">
            <a:spAutoFit/>
          </a:bodyPr>
          <a:lstStyle/>
          <a:p>
            <a:endParaRPr lang="en-US" sz="1000" dirty="0"/>
          </a:p>
        </p:txBody>
      </p:sp>
      <p:sp>
        <p:nvSpPr>
          <p:cNvPr id="5" name="TextBox 4">
            <a:extLst>
              <a:ext uri="{FF2B5EF4-FFF2-40B4-BE49-F238E27FC236}">
                <a16:creationId xmlns:a16="http://schemas.microsoft.com/office/drawing/2014/main" id="{50EB49F5-68C3-5E5D-4120-68E7EC49DE68}"/>
              </a:ext>
            </a:extLst>
          </p:cNvPr>
          <p:cNvSpPr txBox="1"/>
          <p:nvPr/>
        </p:nvSpPr>
        <p:spPr>
          <a:xfrm>
            <a:off x="228600" y="715095"/>
            <a:ext cx="8534400" cy="1754326"/>
          </a:xfrm>
          <a:prstGeom prst="rect">
            <a:avLst/>
          </a:prstGeom>
          <a:noFill/>
        </p:spPr>
        <p:txBody>
          <a:bodyPr wrap="square" rtlCol="0">
            <a:spAutoFit/>
          </a:bodyPr>
          <a:lstStyle/>
          <a:p>
            <a:pPr marL="285750" indent="-285750">
              <a:buFont typeface="Arial" panose="020B0604020202020204" pitchFamily="34" charset="0"/>
              <a:buChar char="•"/>
            </a:pPr>
            <a:r>
              <a:rPr lang="en-US" dirty="0"/>
              <a:t>Winter Storm Uri in February, 2021 precipitated a number of new laws. SB3 from the 2021 legislative session required that weatherization rules be established by the Public Utilities Commission of Texas for the electric industry and by the Texas Railroad Commission for the natural gas industry.</a:t>
            </a:r>
          </a:p>
          <a:p>
            <a:pPr marL="285750" indent="-285750">
              <a:buFont typeface="Arial" panose="020B0604020202020204" pitchFamily="34" charset="0"/>
              <a:buChar char="•"/>
            </a:pPr>
            <a:r>
              <a:rPr lang="en-US" dirty="0"/>
              <a:t>In October 2021 the PUCT adopted Phase I of their Weather Emergency Preparedness </a:t>
            </a:r>
            <a:r>
              <a:rPr lang="en-US" sz="1800" dirty="0">
                <a:latin typeface="Arial"/>
                <a:cs typeface="Arial"/>
              </a:rPr>
              <a:t>(16</a:t>
            </a:r>
            <a:r>
              <a:rPr lang="en-US" sz="1800" spc="-65" dirty="0">
                <a:latin typeface="Arial"/>
                <a:cs typeface="Arial"/>
              </a:rPr>
              <a:t> </a:t>
            </a:r>
            <a:r>
              <a:rPr lang="en-US" sz="1800" spc="-20" dirty="0">
                <a:latin typeface="Arial"/>
                <a:cs typeface="Arial"/>
              </a:rPr>
              <a:t>TAC</a:t>
            </a:r>
            <a:r>
              <a:rPr lang="en-US" sz="1800" spc="-30" dirty="0">
                <a:latin typeface="Arial"/>
                <a:cs typeface="Arial"/>
              </a:rPr>
              <a:t> </a:t>
            </a:r>
            <a:r>
              <a:rPr lang="en-US" sz="1800" dirty="0">
                <a:latin typeface="Arial"/>
                <a:cs typeface="Arial"/>
              </a:rPr>
              <a:t>§</a:t>
            </a:r>
            <a:r>
              <a:rPr lang="en-US" sz="1800" spc="-15" dirty="0">
                <a:latin typeface="Arial"/>
                <a:cs typeface="Arial"/>
              </a:rPr>
              <a:t> </a:t>
            </a:r>
            <a:r>
              <a:rPr lang="en-US" sz="1800" dirty="0">
                <a:latin typeface="Arial"/>
                <a:cs typeface="Arial"/>
              </a:rPr>
              <a:t>25.55),</a:t>
            </a:r>
            <a:r>
              <a:rPr lang="en-US" sz="1800" spc="-60" dirty="0">
                <a:latin typeface="Arial"/>
                <a:cs typeface="Arial"/>
              </a:rPr>
              <a:t> </a:t>
            </a:r>
            <a:r>
              <a:rPr lang="en-US" dirty="0"/>
              <a:t>rule followed by Phase II in September 2022.</a:t>
            </a:r>
          </a:p>
        </p:txBody>
      </p:sp>
      <p:sp>
        <p:nvSpPr>
          <p:cNvPr id="6" name="Slide Number Placeholder 5">
            <a:extLst>
              <a:ext uri="{FF2B5EF4-FFF2-40B4-BE49-F238E27FC236}">
                <a16:creationId xmlns:a16="http://schemas.microsoft.com/office/drawing/2014/main" id="{43A25890-6C67-9125-3292-6B8CCBA78012}"/>
              </a:ext>
            </a:extLst>
          </p:cNvPr>
          <p:cNvSpPr>
            <a:spLocks noGrp="1"/>
          </p:cNvSpPr>
          <p:nvPr>
            <p:ph type="sldNum" sz="quarter" idx="4"/>
          </p:nvPr>
        </p:nvSpPr>
        <p:spPr/>
        <p:txBody>
          <a:bodyPr/>
          <a:lstStyle/>
          <a:p>
            <a:fld id="{1D93BD3E-1E9A-4970-A6F7-E7AC52762E0C}" type="slidenum">
              <a:rPr lang="en-US" smtClean="0"/>
              <a:pPr/>
              <a:t>2</a:t>
            </a:fld>
            <a:endParaRPr lang="en-US" dirty="0"/>
          </a:p>
        </p:txBody>
      </p:sp>
      <p:pic>
        <p:nvPicPr>
          <p:cNvPr id="4" name="Content Placeholder 9" descr="A picture containing text, outdoor, sky, road&#10;&#10;Description automatically generated">
            <a:extLst>
              <a:ext uri="{FF2B5EF4-FFF2-40B4-BE49-F238E27FC236}">
                <a16:creationId xmlns:a16="http://schemas.microsoft.com/office/drawing/2014/main" id="{DF02CE6C-7E93-E9E8-6C64-F96C3FFF5E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35" t="1" r="24014" b="1"/>
          <a:stretch/>
        </p:blipFill>
        <p:spPr>
          <a:xfrm>
            <a:off x="4179206" y="2520342"/>
            <a:ext cx="4312163" cy="3563824"/>
          </a:xfrm>
          <a:prstGeom prst="rect">
            <a:avLst/>
          </a:prstGeom>
        </p:spPr>
      </p:pic>
      <p:sp>
        <p:nvSpPr>
          <p:cNvPr id="8" name="TextBox 7">
            <a:extLst>
              <a:ext uri="{FF2B5EF4-FFF2-40B4-BE49-F238E27FC236}">
                <a16:creationId xmlns:a16="http://schemas.microsoft.com/office/drawing/2014/main" id="{0C9098A9-EC0B-203C-8943-7BDA9E80A113}"/>
              </a:ext>
            </a:extLst>
          </p:cNvPr>
          <p:cNvSpPr txBox="1"/>
          <p:nvPr/>
        </p:nvSpPr>
        <p:spPr>
          <a:xfrm>
            <a:off x="222703" y="2469421"/>
            <a:ext cx="3657600" cy="3693319"/>
          </a:xfrm>
          <a:prstGeom prst="rect">
            <a:avLst/>
          </a:prstGeom>
          <a:noFill/>
        </p:spPr>
        <p:txBody>
          <a:bodyPr wrap="square" rtlCol="0">
            <a:spAutoFit/>
          </a:bodyPr>
          <a:lstStyle/>
          <a:p>
            <a:pPr marL="285750" indent="-285750">
              <a:buFont typeface="Arial" panose="020B0604020202020204" pitchFamily="34" charset="0"/>
              <a:buChar char="•"/>
            </a:pPr>
            <a:r>
              <a:rPr lang="en-US" dirty="0"/>
              <a:t>The rule requires various preparatory measures to be taken prior to the winter and summer seasons and that those measures be maintained.</a:t>
            </a:r>
          </a:p>
          <a:p>
            <a:pPr marL="285750" indent="-285750">
              <a:buFont typeface="Arial" panose="020B0604020202020204" pitchFamily="34" charset="0"/>
              <a:buChar char="•"/>
            </a:pPr>
            <a:r>
              <a:rPr lang="en-US" dirty="0"/>
              <a:t>Declarations of Weather Preparedness are required to be submitted semi-annually.</a:t>
            </a:r>
          </a:p>
          <a:p>
            <a:pPr marL="285750" indent="-285750">
              <a:buFont typeface="Arial" panose="020B0604020202020204" pitchFamily="34" charset="0"/>
              <a:buChar char="•"/>
            </a:pPr>
            <a:r>
              <a:rPr lang="en-US" u="sng" dirty="0"/>
              <a:t>New</a:t>
            </a:r>
            <a:r>
              <a:rPr lang="en-US" dirty="0"/>
              <a:t> or repowered </a:t>
            </a:r>
            <a:r>
              <a:rPr lang="en-US" u="sng" dirty="0"/>
              <a:t>resources must submit a declaration prior to the resource commissioning date</a:t>
            </a:r>
            <a:r>
              <a:rPr lang="en-US" dirty="0"/>
              <a:t> established in the interconnection process.</a:t>
            </a:r>
          </a:p>
        </p:txBody>
      </p:sp>
    </p:spTree>
    <p:extLst>
      <p:ext uri="{BB962C8B-B14F-4D97-AF65-F5344CB8AC3E}">
        <p14:creationId xmlns:p14="http://schemas.microsoft.com/office/powerpoint/2010/main" val="410740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16 TAC §25.55</a:t>
            </a:r>
            <a:r>
              <a:rPr lang="en-US" dirty="0"/>
              <a:t> Rule Requirements</a:t>
            </a:r>
            <a:endParaRPr lang="en-US" dirty="0">
              <a:solidFill>
                <a:srgbClr val="FF0000"/>
              </a:solidFill>
            </a:endParaRPr>
          </a:p>
        </p:txBody>
      </p:sp>
      <p:sp>
        <p:nvSpPr>
          <p:cNvPr id="3" name="TextBox 2"/>
          <p:cNvSpPr txBox="1"/>
          <p:nvPr/>
        </p:nvSpPr>
        <p:spPr>
          <a:xfrm>
            <a:off x="-1981200" y="3810000"/>
            <a:ext cx="1905000" cy="246221"/>
          </a:xfrm>
          <a:prstGeom prst="rect">
            <a:avLst/>
          </a:prstGeom>
          <a:noFill/>
        </p:spPr>
        <p:txBody>
          <a:bodyPr wrap="square" rtlCol="0">
            <a:spAutoFit/>
          </a:bodyPr>
          <a:lstStyle/>
          <a:p>
            <a:endParaRPr lang="en-US" sz="1000" dirty="0"/>
          </a:p>
        </p:txBody>
      </p:sp>
      <p:sp>
        <p:nvSpPr>
          <p:cNvPr id="6" name="Slide Number Placeholder 5">
            <a:extLst>
              <a:ext uri="{FF2B5EF4-FFF2-40B4-BE49-F238E27FC236}">
                <a16:creationId xmlns:a16="http://schemas.microsoft.com/office/drawing/2014/main" id="{43A25890-6C67-9125-3292-6B8CCBA78012}"/>
              </a:ext>
            </a:extLst>
          </p:cNvPr>
          <p:cNvSpPr>
            <a:spLocks noGrp="1"/>
          </p:cNvSpPr>
          <p:nvPr>
            <p:ph type="sldNum" sz="quarter" idx="4"/>
          </p:nvPr>
        </p:nvSpPr>
        <p:spPr/>
        <p:txBody>
          <a:bodyPr/>
          <a:lstStyle/>
          <a:p>
            <a:fld id="{1D93BD3E-1E9A-4970-A6F7-E7AC52762E0C}" type="slidenum">
              <a:rPr lang="en-US" smtClean="0"/>
              <a:pPr/>
              <a:t>3</a:t>
            </a:fld>
            <a:endParaRPr lang="en-US" dirty="0"/>
          </a:p>
        </p:txBody>
      </p:sp>
      <p:sp>
        <p:nvSpPr>
          <p:cNvPr id="7" name="Content Placeholder 2">
            <a:extLst>
              <a:ext uri="{FF2B5EF4-FFF2-40B4-BE49-F238E27FC236}">
                <a16:creationId xmlns:a16="http://schemas.microsoft.com/office/drawing/2014/main" id="{06911815-F5C0-4CE6-B7ED-0EA67F2EB647}"/>
              </a:ext>
            </a:extLst>
          </p:cNvPr>
          <p:cNvSpPr txBox="1">
            <a:spLocks/>
          </p:cNvSpPr>
          <p:nvPr/>
        </p:nvSpPr>
        <p:spPr>
          <a:xfrm>
            <a:off x="381000" y="975500"/>
            <a:ext cx="8458200" cy="48919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Market Participants (MPs) are responsible to:</a:t>
            </a:r>
          </a:p>
          <a:p>
            <a:pPr lvl="1"/>
            <a:r>
              <a:rPr lang="en-US" sz="1800" dirty="0"/>
              <a:t>Establish and maintain weather preparation measures </a:t>
            </a:r>
            <a:r>
              <a:rPr lang="en-US" sz="1800" u="sng" dirty="0"/>
              <a:t>for both winter and summer</a:t>
            </a:r>
            <a:r>
              <a:rPr lang="en-US" sz="1800" dirty="0"/>
              <a:t> seasons reasonably expected to ensure sustained operation at weather-zone specific conditions</a:t>
            </a:r>
          </a:p>
          <a:p>
            <a:pPr lvl="1"/>
            <a:r>
              <a:rPr lang="en-US" sz="1800" dirty="0"/>
              <a:t>Make notarized declarations of preparedness for both winter and summer</a:t>
            </a:r>
          </a:p>
          <a:p>
            <a:pPr lvl="1"/>
            <a:r>
              <a:rPr lang="en-US" sz="1800" dirty="0"/>
              <a:t>Create a list of all cold- and hot-weather-critical components</a:t>
            </a:r>
          </a:p>
          <a:p>
            <a:pPr lvl="1"/>
            <a:r>
              <a:rPr lang="en-US" sz="1800" dirty="0"/>
              <a:t>Train appropriate personnel, etc.</a:t>
            </a:r>
          </a:p>
          <a:p>
            <a:endParaRPr lang="en-US" sz="1400" dirty="0"/>
          </a:p>
          <a:p>
            <a:r>
              <a:rPr lang="en-US" sz="2200" dirty="0"/>
              <a:t>ERCOT is responsible to:</a:t>
            </a:r>
          </a:p>
          <a:p>
            <a:pPr lvl="1"/>
            <a:r>
              <a:rPr lang="en-US" sz="1800" dirty="0"/>
              <a:t>Deliver biannual reports that address whether each GE and TSP has submitted a declaration</a:t>
            </a:r>
          </a:p>
          <a:p>
            <a:pPr lvl="1"/>
            <a:r>
              <a:rPr lang="en-US" sz="1800" dirty="0"/>
              <a:t>Develop winter and summer inspection checklists for resources and TSPs</a:t>
            </a:r>
          </a:p>
          <a:p>
            <a:pPr lvl="1"/>
            <a:r>
              <a:rPr lang="en-US" sz="1800" dirty="0"/>
              <a:t>Inspect to determine compliance (every resource 1x/3yr, 10% of TSP facilities 1x/3yr)</a:t>
            </a:r>
          </a:p>
          <a:p>
            <a:pPr lvl="1"/>
            <a:r>
              <a:rPr lang="en-US" sz="1800" dirty="0"/>
              <a:t>Provide inspection reports and establish cure periods for deficiencies, etc.</a:t>
            </a:r>
          </a:p>
        </p:txBody>
      </p:sp>
    </p:spTree>
    <p:extLst>
      <p:ext uri="{BB962C8B-B14F-4D97-AF65-F5344CB8AC3E}">
        <p14:creationId xmlns:p14="http://schemas.microsoft.com/office/powerpoint/2010/main" val="1395885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 to Submit Declarations of Preparedness</a:t>
            </a:r>
            <a:endParaRPr lang="en-US" dirty="0">
              <a:solidFill>
                <a:srgbClr val="FF0000"/>
              </a:solidFill>
            </a:endParaRPr>
          </a:p>
        </p:txBody>
      </p:sp>
      <p:sp>
        <p:nvSpPr>
          <p:cNvPr id="3" name="TextBox 2"/>
          <p:cNvSpPr txBox="1"/>
          <p:nvPr/>
        </p:nvSpPr>
        <p:spPr>
          <a:xfrm>
            <a:off x="-1981200" y="3810000"/>
            <a:ext cx="1905000" cy="246221"/>
          </a:xfrm>
          <a:prstGeom prst="rect">
            <a:avLst/>
          </a:prstGeom>
          <a:noFill/>
        </p:spPr>
        <p:txBody>
          <a:bodyPr wrap="square" rtlCol="0">
            <a:spAutoFit/>
          </a:bodyPr>
          <a:lstStyle/>
          <a:p>
            <a:endParaRPr lang="en-US" sz="1000" dirty="0"/>
          </a:p>
        </p:txBody>
      </p:sp>
      <p:sp>
        <p:nvSpPr>
          <p:cNvPr id="5" name="TextBox 4">
            <a:extLst>
              <a:ext uri="{FF2B5EF4-FFF2-40B4-BE49-F238E27FC236}">
                <a16:creationId xmlns:a16="http://schemas.microsoft.com/office/drawing/2014/main" id="{50EB49F5-68C3-5E5D-4120-68E7EC49DE68}"/>
              </a:ext>
            </a:extLst>
          </p:cNvPr>
          <p:cNvSpPr txBox="1"/>
          <p:nvPr/>
        </p:nvSpPr>
        <p:spPr>
          <a:xfrm>
            <a:off x="228600" y="715095"/>
            <a:ext cx="8839200" cy="5539978"/>
          </a:xfrm>
          <a:prstGeom prst="rect">
            <a:avLst/>
          </a:prstGeom>
          <a:noFill/>
        </p:spPr>
        <p:txBody>
          <a:bodyPr wrap="square" rtlCol="0">
            <a:spAutoFit/>
          </a:bodyPr>
          <a:lstStyle/>
          <a:p>
            <a:pPr marL="285750" indent="-285750">
              <a:buFont typeface="Arial" panose="020B0604020202020204" pitchFamily="34" charset="0"/>
              <a:buChar char="•"/>
            </a:pPr>
            <a:r>
              <a:rPr lang="en-US" sz="1600" dirty="0"/>
              <a:t>16 TAC 25.55(c)(3)(C) . . . For any new or repowered resource, a generation entity must submit the appropriate declaration of preparedness prior to the resource commissioning date established in the ERCOT interconnection process for resources.</a:t>
            </a:r>
          </a:p>
          <a:p>
            <a:pPr marL="285750" indent="-285750">
              <a:buFont typeface="Arial" panose="020B0604020202020204" pitchFamily="34" charset="0"/>
              <a:buChar char="•"/>
            </a:pPr>
            <a:r>
              <a:rPr lang="en-US" sz="1600" dirty="0"/>
              <a:t>Checklist Part 3 of the commissioning process requires this step to be completed, see </a:t>
            </a:r>
            <a:r>
              <a:rPr lang="en-US" sz="1600" dirty="0">
                <a:hlinkClick r:id="rId3" tooltip="https://www.ercot.com/files/docs/2022/02/22/ercot_new_generator_commissioning_checklist.docx"/>
              </a:rPr>
              <a:t>ERCOT New Generator Commissioning Checklist.</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effectLst/>
                <a:latin typeface="Arial" panose="020B0604020202020204" pitchFamily="34" charset="0"/>
                <a:ea typeface="Calibri" panose="020F0502020204030204" pitchFamily="34" charset="0"/>
              </a:rPr>
              <a:t>For Resource Entities requesting to commission a Generation Resource(s) or Energy Storage Resource(s) </a:t>
            </a:r>
            <a:r>
              <a:rPr lang="en-US" sz="1600" u="sng" dirty="0">
                <a:effectLst/>
                <a:latin typeface="Arial" panose="020B0604020202020204" pitchFamily="34" charset="0"/>
                <a:ea typeface="Calibri" panose="020F0502020204030204" pitchFamily="34" charset="0"/>
              </a:rPr>
              <a:t>during the winter months (December through February</a:t>
            </a:r>
            <a:r>
              <a:rPr lang="en-US" sz="1600" dirty="0">
                <a:effectLst/>
                <a:latin typeface="Arial" panose="020B0604020202020204" pitchFamily="34" charset="0"/>
                <a:ea typeface="Calibri" panose="020F0502020204030204" pitchFamily="34" charset="0"/>
              </a:rPr>
              <a:t>), the declaration of winter weather preparedness required by Public Utility Commission of Texas (PUCT) Substantive Rule 25.55 parts (c)(3)(C) and (c)(3)(A), has been submitted to ERCOT addressing the new resource(s) either on Declaration of Weather Preparedness (</a:t>
            </a:r>
            <a:r>
              <a:rPr lang="en-US" sz="1600" dirty="0" err="1">
                <a:effectLst/>
                <a:latin typeface="Arial" panose="020B0604020202020204" pitchFamily="34" charset="0"/>
                <a:ea typeface="Calibri" panose="020F0502020204030204" pitchFamily="34" charset="0"/>
              </a:rPr>
              <a:t>DoWP</a:t>
            </a:r>
            <a:r>
              <a:rPr lang="en-US" sz="1600" dirty="0">
                <a:effectLst/>
                <a:latin typeface="Arial" panose="020B0604020202020204" pitchFamily="34" charset="0"/>
                <a:ea typeface="Calibri" panose="020F0502020204030204" pitchFamily="34" charset="0"/>
              </a:rPr>
              <a:t>) #</a:t>
            </a:r>
            <a:r>
              <a:rPr lang="en-US" sz="1600" b="1" u="sng" dirty="0">
                <a:effectLst/>
                <a:latin typeface="Arial" panose="020B0604020202020204" pitchFamily="34" charset="0"/>
                <a:ea typeface="Calibri" panose="020F0502020204030204" pitchFamily="34" charset="0"/>
              </a:rPr>
              <a:t>     </a:t>
            </a:r>
            <a:r>
              <a:rPr lang="en-US" sz="1600" dirty="0">
                <a:effectLst/>
                <a:latin typeface="Arial" panose="020B0604020202020204" pitchFamily="34" charset="0"/>
                <a:ea typeface="Calibri" panose="020F0502020204030204" pitchFamily="34" charset="0"/>
              </a:rPr>
              <a:t> (if submitted between November 1 and December 1) or on Weatherization Support Case (WSUP) #</a:t>
            </a:r>
            <a:r>
              <a:rPr lang="en-US" sz="1600" b="1" u="sng" dirty="0">
                <a:effectLst/>
                <a:latin typeface="Arial" panose="020B0604020202020204" pitchFamily="34" charset="0"/>
                <a:ea typeface="Calibri" panose="020F0502020204030204" pitchFamily="34" charset="0"/>
              </a:rPr>
              <a:t>     </a:t>
            </a:r>
            <a:r>
              <a:rPr lang="en-US" sz="1600" dirty="0">
                <a:effectLst/>
                <a:latin typeface="Arial" panose="020B0604020202020204" pitchFamily="34" charset="0"/>
                <a:ea typeface="Calibri" panose="020F0502020204030204" pitchFamily="34" charset="0"/>
              </a:rPr>
              <a:t> (if submitted between December 2 and the end of February). </a:t>
            </a:r>
          </a:p>
          <a:p>
            <a:pPr marL="285750" indent="-285750">
              <a:buFont typeface="Arial" panose="020B0604020202020204" pitchFamily="34" charset="0"/>
              <a:buChar char="•"/>
            </a:pPr>
            <a:endParaRPr lang="en-US" sz="1600" dirty="0">
              <a:effectLst/>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 </a:t>
            </a:r>
            <a:r>
              <a:rPr lang="en-US" sz="1600" dirty="0">
                <a:effectLst/>
                <a:latin typeface="Arial" panose="020B0604020202020204" pitchFamily="34" charset="0"/>
                <a:ea typeface="Calibri" panose="020F0502020204030204" pitchFamily="34" charset="0"/>
              </a:rPr>
              <a:t>For Resource Entities requesting to commission a Generation Resource(s) or Energy Storage Resource(s) </a:t>
            </a:r>
            <a:r>
              <a:rPr lang="en-US" sz="1600" u="sng" dirty="0">
                <a:effectLst/>
                <a:latin typeface="Arial" panose="020B0604020202020204" pitchFamily="34" charset="0"/>
                <a:ea typeface="Calibri" panose="020F0502020204030204" pitchFamily="34" charset="0"/>
              </a:rPr>
              <a:t>during the summer months (June through September</a:t>
            </a:r>
            <a:r>
              <a:rPr lang="en-US" sz="1600" dirty="0">
                <a:effectLst/>
                <a:latin typeface="Arial" panose="020B0604020202020204" pitchFamily="34" charset="0"/>
                <a:ea typeface="Calibri" panose="020F0502020204030204" pitchFamily="34" charset="0"/>
              </a:rPr>
              <a:t>), the declaration of summer weather preparedness required by Public Utility Commission of Texas (PUCT) Substantive Rule 25.55 parts (c)(3)(C) and (c)(3)(B), has been submitted to ERCOT addressing the new resource(s) either on Declaration of Weather Preparedness (</a:t>
            </a:r>
            <a:r>
              <a:rPr lang="en-US" sz="1600" dirty="0" err="1">
                <a:effectLst/>
                <a:latin typeface="Arial" panose="020B0604020202020204" pitchFamily="34" charset="0"/>
                <a:ea typeface="Calibri" panose="020F0502020204030204" pitchFamily="34" charset="0"/>
              </a:rPr>
              <a:t>DoWP</a:t>
            </a:r>
            <a:r>
              <a:rPr lang="en-US" sz="1600" dirty="0">
                <a:effectLst/>
                <a:latin typeface="Arial" panose="020B0604020202020204" pitchFamily="34" charset="0"/>
                <a:ea typeface="Calibri" panose="020F0502020204030204" pitchFamily="34" charset="0"/>
              </a:rPr>
              <a:t>) #</a:t>
            </a:r>
            <a:r>
              <a:rPr lang="en-US" sz="1600" b="1" u="sng" dirty="0">
                <a:effectLst/>
                <a:latin typeface="Arial" panose="020B0604020202020204" pitchFamily="34" charset="0"/>
                <a:ea typeface="Calibri" panose="020F0502020204030204" pitchFamily="34" charset="0"/>
              </a:rPr>
              <a:t>     </a:t>
            </a:r>
            <a:r>
              <a:rPr lang="en-US" sz="1600" dirty="0">
                <a:effectLst/>
                <a:latin typeface="Arial" panose="020B0604020202020204" pitchFamily="34" charset="0"/>
                <a:ea typeface="Calibri" panose="020F0502020204030204" pitchFamily="34" charset="0"/>
              </a:rPr>
              <a:t> (if submitted between May 1 and June 1) or on Weatherization Support Case (WSUP) #</a:t>
            </a:r>
            <a:r>
              <a:rPr lang="en-US" sz="1600" b="1" u="sng" dirty="0">
                <a:effectLst/>
                <a:latin typeface="Arial" panose="020B0604020202020204" pitchFamily="34" charset="0"/>
                <a:ea typeface="Calibri" panose="020F0502020204030204" pitchFamily="34" charset="0"/>
              </a:rPr>
              <a:t>     </a:t>
            </a:r>
            <a:r>
              <a:rPr lang="en-US" sz="1600" dirty="0">
                <a:effectLst/>
                <a:latin typeface="Arial" panose="020B0604020202020204" pitchFamily="34" charset="0"/>
                <a:ea typeface="Calibri" panose="020F0502020204030204" pitchFamily="34" charset="0"/>
              </a:rPr>
              <a:t> (if submitted between June 2 and the end of September). </a:t>
            </a:r>
            <a:endParaRPr lang="en-US" sz="1600" dirty="0">
              <a:effectLst/>
              <a:latin typeface="Times New Roman" panose="02020603050405020304" pitchFamily="18"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6" name="Slide Number Placeholder 5">
            <a:extLst>
              <a:ext uri="{FF2B5EF4-FFF2-40B4-BE49-F238E27FC236}">
                <a16:creationId xmlns:a16="http://schemas.microsoft.com/office/drawing/2014/main" id="{43A25890-6C67-9125-3292-6B8CCBA78012}"/>
              </a:ext>
            </a:extLst>
          </p:cNvPr>
          <p:cNvSpPr>
            <a:spLocks noGrp="1"/>
          </p:cNvSpPr>
          <p:nvPr>
            <p:ph type="sldNum" sz="quarter" idx="4"/>
          </p:nvPr>
        </p:nvSpPr>
        <p:spPr/>
        <p:txBody>
          <a:bodyPr/>
          <a:lstStyle/>
          <a:p>
            <a:fld id="{1D93BD3E-1E9A-4970-A6F7-E7AC52762E0C}" type="slidenum">
              <a:rPr lang="en-US" smtClean="0"/>
              <a:pPr/>
              <a:t>4</a:t>
            </a:fld>
            <a:endParaRPr lang="en-US" dirty="0"/>
          </a:p>
        </p:txBody>
      </p:sp>
    </p:spTree>
    <p:extLst>
      <p:ext uri="{BB962C8B-B14F-4D97-AF65-F5344CB8AC3E}">
        <p14:creationId xmlns:p14="http://schemas.microsoft.com/office/powerpoint/2010/main" val="3430361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267914"/>
            <a:ext cx="8458200" cy="570951"/>
          </a:xfrm>
        </p:spPr>
        <p:txBody>
          <a:bodyPr/>
          <a:lstStyle/>
          <a:p>
            <a:r>
              <a:rPr lang="en-US" dirty="0"/>
              <a:t>Process to Submit First Declaration of Preparedness</a:t>
            </a:r>
            <a:endParaRPr lang="en-US" dirty="0">
              <a:solidFill>
                <a:srgbClr val="FF0000"/>
              </a:solidFill>
            </a:endParaRPr>
          </a:p>
        </p:txBody>
      </p:sp>
      <p:sp>
        <p:nvSpPr>
          <p:cNvPr id="3" name="TextBox 2"/>
          <p:cNvSpPr txBox="1"/>
          <p:nvPr/>
        </p:nvSpPr>
        <p:spPr>
          <a:xfrm>
            <a:off x="-1981200" y="3810000"/>
            <a:ext cx="1905000" cy="246221"/>
          </a:xfrm>
          <a:prstGeom prst="rect">
            <a:avLst/>
          </a:prstGeom>
          <a:noFill/>
        </p:spPr>
        <p:txBody>
          <a:bodyPr wrap="square" rtlCol="0">
            <a:spAutoFit/>
          </a:bodyPr>
          <a:lstStyle/>
          <a:p>
            <a:endParaRPr lang="en-US" sz="1000" dirty="0"/>
          </a:p>
        </p:txBody>
      </p:sp>
      <p:sp>
        <p:nvSpPr>
          <p:cNvPr id="6" name="Slide Number Placeholder 5">
            <a:extLst>
              <a:ext uri="{FF2B5EF4-FFF2-40B4-BE49-F238E27FC236}">
                <a16:creationId xmlns:a16="http://schemas.microsoft.com/office/drawing/2014/main" id="{43A25890-6C67-9125-3292-6B8CCBA78012}"/>
              </a:ext>
            </a:extLst>
          </p:cNvPr>
          <p:cNvSpPr>
            <a:spLocks noGrp="1"/>
          </p:cNvSpPr>
          <p:nvPr>
            <p:ph type="sldNum" sz="quarter" idx="4"/>
          </p:nvPr>
        </p:nvSpPr>
        <p:spPr/>
        <p:txBody>
          <a:bodyPr/>
          <a:lstStyle/>
          <a:p>
            <a:fld id="{1D93BD3E-1E9A-4970-A6F7-E7AC52762E0C}" type="slidenum">
              <a:rPr lang="en-US" smtClean="0"/>
              <a:pPr/>
              <a:t>5</a:t>
            </a:fld>
            <a:endParaRPr lang="en-US" dirty="0"/>
          </a:p>
        </p:txBody>
      </p:sp>
      <p:sp>
        <p:nvSpPr>
          <p:cNvPr id="9" name="TextBox 8">
            <a:extLst>
              <a:ext uri="{FF2B5EF4-FFF2-40B4-BE49-F238E27FC236}">
                <a16:creationId xmlns:a16="http://schemas.microsoft.com/office/drawing/2014/main" id="{236BAC87-5117-811C-471B-4FCD2F43FC3A}"/>
              </a:ext>
            </a:extLst>
          </p:cNvPr>
          <p:cNvSpPr txBox="1"/>
          <p:nvPr/>
        </p:nvSpPr>
        <p:spPr>
          <a:xfrm>
            <a:off x="342899" y="645048"/>
            <a:ext cx="8115299" cy="3416320"/>
          </a:xfrm>
          <a:prstGeom prst="rect">
            <a:avLst/>
          </a:prstGeom>
          <a:noFill/>
        </p:spPr>
        <p:txBody>
          <a:bodyPr wrap="square">
            <a:spAutoFit/>
          </a:bodyPr>
          <a:lstStyle/>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For Resource Entities requesting to commission a Generation Resource(s) or Energy Storage Resource(s) during the summer or winter seasons, the declaration of winter weather preparedness is submitted to ERCOT for the new resource(s) in one of two ways:</a:t>
            </a:r>
          </a:p>
          <a:p>
            <a:pPr marL="7429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rPr>
              <a:t>1) Using the Declaration of Weather Preparedness open for one mont</a:t>
            </a:r>
            <a:r>
              <a:rPr lang="en-US" dirty="0">
                <a:latin typeface="Arial" panose="020B0604020202020204" pitchFamily="34" charset="0"/>
                <a:ea typeface="Calibri" panose="020F0502020204030204" pitchFamily="34" charset="0"/>
              </a:rPr>
              <a:t>h prior to either season (May 1 – Jun 1 or Nov 1 – Dec 1). This will generate a unique </a:t>
            </a:r>
            <a:r>
              <a:rPr lang="en-US" dirty="0" err="1">
                <a:latin typeface="Arial" panose="020B0604020202020204" pitchFamily="34" charset="0"/>
                <a:ea typeface="Calibri" panose="020F0502020204030204" pitchFamily="34" charset="0"/>
              </a:rPr>
              <a:t>DoWP</a:t>
            </a:r>
            <a:r>
              <a:rPr lang="en-US" dirty="0">
                <a:latin typeface="Arial" panose="020B0604020202020204" pitchFamily="34" charset="0"/>
                <a:ea typeface="Calibri" panose="020F0502020204030204" pitchFamily="34" charset="0"/>
              </a:rPr>
              <a:t> number.</a:t>
            </a:r>
          </a:p>
          <a:p>
            <a:pPr marL="7429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rPr>
              <a:t>2) Using the Weatherization Support Case if during </a:t>
            </a:r>
            <a:r>
              <a:rPr lang="en-US" dirty="0">
                <a:latin typeface="Arial" panose="020B0604020202020204" pitchFamily="34" charset="0"/>
                <a:ea typeface="Calibri" panose="020F0502020204030204" pitchFamily="34" charset="0"/>
              </a:rPr>
              <a:t>either season (Jun 2 thru end of Sep or Dec 2 thru end of Feb).  This will generate a unique WSUP number.</a:t>
            </a:r>
          </a:p>
          <a:p>
            <a:pPr marL="742950" lvl="1"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rPr>
              <a:t>Either way require</a:t>
            </a:r>
            <a:r>
              <a:rPr lang="en-US" dirty="0">
                <a:latin typeface="Arial" panose="020B0604020202020204" pitchFamily="34" charset="0"/>
                <a:ea typeface="Calibri" panose="020F0502020204030204" pitchFamily="34" charset="0"/>
              </a:rPr>
              <a:t>s working within the portal.  Entering the portal requires a specific role to be added to your digital certificate.</a:t>
            </a:r>
            <a:endParaRPr lang="en-US" dirty="0">
              <a:effectLst/>
              <a:latin typeface="Arial" panose="020B0604020202020204" pitchFamily="34" charset="0"/>
              <a:ea typeface="Calibri" panose="020F0502020204030204" pitchFamily="34" charset="0"/>
            </a:endParaRPr>
          </a:p>
        </p:txBody>
      </p:sp>
      <p:sp>
        <p:nvSpPr>
          <p:cNvPr id="10" name="TextBox 9">
            <a:extLst>
              <a:ext uri="{FF2B5EF4-FFF2-40B4-BE49-F238E27FC236}">
                <a16:creationId xmlns:a16="http://schemas.microsoft.com/office/drawing/2014/main" id="{55EEB3E4-CEF6-9DF3-E592-5B03F9AC1F15}"/>
              </a:ext>
            </a:extLst>
          </p:cNvPr>
          <p:cNvSpPr txBox="1"/>
          <p:nvPr/>
        </p:nvSpPr>
        <p:spPr>
          <a:xfrm>
            <a:off x="342900" y="4056221"/>
            <a:ext cx="8115299" cy="2031325"/>
          </a:xfrm>
          <a:prstGeom prst="rect">
            <a:avLst/>
          </a:prstGeom>
          <a:noFill/>
        </p:spPr>
        <p:txBody>
          <a:bodyPr wrap="square">
            <a:spAutoFit/>
          </a:bodyPr>
          <a:lstStyle/>
          <a:p>
            <a:pPr marL="285750" indent="-285750">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Instructions for submitting a</a:t>
            </a:r>
            <a:r>
              <a:rPr lang="en-US" dirty="0">
                <a:effectLst/>
                <a:latin typeface="Arial" panose="020B0604020202020204" pitchFamily="34" charset="0"/>
                <a:ea typeface="Calibri" panose="020F0502020204030204" pitchFamily="34" charset="0"/>
              </a:rPr>
              <a:t> Declaration of Weather Preparedness are found on pages 15-21 of the Weatherization and Inspection Market Participant Portal User Guid</a:t>
            </a:r>
            <a:r>
              <a:rPr lang="en-US" dirty="0">
                <a:latin typeface="Arial" panose="020B0604020202020204" pitchFamily="34" charset="0"/>
                <a:ea typeface="Calibri" panose="020F0502020204030204" pitchFamily="34" charset="0"/>
              </a:rPr>
              <a:t>e in the “Weatherization and Inspection Market Participant Portal Training” folder at </a:t>
            </a:r>
            <a:r>
              <a:rPr lang="en-US" dirty="0">
                <a:hlinkClick r:id="rId3"/>
              </a:rPr>
              <a:t>Summer Weather Readiness (ercot.com)</a:t>
            </a:r>
            <a:r>
              <a:rPr lang="en-US" dirty="0">
                <a:latin typeface="Arial" panose="020B0604020202020204" pitchFamily="34" charset="0"/>
                <a:ea typeface="Calibri" panose="020F0502020204030204" pitchFamily="34" charset="0"/>
              </a:rPr>
              <a:t>.</a:t>
            </a:r>
            <a:r>
              <a:rPr lang="en-US" dirty="0">
                <a:effectLst/>
                <a:latin typeface="Arial" panose="020B0604020202020204" pitchFamily="34" charset="0"/>
                <a:ea typeface="Calibri" panose="020F0502020204030204" pitchFamily="34" charset="0"/>
              </a:rPr>
              <a:t> </a:t>
            </a:r>
            <a:endParaRPr lang="en-US" dirty="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en-US" dirty="0">
                <a:effectLst/>
                <a:latin typeface="Arial" panose="020B0604020202020204" pitchFamily="34" charset="0"/>
                <a:ea typeface="Calibri" panose="020F0502020204030204" pitchFamily="34" charset="0"/>
              </a:rPr>
              <a:t>Instructions for submitting a Weatherization Support Case </a:t>
            </a:r>
            <a:r>
              <a:rPr lang="en-US" dirty="0">
                <a:latin typeface="Arial" panose="020B0604020202020204" pitchFamily="34" charset="0"/>
                <a:ea typeface="Calibri" panose="020F0502020204030204" pitchFamily="34" charset="0"/>
              </a:rPr>
              <a:t>are found on </a:t>
            </a:r>
            <a:r>
              <a:rPr lang="en-US">
                <a:latin typeface="Arial" panose="020B0604020202020204" pitchFamily="34" charset="0"/>
                <a:ea typeface="Calibri" panose="020F0502020204030204" pitchFamily="34" charset="0"/>
              </a:rPr>
              <a:t>pages 22-23 </a:t>
            </a:r>
            <a:r>
              <a:rPr lang="en-US" dirty="0">
                <a:latin typeface="Arial" panose="020B0604020202020204" pitchFamily="34" charset="0"/>
                <a:ea typeface="Calibri" panose="020F0502020204030204" pitchFamily="34" charset="0"/>
              </a:rPr>
              <a:t>of the same User Guide.</a:t>
            </a:r>
            <a:endParaRPr lang="en-US"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3019406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Takeaways</a:t>
            </a:r>
            <a:endParaRPr lang="en-US" dirty="0">
              <a:solidFill>
                <a:srgbClr val="FF0000"/>
              </a:solidFill>
            </a:endParaRPr>
          </a:p>
        </p:txBody>
      </p:sp>
      <p:sp>
        <p:nvSpPr>
          <p:cNvPr id="3" name="TextBox 2"/>
          <p:cNvSpPr txBox="1"/>
          <p:nvPr/>
        </p:nvSpPr>
        <p:spPr>
          <a:xfrm>
            <a:off x="-1981200" y="3810000"/>
            <a:ext cx="1905000" cy="246221"/>
          </a:xfrm>
          <a:prstGeom prst="rect">
            <a:avLst/>
          </a:prstGeom>
          <a:noFill/>
        </p:spPr>
        <p:txBody>
          <a:bodyPr wrap="square" rtlCol="0">
            <a:spAutoFit/>
          </a:bodyPr>
          <a:lstStyle/>
          <a:p>
            <a:endParaRPr lang="en-US" sz="1000" dirty="0"/>
          </a:p>
        </p:txBody>
      </p:sp>
      <p:sp>
        <p:nvSpPr>
          <p:cNvPr id="5" name="TextBox 4">
            <a:extLst>
              <a:ext uri="{FF2B5EF4-FFF2-40B4-BE49-F238E27FC236}">
                <a16:creationId xmlns:a16="http://schemas.microsoft.com/office/drawing/2014/main" id="{50EB49F5-68C3-5E5D-4120-68E7EC49DE68}"/>
              </a:ext>
            </a:extLst>
          </p:cNvPr>
          <p:cNvSpPr txBox="1"/>
          <p:nvPr/>
        </p:nvSpPr>
        <p:spPr>
          <a:xfrm>
            <a:off x="228600" y="715095"/>
            <a:ext cx="8534400" cy="4524315"/>
          </a:xfrm>
          <a:prstGeom prst="rect">
            <a:avLst/>
          </a:prstGeom>
          <a:noFill/>
        </p:spPr>
        <p:txBody>
          <a:bodyPr wrap="square" rtlCol="0">
            <a:spAutoFit/>
          </a:bodyPr>
          <a:lstStyle/>
          <a:p>
            <a:pPr marL="285750" indent="-285750">
              <a:buFont typeface="Arial" panose="020B0604020202020204" pitchFamily="34" charset="0"/>
              <a:buChar char="•"/>
            </a:pPr>
            <a:r>
              <a:rPr lang="en-US" altLang="en-US" sz="1800" dirty="0"/>
              <a:t>Effective weatherization of all power facilities is essential to reliability during extreme cold and extreme hot weather conditions and to meet ERCOT’s rapidly growing electricity demand.</a:t>
            </a:r>
          </a:p>
          <a:p>
            <a:pPr marL="285750" indent="-285750">
              <a:buFont typeface="Arial" panose="020B0604020202020204" pitchFamily="34" charset="0"/>
              <a:buChar char="•"/>
            </a:pPr>
            <a:r>
              <a:rPr lang="en-US" dirty="0"/>
              <a:t>The PUCT Weather Emergency Preparedness </a:t>
            </a:r>
            <a:r>
              <a:rPr lang="en-US" sz="1800" dirty="0">
                <a:latin typeface="Arial"/>
                <a:cs typeface="Arial"/>
              </a:rPr>
              <a:t>(16</a:t>
            </a:r>
            <a:r>
              <a:rPr lang="en-US" sz="1800" spc="-65" dirty="0">
                <a:latin typeface="Arial"/>
                <a:cs typeface="Arial"/>
              </a:rPr>
              <a:t> </a:t>
            </a:r>
            <a:r>
              <a:rPr lang="en-US" sz="1800" spc="-20" dirty="0">
                <a:latin typeface="Arial"/>
                <a:cs typeface="Arial"/>
              </a:rPr>
              <a:t>TAC</a:t>
            </a:r>
            <a:r>
              <a:rPr lang="en-US" sz="1800" spc="-30" dirty="0">
                <a:latin typeface="Arial"/>
                <a:cs typeface="Arial"/>
              </a:rPr>
              <a:t> </a:t>
            </a:r>
            <a:r>
              <a:rPr lang="en-US" sz="1800" dirty="0">
                <a:latin typeface="Arial"/>
                <a:cs typeface="Arial"/>
              </a:rPr>
              <a:t>§</a:t>
            </a:r>
            <a:r>
              <a:rPr lang="en-US" sz="1800" spc="-15" dirty="0">
                <a:latin typeface="Arial"/>
                <a:cs typeface="Arial"/>
              </a:rPr>
              <a:t> </a:t>
            </a:r>
            <a:r>
              <a:rPr lang="en-US" sz="1800" dirty="0">
                <a:latin typeface="Arial"/>
                <a:cs typeface="Arial"/>
              </a:rPr>
              <a:t>25.55)</a:t>
            </a:r>
            <a:r>
              <a:rPr lang="en-US" sz="1800" spc="-60" dirty="0">
                <a:latin typeface="Arial"/>
                <a:cs typeface="Arial"/>
              </a:rPr>
              <a:t> </a:t>
            </a:r>
            <a:r>
              <a:rPr lang="en-US" dirty="0"/>
              <a:t>rule requires that weatherization measures be in place and maintained throughout the summer (Jun – Sep) and winter (Dec – Feb) seasons.</a:t>
            </a:r>
          </a:p>
          <a:p>
            <a:pPr marL="285750" indent="-285750">
              <a:buFont typeface="Arial" panose="020B0604020202020204" pitchFamily="34" charset="0"/>
              <a:buChar char="•"/>
            </a:pPr>
            <a:r>
              <a:rPr lang="en-US" dirty="0"/>
              <a:t>The rule also requires the submission of signed and notarized Declarations of Weather Preparedness prior to the commissioning date and by every June 1</a:t>
            </a:r>
            <a:r>
              <a:rPr lang="en-US" baseline="30000" dirty="0"/>
              <a:t>st</a:t>
            </a:r>
            <a:r>
              <a:rPr lang="en-US" dirty="0"/>
              <a:t> and December 1</a:t>
            </a:r>
            <a:r>
              <a:rPr lang="en-US" baseline="30000" dirty="0"/>
              <a:t>st</a:t>
            </a:r>
            <a:r>
              <a:rPr lang="en-US" dirty="0"/>
              <a:t> thereafter.</a:t>
            </a:r>
          </a:p>
          <a:p>
            <a:pPr marL="285750" indent="-285750">
              <a:buFont typeface="Arial" panose="020B0604020202020204" pitchFamily="34" charset="0"/>
              <a:buChar char="•"/>
            </a:pPr>
            <a:r>
              <a:rPr lang="en-US" altLang="en-US" sz="1800" dirty="0"/>
              <a:t>More ERCOT weatherization information can be found at </a:t>
            </a:r>
            <a:r>
              <a:rPr lang="en-US" sz="1800" dirty="0">
                <a:hlinkClick r:id="rId3"/>
              </a:rPr>
              <a:t>https://www.ercot.com/gridinfo/generation/summerready</a:t>
            </a:r>
            <a:r>
              <a:rPr lang="en-US" sz="1800" dirty="0"/>
              <a:t> and</a:t>
            </a:r>
            <a:r>
              <a:rPr lang="en-US" altLang="en-US" sz="1800" dirty="0">
                <a:solidFill>
                  <a:srgbClr val="5B6770"/>
                </a:solidFill>
              </a:rPr>
              <a:t> </a:t>
            </a:r>
            <a:r>
              <a:rPr lang="en-US" sz="1800" dirty="0">
                <a:hlinkClick r:id="rId4"/>
              </a:rPr>
              <a:t>https://www.ercot.com/gridinfo/generation/winterready</a:t>
            </a:r>
            <a:r>
              <a:rPr lang="en-US" altLang="en-US" sz="1800" dirty="0">
                <a:solidFill>
                  <a:srgbClr val="5B6770"/>
                </a:solidFill>
              </a:rPr>
              <a:t>.  </a:t>
            </a:r>
            <a:r>
              <a:rPr lang="en-US" dirty="0"/>
              <a:t>For information specifically regarding the use of the ERCOT portal, please see the “Weatherization &amp; Inspection Market Participant Portal Training” folder within </a:t>
            </a:r>
            <a:r>
              <a:rPr lang="en-US" sz="1800" dirty="0">
                <a:hlinkClick r:id="rId3"/>
              </a:rPr>
              <a:t>https://www.ercot.com/gridinfo/generation/summerready</a:t>
            </a:r>
            <a:r>
              <a:rPr lang="en-US" sz="1800" dirty="0"/>
              <a:t>.</a:t>
            </a:r>
            <a:endParaRPr lang="en-US" dirty="0"/>
          </a:p>
          <a:p>
            <a:pPr marL="285750" indent="-285750">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43A25890-6C67-9125-3292-6B8CCBA78012}"/>
              </a:ext>
            </a:extLst>
          </p:cNvPr>
          <p:cNvSpPr>
            <a:spLocks noGrp="1"/>
          </p:cNvSpPr>
          <p:nvPr>
            <p:ph type="sldNum" sz="quarter" idx="4"/>
          </p:nvPr>
        </p:nvSpPr>
        <p:spPr/>
        <p:txBody>
          <a:bodyPr/>
          <a:lstStyle/>
          <a:p>
            <a:fld id="{1D93BD3E-1E9A-4970-A6F7-E7AC52762E0C}" type="slidenum">
              <a:rPr lang="en-US" smtClean="0"/>
              <a:pPr/>
              <a:t>6</a:t>
            </a:fld>
            <a:endParaRPr lang="en-US" dirty="0"/>
          </a:p>
        </p:txBody>
      </p:sp>
    </p:spTree>
    <p:extLst>
      <p:ext uri="{BB962C8B-B14F-4D97-AF65-F5344CB8AC3E}">
        <p14:creationId xmlns:p14="http://schemas.microsoft.com/office/powerpoint/2010/main" val="152002876"/>
      </p:ext>
    </p:extLst>
  </p:cSld>
  <p:clrMapOvr>
    <a:masterClrMapping/>
  </p:clrMapOvr>
</p:sld>
</file>

<file path=ppt/theme/theme1.xml><?xml version="1.0" encoding="utf-8"?>
<a:theme xmlns:a="http://schemas.openxmlformats.org/drawingml/2006/main" name="Cover Slide">
  <a:themeElements>
    <a:clrScheme name="Custom 1">
      <a:dk1>
        <a:srgbClr val="2D3338"/>
      </a:dk1>
      <a:lt1>
        <a:srgbClr val="FFFFFF"/>
      </a:lt1>
      <a:dk2>
        <a:srgbClr val="2D3338"/>
      </a:dk2>
      <a:lt2>
        <a:srgbClr val="E6EBF0"/>
      </a:lt2>
      <a:accent1>
        <a:srgbClr val="00AEC7"/>
      </a:accent1>
      <a:accent2>
        <a:srgbClr val="7C858C"/>
      </a:accent2>
      <a:accent3>
        <a:srgbClr val="2BA565"/>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Year xmlns="8d5ee879-813f-4fb9-b7c2-a59846c21aeb" xsi:nil="true"/>
    <Audience xmlns="8d5ee879-813f-4fb9-b7c2-a59846c21aeb">Public</Audie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D0999AAC16EAB41985F08B9B30BD6F8" ma:contentTypeVersion="4" ma:contentTypeDescription="Create a new document." ma:contentTypeScope="" ma:versionID="e17db7c92bbe4a954239b0aad63199c1">
  <xsd:schema xmlns:xsd="http://www.w3.org/2001/XMLSchema" xmlns:xs="http://www.w3.org/2001/XMLSchema" xmlns:p="http://schemas.microsoft.com/office/2006/metadata/properties" xmlns:ns2="8d5ee879-813f-4fb9-b7c2-a59846c21aeb" targetNamespace="http://schemas.microsoft.com/office/2006/metadata/properties" ma:root="true" ma:fieldsID="dbeeea33673683b355d19f3b50507d1a" ns2:_="">
    <xsd:import namespace="8d5ee879-813f-4fb9-b7c2-a59846c21aeb"/>
    <xsd:element name="properties">
      <xsd:complexType>
        <xsd:sequence>
          <xsd:element name="documentManagement">
            <xsd:complexType>
              <xsd:all>
                <xsd:element ref="ns2:Audience" minOccurs="0"/>
                <xsd:element ref="ns2:Year"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ee879-813f-4fb9-b7c2-a59846c21aeb"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Internal "/>
          <xsd:enumeration value="Confidential"/>
          <xsd:enumeration value="Public"/>
        </xsd:restriction>
      </xsd:simpleType>
    </xsd:element>
    <xsd:element name="Year" ma:index="9" nillable="true" ma:displayName="Year" ma:format="Dropdown" ma:internalName="Year">
      <xsd:simpleType>
        <xsd:restriction base="dms:Choice">
          <xsd:enumeration value="2022"/>
          <xsd:enumeration value="2023"/>
          <xsd:enumeration value="2024"/>
          <xsd:enumeration value="202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18ABE5-2C97-4413-ACB0-B3080BAFCAD6}">
  <ds:schemaRefs>
    <ds:schemaRef ds:uri="http://schemas.microsoft.com/sharepoint/v3/contenttype/forms"/>
  </ds:schemaRefs>
</ds:datastoreItem>
</file>

<file path=customXml/itemProps2.xml><?xml version="1.0" encoding="utf-8"?>
<ds:datastoreItem xmlns:ds="http://schemas.openxmlformats.org/officeDocument/2006/customXml" ds:itemID="{1A526C54-2038-4DDB-9077-84C80FF069E0}">
  <ds:schemaRefs>
    <ds:schemaRef ds:uri="http://schemas.microsoft.com/office/2006/documentManagement/types"/>
    <ds:schemaRef ds:uri="http://purl.org/dc/elements/1.1/"/>
    <ds:schemaRef ds:uri="http://purl.org/dc/dcmitype/"/>
    <ds:schemaRef ds:uri="8d5ee879-813f-4fb9-b7c2-a59846c21aeb"/>
    <ds:schemaRef ds:uri="http://www.w3.org/XML/1998/namespace"/>
    <ds:schemaRef ds:uri="http://purl.org/dc/terms/"/>
    <ds:schemaRef ds:uri="http://schemas.openxmlformats.org/package/2006/metadata/core-propertie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E6F19A3-79CF-4140-A6F1-7542A54978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ee879-813f-4fb9-b7c2-a59846c21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30406</TotalTime>
  <Words>981</Words>
  <Application>Microsoft Office PowerPoint</Application>
  <PresentationFormat>On-screen Show (4:3)</PresentationFormat>
  <Paragraphs>56</Paragraphs>
  <Slides>6</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Times New Roman</vt:lpstr>
      <vt:lpstr>Cover Slide</vt:lpstr>
      <vt:lpstr>Horizontal Theme</vt:lpstr>
      <vt:lpstr>PowerPoint Presentation</vt:lpstr>
      <vt:lpstr>Mandatory Weatherization in Texas</vt:lpstr>
      <vt:lpstr>16 TAC §25.55 Rule Requirements</vt:lpstr>
      <vt:lpstr>Requirement to Submit Declarations of Preparedness</vt:lpstr>
      <vt:lpstr>Process to Submit First Declaration of Preparedness</vt:lpstr>
      <vt:lpstr>Key Takeaways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Kezell, David</cp:lastModifiedBy>
  <cp:revision>555</cp:revision>
  <cp:lastPrinted>2023-03-31T17:31:36Z</cp:lastPrinted>
  <dcterms:created xsi:type="dcterms:W3CDTF">2016-01-21T15:20:31Z</dcterms:created>
  <dcterms:modified xsi:type="dcterms:W3CDTF">2024-06-11T20:57:08Z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0x0101006D0999AAC16EAB41985F08B9B30BD6F8</vt:lpwstr>
  </property>
  <property fmtid="{D5CDD505-2E9C-101B-9397-08002B2CF9AE}" pid="3" name="MSIP_Label_7084cbda-52b8-46fb-a7b7-cb5bd465ed85_Enabled">
    <vt:lpwstr>true</vt:lpwstr>
  </property>
  <property fmtid="{D5CDD505-2E9C-101B-9397-08002B2CF9AE}" pid="4" name="MSIP_Label_7084cbda-52b8-46fb-a7b7-cb5bd465ed85_SetDate">
    <vt:lpwstr>2023-08-04T16:54:14Z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05750a31-42b5-44cb-8b8d-40f3e890957c</vt:lpwstr>
  </property>
  <property fmtid="{D5CDD505-2E9C-101B-9397-08002B2CF9AE}" pid="9" name="MSIP_Label_7084cbda-52b8-46fb-a7b7-cb5bd465ed85_ContentBits">
    <vt:lpwstr>0</vt:lpwstr>
  </property>
</Properties>
</file>