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22"/>
  </p:notesMasterIdLst>
  <p:handoutMasterIdLst>
    <p:handoutMasterId r:id="rId23"/>
  </p:handoutMasterIdLst>
  <p:sldIdLst>
    <p:sldId id="445" r:id="rId7"/>
    <p:sldId id="463" r:id="rId8"/>
    <p:sldId id="491" r:id="rId9"/>
    <p:sldId id="599" r:id="rId10"/>
    <p:sldId id="600" r:id="rId11"/>
    <p:sldId id="601" r:id="rId12"/>
    <p:sldId id="602" r:id="rId13"/>
    <p:sldId id="565" r:id="rId14"/>
    <p:sldId id="592" r:id="rId15"/>
    <p:sldId id="598" r:id="rId16"/>
    <p:sldId id="454" r:id="rId17"/>
    <p:sldId id="464" r:id="rId18"/>
    <p:sldId id="534" r:id="rId19"/>
    <p:sldId id="546" r:id="rId20"/>
    <p:sldId id="548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303" userDrawn="1">
          <p15:clr>
            <a:srgbClr val="A4A3A4"/>
          </p15:clr>
        </p15:guide>
        <p15:guide id="4" orient="horz" pos="2256" userDrawn="1">
          <p15:clr>
            <a:srgbClr val="A4A3A4"/>
          </p15:clr>
        </p15:guide>
        <p15:guide id="5" pos="6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0485" autoAdjust="0"/>
  </p:normalViewPr>
  <p:slideViewPr>
    <p:cSldViewPr showGuides="1">
      <p:cViewPr varScale="1">
        <p:scale>
          <a:sx n="123" d="100"/>
          <a:sy n="123" d="100"/>
        </p:scale>
        <p:origin x="120" y="258"/>
      </p:cViewPr>
      <p:guideLst>
        <p:guide orient="horz" pos="2160"/>
        <p:guide pos="3840"/>
        <p:guide pos="6303"/>
        <p:guide orient="horz" pos="2256"/>
        <p:guide pos="64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369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hyperlink" Target="mailto:CommissioningRequests@ercot.co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Resource Integration Topics </a:t>
            </a:r>
          </a:p>
          <a:p>
            <a:endParaRPr lang="en-US" dirty="0"/>
          </a:p>
          <a:p>
            <a:r>
              <a:rPr lang="en-US" dirty="0"/>
              <a:t>Jenifer Fernandes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June 12, 2024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F6989-5705-B1B0-CDB1-E51A58893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Interconnection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47CEF-1B0A-244E-5316-F70F4C9E8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951440"/>
            <a:ext cx="10134600" cy="59987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Small Gen- 39 projects Not Model Ready, 41 projects Model Ready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F3201-9DFA-3984-5439-E2CAD1173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80AD4B-6B81-F928-5E33-3F48D69C7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791198"/>
            <a:ext cx="7955970" cy="5791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6AB40E-18E0-003A-6AB7-FC7F26CFF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557337"/>
            <a:ext cx="10134600" cy="400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5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>
                <a:hlinkClick r:id="rId3"/>
              </a:rPr>
              <a:t>ResourceIntegrationDepartment@ercot.com</a:t>
            </a:r>
            <a:r>
              <a:rPr lang="en-US" dirty="0"/>
              <a:t> is distribution list for Resource Integration department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sz="2400" dirty="0"/>
              <a:t>RESOURCE_INTEGRATION@LISTS.ERCOT.COM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958AB39-BD59-4B90-BD33-AC9ECA42A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692" y="0"/>
            <a:ext cx="9290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8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6989F5-8509-4DFD-987C-2449AD09F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76200"/>
            <a:ext cx="9218259" cy="676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24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FD7F11-CDD1-41C2-8E4D-E3FC54E10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639" y="0"/>
            <a:ext cx="94567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5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</a:t>
            </a:r>
          </a:p>
          <a:p>
            <a:r>
              <a:rPr lang="en-US" sz="2800" dirty="0"/>
              <a:t>Next Deadline for QSA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If a GINR is not included in QSA, its Initial Synchronization date will be automatically delayed to the next quarter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47588"/>
              </p:ext>
            </p:extLst>
          </p:nvPr>
        </p:nvGraphicFramePr>
        <p:xfrm>
          <a:off x="2209800" y="2362200"/>
          <a:ext cx="7467600" cy="251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Last Day for an IE to meet prerequisites as listed in paragraph (4) below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Completion of Quarterly Stability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January, February,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August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October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November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1225530" y="2934599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95995"/>
            <a:ext cx="11379200" cy="58334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5.9, Quarterly Stability Assessment</a:t>
            </a:r>
          </a:p>
          <a:p>
            <a:r>
              <a:rPr lang="en-US" sz="2800" dirty="0"/>
              <a:t>Issue’s seen in previous QSA’s</a:t>
            </a:r>
          </a:p>
          <a:p>
            <a:pPr lvl="1"/>
            <a:r>
              <a:rPr lang="en-US" sz="2400" dirty="0"/>
              <a:t>10 day comment period for FIS</a:t>
            </a:r>
          </a:p>
          <a:p>
            <a:pPr lvl="2"/>
            <a:r>
              <a:rPr lang="en-US" sz="2000" dirty="0"/>
              <a:t>Needs to be complete before QSA deadline</a:t>
            </a:r>
          </a:p>
          <a:p>
            <a:pPr lvl="2"/>
            <a:r>
              <a:rPr lang="en-US" sz="2000" dirty="0"/>
              <a:t>TSPs need to plan for it</a:t>
            </a:r>
          </a:p>
          <a:p>
            <a:pPr lvl="1"/>
            <a:r>
              <a:rPr lang="en-US" sz="2400" dirty="0"/>
              <a:t>Dynamic/PSCAD Model Review</a:t>
            </a:r>
          </a:p>
          <a:p>
            <a:pPr lvl="2"/>
            <a:r>
              <a:rPr lang="en-US" sz="2000" dirty="0"/>
              <a:t>Dependent on FIS Stability study</a:t>
            </a:r>
          </a:p>
          <a:p>
            <a:pPr lvl="2"/>
            <a:r>
              <a:rPr lang="en-US" sz="2000" dirty="0"/>
              <a:t>Need to meet PG 6.9 15 to 30 days prior to QSA deadline</a:t>
            </a:r>
          </a:p>
          <a:p>
            <a:r>
              <a:rPr lang="en-US" sz="2800" dirty="0"/>
              <a:t>PSSE Model Quality Test Required</a:t>
            </a:r>
          </a:p>
          <a:p>
            <a:r>
              <a:rPr lang="en-US" sz="2800" dirty="0"/>
              <a:t>PSCAD Model Quality Test, Unit Model Validation and Template is required.  </a:t>
            </a:r>
            <a:r>
              <a:rPr lang="en-US" sz="2800" dirty="0">
                <a:highlight>
                  <a:srgbClr val="FFFF00"/>
                </a:highlight>
              </a:rPr>
              <a:t>PSCAD template is required starting August 1</a:t>
            </a:r>
            <a:r>
              <a:rPr lang="en-US" sz="2800" baseline="30000" dirty="0">
                <a:highlight>
                  <a:srgbClr val="FFFF00"/>
                </a:highlight>
              </a:rPr>
              <a:t>st</a:t>
            </a:r>
            <a:r>
              <a:rPr lang="en-US" sz="2800" dirty="0">
                <a:highlight>
                  <a:srgbClr val="FFFF00"/>
                </a:highlight>
              </a:rPr>
              <a:t> QSA.</a:t>
            </a:r>
          </a:p>
          <a:p>
            <a:r>
              <a:rPr lang="en-US" sz="2800" dirty="0"/>
              <a:t>TSAT Model Required – If PSSE model is UDM, then TSAT model should be UDM and should include MQT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4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44395-5DCB-7817-D4D7-16EC61BB2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Commissioning Requests Submission- New Email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57A6D-F827-6DC6-3B7B-2DAD16884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14400"/>
            <a:ext cx="11557000" cy="5486400"/>
          </a:xfrm>
        </p:spPr>
        <p:txBody>
          <a:bodyPr/>
          <a:lstStyle/>
          <a:p>
            <a:r>
              <a:rPr lang="en-US" sz="2800" dirty="0"/>
              <a:t>ERCOT has established a new, dedicated email address for Market Participants to submit new generator Commissioning Checklist for review. </a:t>
            </a:r>
          </a:p>
          <a:p>
            <a:r>
              <a:rPr lang="en-US" sz="2800" dirty="0"/>
              <a:t>Starting June 10, 2024, all new Commissioning Checklists (Parts 1-3) should be emailed to </a:t>
            </a:r>
            <a:r>
              <a:rPr lang="en-US" sz="2800" dirty="0">
                <a:hlinkClick r:id="rId2"/>
              </a:rPr>
              <a:t>CommissioningRequests@ercot.com</a:t>
            </a:r>
            <a:r>
              <a:rPr lang="en-US" sz="2800" dirty="0"/>
              <a:t> in addition to being submitted to RIOO-IS.</a:t>
            </a:r>
          </a:p>
          <a:p>
            <a:r>
              <a:rPr lang="en-US" sz="2800" dirty="0"/>
              <a:t>Commissioning Checklists (Parts 1-3) submitted to </a:t>
            </a:r>
            <a:r>
              <a:rPr lang="en-US" sz="2800" dirty="0">
                <a:hlinkClick r:id="rId3"/>
              </a:rPr>
              <a:t>ResourceIntegrationDepartment@ercot.com</a:t>
            </a:r>
            <a:r>
              <a:rPr lang="en-US" sz="2800" dirty="0"/>
              <a:t> after June 21, 2024, will not be processed. </a:t>
            </a:r>
          </a:p>
          <a:p>
            <a:r>
              <a:rPr lang="en-US" sz="2800" dirty="0"/>
              <a:t>Commissioning Plans should not be emailed for review to the new Commissioning Request email address.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E62AA-1D48-6D1D-850C-F47CEE23B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0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9D49-4EC8-5D5D-F217-6660AC8D0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PGRR109 – Dynamic Model Review for Inverter-Based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13C8D-5237-36AE-8F02-8164BBDF7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14398"/>
            <a:ext cx="11379200" cy="5562601"/>
          </a:xfrm>
        </p:spPr>
        <p:txBody>
          <a:bodyPr/>
          <a:lstStyle/>
          <a:p>
            <a:r>
              <a:rPr lang="en-US" sz="2400" dirty="0"/>
              <a:t>PGRR109 was implemented on May 1</a:t>
            </a:r>
            <a:r>
              <a:rPr lang="en-US" sz="2400" baseline="30000" dirty="0"/>
              <a:t>st</a:t>
            </a:r>
            <a:r>
              <a:rPr lang="en-US" sz="2400" dirty="0"/>
              <a:t>,</a:t>
            </a:r>
            <a:r>
              <a:rPr lang="en-US" sz="2400" baseline="30000" dirty="0"/>
              <a:t> </a:t>
            </a:r>
            <a:r>
              <a:rPr lang="en-US" sz="2400" dirty="0"/>
              <a:t>2024. The PGRR requires IBRs to submit the appropriate dynamic models for the “as-built” data and the data submitted for the quarterly stability assessment for ERCOT review prior to the Resource Commissioning Date.</a:t>
            </a:r>
          </a:p>
          <a:p>
            <a:r>
              <a:rPr lang="en-US" sz="2400" dirty="0"/>
              <a:t>Refer to Planning Guide 5.5 (3) for data and submittal requirements prior to Part 3 Commissioning.  </a:t>
            </a:r>
          </a:p>
          <a:p>
            <a:r>
              <a:rPr lang="en-US" sz="2400" dirty="0"/>
              <a:t>ERCOT New Generator Commissioning Checklist (Part 3) has been updated to include the following RE attestation: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D1D9E-3340-2D26-0AF5-6FAF114CC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95B74F-DBC2-284D-090A-CA2E318AB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4114800"/>
            <a:ext cx="65532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8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7958-E65C-1133-7CAC-BFE740FE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Limiting Facility - VSS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544E-DF32-330B-DB68-B57DF93F0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461084"/>
          </a:xfrm>
        </p:spPr>
        <p:txBody>
          <a:bodyPr/>
          <a:lstStyle/>
          <a:p>
            <a:r>
              <a:rPr lang="en-US" dirty="0"/>
              <a:t>NPRR1026 and PGRR081 were approved on 12/08/2020 and implemented on 03/01/2024. </a:t>
            </a:r>
          </a:p>
          <a:p>
            <a:r>
              <a:rPr lang="en-US" dirty="0"/>
              <a:t>NPRR1026: Nodal Protocol 3.15:</a:t>
            </a:r>
          </a:p>
          <a:p>
            <a:pPr lvl="1"/>
            <a:r>
              <a:rPr lang="en-US" sz="2400" dirty="0"/>
              <a:t>NP 3.15 (f):For any Generation Resource or Energy Storage Resource (ESR) that is part of a Self-Limiting Facility, </a:t>
            </a:r>
            <a:r>
              <a:rPr lang="en-US" sz="2400" dirty="0">
                <a:highlight>
                  <a:srgbClr val="FFFF00"/>
                </a:highlight>
              </a:rPr>
              <a:t>the capabilities described in paragraphs (a) and (b) above shall be determined based on the Self-Limiting Facility’s established MW Injection limit</a:t>
            </a:r>
            <a:r>
              <a:rPr lang="en-US" sz="2400" dirty="0"/>
              <a:t> and, if applicable, established MW Withdrawal limit.</a:t>
            </a:r>
          </a:p>
          <a:p>
            <a:pPr lvl="1"/>
            <a:r>
              <a:rPr lang="en-US" sz="2400" dirty="0"/>
              <a:t>NP 3.15.3 (9):If any individual Resource within a Self-Limiting Facility is incapable of meeting its Reactive Power requirement at the POI, the QSE must bring On-Line additional Resource(s) within the Self-Limiting Facility to provide VSS as specified in paragraph (4) of Section 3.15, Voltage Support, while respecting the limit on MW Injection.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D7B8D-DE4E-EF4B-8197-81E7D47DE9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F6350-1BAB-71E9-2D47-EC6B37E5F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Limiting Facility - VSS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F8013-4568-2B94-27B4-1B2E0A0DE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495799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marL="400050" lvl="1" indent="0">
              <a:buNone/>
            </a:pPr>
            <a:r>
              <a:rPr lang="en-US" dirty="0"/>
              <a:t>Solar (100MW) + Battery (50 MW), SLF Limit is 100MW. VSS requirement is based on the SLF’s established MW injection limit of 100MW which is 32.9MVAr.</a:t>
            </a:r>
          </a:p>
          <a:p>
            <a:pPr marL="400050" lvl="1" indent="0">
              <a:buNone/>
            </a:pPr>
            <a:r>
              <a:rPr lang="en-US" dirty="0"/>
              <a:t>	1. Solar Only Discharging = VSS requirement is 32.9MVAr</a:t>
            </a:r>
          </a:p>
          <a:p>
            <a:pPr marL="400050" lvl="1" indent="0">
              <a:buNone/>
            </a:pPr>
            <a:r>
              <a:rPr lang="en-US" dirty="0"/>
              <a:t>	2. Battery Only Discharging = VSS requirement is 32.9MVAr</a:t>
            </a:r>
          </a:p>
          <a:p>
            <a:pPr marL="400050" lvl="1" indent="0">
              <a:buNone/>
            </a:pPr>
            <a:r>
              <a:rPr lang="en-US" dirty="0"/>
              <a:t>	3. Battery Only Charging = VSS requirement is 32.9MVAr</a:t>
            </a:r>
          </a:p>
          <a:p>
            <a:pPr marL="400050" lvl="1" indent="0">
              <a:buNone/>
            </a:pPr>
            <a:r>
              <a:rPr lang="en-US" dirty="0"/>
              <a:t>	4. Solar + Battery Discharging = VSS requirement is 32.9MVAr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E3F23-D3A0-E18F-0255-7B4913D33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72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Active RR’s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20" y="1373125"/>
            <a:ext cx="10300579" cy="4799075"/>
          </a:xfrm>
        </p:spPr>
        <p:txBody>
          <a:bodyPr/>
          <a:lstStyle/>
          <a:p>
            <a:r>
              <a:rPr lang="en-US" sz="2400" dirty="0"/>
              <a:t>NPRR1212/PGRR114</a:t>
            </a:r>
          </a:p>
          <a:p>
            <a:pPr lvl="1"/>
            <a:r>
              <a:rPr lang="en-US" sz="2000" b="1" dirty="0"/>
              <a:t>PGRR114</a:t>
            </a:r>
            <a:r>
              <a:rPr lang="en-US" sz="2000" dirty="0"/>
              <a:t> requires that before ERCOT approves Initial Energization for a project that will consume Load other than Wholesale Storage Load (WSL) and that is not behind a Non-Opt-In Entity (NOIE) tie meter, the Distribution Service Provider (DSP) must provide ERCOT with Electric Service Identifier(s) (ESI ID(s)).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Ensuring that ESI ID(s) are provided before Initial Energization will avoid the creation of (Unaccounted for Energy) UFE for Initial Settlement. </a:t>
            </a:r>
            <a:endParaRPr lang="en-US" sz="2000" dirty="0"/>
          </a:p>
          <a:p>
            <a:r>
              <a:rPr lang="en-US" sz="2400" dirty="0"/>
              <a:t>PGRR112  </a:t>
            </a:r>
          </a:p>
          <a:p>
            <a:pPr lvl="1"/>
            <a:r>
              <a:rPr lang="en-US" sz="2000" dirty="0"/>
              <a:t>Dynamic Data Model and Full Interconnection Study (FIS) Deadline for Quarterly Stability Assessment – Approved at TAC for December 1st, 2024, implementation which affects February 1</a:t>
            </a:r>
            <a:r>
              <a:rPr lang="en-US" sz="2000" baseline="30000" dirty="0"/>
              <a:t>st</a:t>
            </a:r>
            <a:r>
              <a:rPr lang="en-US" sz="2000" dirty="0"/>
              <a:t>, 2025, QSA.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259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5A32C-E3AA-3988-2EE1-41E106A4B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Interconnection Requests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FD480-C22C-3D19-9804-10A56035B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5CFE88-D136-6A23-6BF2-65584D6957EA}"/>
              </a:ext>
            </a:extLst>
          </p:cNvPr>
          <p:cNvSpPr txBox="1"/>
          <p:nvPr/>
        </p:nvSpPr>
        <p:spPr>
          <a:xfrm>
            <a:off x="862130" y="762000"/>
            <a:ext cx="107202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1,813 active generation interconnection requests totaling 355 GW as of May 31st, 2024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	(Solar 154 GW, Wind 34 GW, Gas 16 GW, and Battery 149 GW)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050" b="0" dirty="0">
                <a:solidFill>
                  <a:schemeClr val="bg1">
                    <a:lumMod val="50000"/>
                  </a:schemeClr>
                </a:solidFill>
              </a:rPr>
              <a:t>(Excludes capacity associated with projects designated as Inactive per Planning Guide Section 5.7.6)</a:t>
            </a:r>
            <a:br>
              <a:rPr lang="en-US" sz="1050" dirty="0">
                <a:solidFill>
                  <a:schemeClr val="tx2"/>
                </a:solidFill>
              </a:rPr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14D7D1-8478-FC3D-D43C-38E963227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015" y="5638800"/>
            <a:ext cx="7955970" cy="5791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5C1394-6EBB-4E2F-B488-FDEA39CF8A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403" y="1775655"/>
            <a:ext cx="10467739" cy="371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458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92773</TotalTime>
  <Words>898</Words>
  <Application>Microsoft Office PowerPoint</Application>
  <PresentationFormat>Widescreen</PresentationFormat>
  <Paragraphs>99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1_Custom Design</vt:lpstr>
      <vt:lpstr>Inside pages</vt:lpstr>
      <vt:lpstr>2_Custom Design</vt:lpstr>
      <vt:lpstr>PowerPoint Presentation</vt:lpstr>
      <vt:lpstr>Quarterly Stability Assessment (QSA)  </vt:lpstr>
      <vt:lpstr>Quarterly Stability Assessment (QSA)  </vt:lpstr>
      <vt:lpstr>Commissioning Requests Submission- New Email Address</vt:lpstr>
      <vt:lpstr>PGRR109 – Dynamic Model Review for Inverter-Based Resources</vt:lpstr>
      <vt:lpstr>Self Limiting Facility - VSS</vt:lpstr>
      <vt:lpstr>Self Limiting Facility - VSS</vt:lpstr>
      <vt:lpstr>Active RR’s</vt:lpstr>
      <vt:lpstr>Generation Interconnection Requests</vt:lpstr>
      <vt:lpstr>Generation Interconnection Requests</vt:lpstr>
      <vt:lpstr>Other contact information</vt:lpstr>
      <vt:lpstr>Questions?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Fernandes, Jenifer</cp:lastModifiedBy>
  <cp:revision>785</cp:revision>
  <cp:lastPrinted>2018-07-25T14:31:19Z</cp:lastPrinted>
  <dcterms:created xsi:type="dcterms:W3CDTF">2016-01-21T15:20:31Z</dcterms:created>
  <dcterms:modified xsi:type="dcterms:W3CDTF">2024-06-11T21:02:01Z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2023-08-17T18:39:49Z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0942f964-1bf9-4ff5-a10d-74a7b62a81cf</vt:lpwstr>
  </property>
  <property fmtid="{D5CDD505-2E9C-101B-9397-08002B2CF9AE}" pid="9" name="MSIP_Label_7084cbda-52b8-46fb-a7b7-cb5bd465ed85_ContentBits">
    <vt:lpwstr>0</vt:lpwstr>
  </property>
</Properties>
</file>