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7" r:id="rId7"/>
    <p:sldId id="276" r:id="rId8"/>
    <p:sldId id="268" r:id="rId9"/>
    <p:sldId id="270" r:id="rId10"/>
    <p:sldId id="271" r:id="rId11"/>
    <p:sldId id="269" r:id="rId12"/>
    <p:sldId id="272" r:id="rId13"/>
    <p:sldId id="273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29200" y="2133600"/>
            <a:ext cx="564603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RIOO ESR Project Implementation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dirty="0">
                <a:solidFill>
                  <a:schemeClr val="tx2"/>
                </a:solidFill>
              </a:rPr>
              <a:t>6/12/2024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676400"/>
            <a:ext cx="9525000" cy="2766221"/>
          </a:xfrm>
        </p:spPr>
        <p:txBody>
          <a:bodyPr/>
          <a:lstStyle/>
          <a:p>
            <a:r>
              <a:rPr lang="en-US" dirty="0"/>
              <a:t>ERCOT’s Transition to Single-Model ESR Representation</a:t>
            </a:r>
          </a:p>
          <a:p>
            <a:r>
              <a:rPr lang="en-US" dirty="0"/>
              <a:t>RIOO Project Overview and Milestones</a:t>
            </a:r>
          </a:p>
          <a:p>
            <a:r>
              <a:rPr lang="en-US" dirty="0"/>
              <a:t>Upcoming Data Request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RTC+B: Transition to Single-Model Representation of ESRs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B0545D8-FD7C-0BEB-C15D-639027123D29}"/>
              </a:ext>
            </a:extLst>
          </p:cNvPr>
          <p:cNvGrpSpPr/>
          <p:nvPr/>
        </p:nvGrpSpPr>
        <p:grpSpPr>
          <a:xfrm>
            <a:off x="2514600" y="1862804"/>
            <a:ext cx="5523439" cy="2212943"/>
            <a:chOff x="2971800" y="2035668"/>
            <a:chExt cx="5523439" cy="2212943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ED8E2D6-0CF0-FB8F-8A60-D68C451E00AC}"/>
                </a:ext>
              </a:extLst>
            </p:cNvPr>
            <p:cNvSpPr/>
            <p:nvPr/>
          </p:nvSpPr>
          <p:spPr>
            <a:xfrm>
              <a:off x="2971800" y="2035668"/>
              <a:ext cx="5523439" cy="2212943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64983D2-F12B-2AC4-7A94-CE14D3CE4497}"/>
                </a:ext>
              </a:extLst>
            </p:cNvPr>
            <p:cNvGrpSpPr/>
            <p:nvPr/>
          </p:nvGrpSpPr>
          <p:grpSpPr>
            <a:xfrm>
              <a:off x="5205169" y="2197558"/>
              <a:ext cx="1096690" cy="1918756"/>
              <a:chOff x="7086600" y="1066800"/>
              <a:chExt cx="1219200" cy="22225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BF3B1C0-21B6-5619-0239-1913AF89506E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Content Placeholder 5">
                <a:extLst>
                  <a:ext uri="{FF2B5EF4-FFF2-40B4-BE49-F238E27FC236}">
                    <a16:creationId xmlns:a16="http://schemas.microsoft.com/office/drawing/2014/main" id="{358CCC60-32A7-7729-82AC-A0C237489D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315200" y="1524000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1427D4-211A-433F-7604-77D8EB2A413C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Model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D79AC3B-92AD-6A9A-E6EA-7BE0DD9C5EF6}"/>
                </a:ext>
              </a:extLst>
            </p:cNvPr>
            <p:cNvGrpSpPr/>
            <p:nvPr/>
          </p:nvGrpSpPr>
          <p:grpSpPr>
            <a:xfrm>
              <a:off x="7124377" y="2186898"/>
              <a:ext cx="1370862" cy="1918756"/>
              <a:chOff x="9296400" y="1091184"/>
              <a:chExt cx="1524000" cy="22225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718E8F3-7DFB-4E9F-BA2C-E9F414074813}"/>
                  </a:ext>
                </a:extLst>
              </p:cNvPr>
              <p:cNvSpPr/>
              <p:nvPr/>
            </p:nvSpPr>
            <p:spPr>
              <a:xfrm>
                <a:off x="9433560" y="1091184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Content Placeholder 5">
                <a:extLst>
                  <a:ext uri="{FF2B5EF4-FFF2-40B4-BE49-F238E27FC236}">
                    <a16:creationId xmlns:a16="http://schemas.microsoft.com/office/drawing/2014/main" id="{1CFC8AF3-C64E-140B-5CED-F90BD3BBDC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662160" y="1548384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51755D6-5F7B-B76A-5EDF-D9F9AA358CFA}"/>
                  </a:ext>
                </a:extLst>
              </p:cNvPr>
              <p:cNvSpPr txBox="1"/>
              <p:nvPr/>
            </p:nvSpPr>
            <p:spPr>
              <a:xfrm>
                <a:off x="9296400" y="1151322"/>
                <a:ext cx="1524000" cy="392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EMS/MMS</a:t>
                </a:r>
              </a:p>
            </p:txBody>
          </p:sp>
        </p:grp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B64C4922-207B-B7CD-4D73-2EBCE625E9EE}"/>
                </a:ext>
              </a:extLst>
            </p:cNvPr>
            <p:cNvSpPr/>
            <p:nvPr/>
          </p:nvSpPr>
          <p:spPr>
            <a:xfrm>
              <a:off x="4333301" y="3030724"/>
              <a:ext cx="753974" cy="32893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0C8ACA18-A5BD-EB04-928A-A87000D6DDF1}"/>
                </a:ext>
              </a:extLst>
            </p:cNvPr>
            <p:cNvSpPr/>
            <p:nvPr/>
          </p:nvSpPr>
          <p:spPr>
            <a:xfrm>
              <a:off x="6414270" y="3007016"/>
              <a:ext cx="753974" cy="32893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E218A4C-FA0B-DC8E-651F-0DA8D7EA49D6}"/>
                </a:ext>
              </a:extLst>
            </p:cNvPr>
            <p:cNvGrpSpPr/>
            <p:nvPr/>
          </p:nvGrpSpPr>
          <p:grpSpPr>
            <a:xfrm>
              <a:off x="3124200" y="2197558"/>
              <a:ext cx="1096690" cy="1918756"/>
              <a:chOff x="7086600" y="1066800"/>
              <a:chExt cx="1219200" cy="2222500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3E4D1EA-8FB3-C0E0-D38C-D227A32EAB11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Content Placeholder 5">
                <a:extLst>
                  <a:ext uri="{FF2B5EF4-FFF2-40B4-BE49-F238E27FC236}">
                    <a16:creationId xmlns:a16="http://schemas.microsoft.com/office/drawing/2014/main" id="{DAC904BA-4DB0-B6E2-C906-9CA208011D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315200" y="1524000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DAED5D-C09E-CF55-D6B7-398ABDC7712A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</p:grp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818493"/>
            <a:ext cx="103378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A key goal of the RTC+B project is to transition from a combo-model representation of ESRs to a single model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5B56E59-F2C0-54F3-94B4-7829F8714531}"/>
              </a:ext>
            </a:extLst>
          </p:cNvPr>
          <p:cNvGrpSpPr/>
          <p:nvPr/>
        </p:nvGrpSpPr>
        <p:grpSpPr>
          <a:xfrm>
            <a:off x="6299470" y="4280630"/>
            <a:ext cx="5838690" cy="2075625"/>
            <a:chOff x="6414270" y="4401375"/>
            <a:chExt cx="5838690" cy="2075625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91757DE-1A1A-6FD9-5D69-0E7793EA04B0}"/>
                </a:ext>
              </a:extLst>
            </p:cNvPr>
            <p:cNvSpPr/>
            <p:nvPr/>
          </p:nvSpPr>
          <p:spPr>
            <a:xfrm>
              <a:off x="6414270" y="4401375"/>
              <a:ext cx="5789922" cy="207562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FDCF43A-F055-47F8-53D1-A6894C80CDDA}"/>
                </a:ext>
              </a:extLst>
            </p:cNvPr>
            <p:cNvGrpSpPr/>
            <p:nvPr/>
          </p:nvGrpSpPr>
          <p:grpSpPr>
            <a:xfrm>
              <a:off x="6629400" y="4535299"/>
              <a:ext cx="5623560" cy="1823323"/>
              <a:chOff x="6580632" y="4525693"/>
              <a:chExt cx="5623560" cy="1823323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E4930F46-6CED-0720-CF5C-02DFB7A8A097}"/>
                  </a:ext>
                </a:extLst>
              </p:cNvPr>
              <p:cNvGrpSpPr/>
              <p:nvPr/>
            </p:nvGrpSpPr>
            <p:grpSpPr>
              <a:xfrm>
                <a:off x="8759439" y="4536949"/>
                <a:ext cx="1148251" cy="1812067"/>
                <a:chOff x="7086600" y="1066800"/>
                <a:chExt cx="1219200" cy="2209800"/>
              </a:xfrm>
            </p:grpSpPr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93F1547-0ECF-C48B-31EA-21F6603080F6}"/>
                    </a:ext>
                  </a:extLst>
                </p:cNvPr>
                <p:cNvSpPr/>
                <p:nvPr/>
              </p:nvSpPr>
              <p:spPr>
                <a:xfrm>
                  <a:off x="7086600" y="1066800"/>
                  <a:ext cx="1219200" cy="2209800"/>
                </a:xfrm>
                <a:prstGeom prst="rect">
                  <a:avLst/>
                </a:prstGeom>
                <a:solidFill>
                  <a:schemeClr val="bg2">
                    <a:lumMod val="9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9D2FD25B-7D7D-69F6-3D8F-858E1F450FF8}"/>
                    </a:ext>
                  </a:extLst>
                </p:cNvPr>
                <p:cNvSpPr txBox="1"/>
                <p:nvPr/>
              </p:nvSpPr>
              <p:spPr>
                <a:xfrm>
                  <a:off x="7162800" y="1126938"/>
                  <a:ext cx="1066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Model</a:t>
                  </a:r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D2A9378A-8DD3-F63C-894A-5BA6F15DE703}"/>
                  </a:ext>
                </a:extLst>
              </p:cNvPr>
              <p:cNvGrpSpPr/>
              <p:nvPr/>
            </p:nvGrpSpPr>
            <p:grpSpPr>
              <a:xfrm>
                <a:off x="10768878" y="4525693"/>
                <a:ext cx="1435314" cy="1823323"/>
                <a:chOff x="9296400" y="1091184"/>
                <a:chExt cx="1524000" cy="2209800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8DD4A65-6CE2-3B2E-9EF4-47A1203F7CE4}"/>
                    </a:ext>
                  </a:extLst>
                </p:cNvPr>
                <p:cNvSpPr/>
                <p:nvPr/>
              </p:nvSpPr>
              <p:spPr>
                <a:xfrm>
                  <a:off x="9433560" y="1091184"/>
                  <a:ext cx="1219200" cy="2209800"/>
                </a:xfrm>
                <a:prstGeom prst="rect">
                  <a:avLst/>
                </a:prstGeom>
                <a:solidFill>
                  <a:schemeClr val="bg2">
                    <a:lumMod val="9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90E863DA-5B9D-F94F-65E2-ACA079023D8E}"/>
                    </a:ext>
                  </a:extLst>
                </p:cNvPr>
                <p:cNvSpPr txBox="1"/>
                <p:nvPr/>
              </p:nvSpPr>
              <p:spPr>
                <a:xfrm>
                  <a:off x="9296400" y="1151322"/>
                  <a:ext cx="1524000" cy="4103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EMS/MMS</a:t>
                  </a:r>
                </a:p>
              </p:txBody>
            </p:sp>
          </p:grpSp>
          <p:sp>
            <p:nvSpPr>
              <p:cNvPr id="20" name="Arrow: Right 19">
                <a:extLst>
                  <a:ext uri="{FF2B5EF4-FFF2-40B4-BE49-F238E27FC236}">
                    <a16:creationId xmlns:a16="http://schemas.microsoft.com/office/drawing/2014/main" id="{CD8B14D8-9E5D-DEC0-4E8D-36E1239FD1FD}"/>
                  </a:ext>
                </a:extLst>
              </p:cNvPr>
              <p:cNvSpPr/>
              <p:nvPr/>
            </p:nvSpPr>
            <p:spPr>
              <a:xfrm>
                <a:off x="7846579" y="5352637"/>
                <a:ext cx="789423" cy="34730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Arrow: Right 24">
                <a:extLst>
                  <a:ext uri="{FF2B5EF4-FFF2-40B4-BE49-F238E27FC236}">
                    <a16:creationId xmlns:a16="http://schemas.microsoft.com/office/drawing/2014/main" id="{51F59967-59D5-10F3-0007-48A032167F6C}"/>
                  </a:ext>
                </a:extLst>
              </p:cNvPr>
              <p:cNvSpPr/>
              <p:nvPr/>
            </p:nvSpPr>
            <p:spPr>
              <a:xfrm>
                <a:off x="10025385" y="5327605"/>
                <a:ext cx="789423" cy="34730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350ED606-B229-C93B-9101-6511B8D7B5E8}"/>
                  </a:ext>
                </a:extLst>
              </p:cNvPr>
              <p:cNvGrpSpPr/>
              <p:nvPr/>
            </p:nvGrpSpPr>
            <p:grpSpPr>
              <a:xfrm>
                <a:off x="6580632" y="4536949"/>
                <a:ext cx="1148251" cy="1812067"/>
                <a:chOff x="2971800" y="2527300"/>
                <a:chExt cx="1219200" cy="2044700"/>
              </a:xfrm>
            </p:grpSpPr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489574AF-EC8A-B307-3440-CA4EF1D7F0CB}"/>
                    </a:ext>
                  </a:extLst>
                </p:cNvPr>
                <p:cNvGrpSpPr/>
                <p:nvPr/>
              </p:nvGrpSpPr>
              <p:grpSpPr>
                <a:xfrm>
                  <a:off x="2971800" y="2527300"/>
                  <a:ext cx="1219200" cy="2044700"/>
                  <a:chOff x="7086600" y="1066800"/>
                  <a:chExt cx="1219200" cy="2209800"/>
                </a:xfrm>
              </p:grpSpPr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CE10908A-4F20-0CC0-BBA1-713242621BAD}"/>
                      </a:ext>
                    </a:extLst>
                  </p:cNvPr>
                  <p:cNvSpPr/>
                  <p:nvPr/>
                </p:nvSpPr>
                <p:spPr>
                  <a:xfrm>
                    <a:off x="7086600" y="1066800"/>
                    <a:ext cx="1219200" cy="2209800"/>
                  </a:xfrm>
                  <a:prstGeom prst="rect">
                    <a:avLst/>
                  </a:prstGeom>
                  <a:solidFill>
                    <a:schemeClr val="bg2">
                      <a:lumMod val="95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3A8B6648-42F1-3DEC-5132-2BCCBE8CCC08}"/>
                      </a:ext>
                    </a:extLst>
                  </p:cNvPr>
                  <p:cNvSpPr txBox="1"/>
                  <p:nvPr/>
                </p:nvSpPr>
                <p:spPr>
                  <a:xfrm>
                    <a:off x="7162800" y="1126938"/>
                    <a:ext cx="1066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RIOO</a:t>
                    </a:r>
                  </a:p>
                </p:txBody>
              </p:sp>
            </p:grpSp>
            <p:pic>
              <p:nvPicPr>
                <p:cNvPr id="28" name="Picture 27">
                  <a:extLst>
                    <a:ext uri="{FF2B5EF4-FFF2-40B4-BE49-F238E27FC236}">
                      <a16:creationId xmlns:a16="http://schemas.microsoft.com/office/drawing/2014/main" id="{CDC9FBCF-00E9-456B-6632-49C48AF149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260160" y="3183258"/>
                  <a:ext cx="638175" cy="100774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953A5882-C5B1-D316-8249-D62B0C6161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28952" y="5118275"/>
                <a:ext cx="601038" cy="89308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D0B46C1C-F24A-1C88-1C82-AFEAFD24D9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71663" y="5092942"/>
                <a:ext cx="601038" cy="91842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47" name="Arc 46">
            <a:extLst>
              <a:ext uri="{FF2B5EF4-FFF2-40B4-BE49-F238E27FC236}">
                <a16:creationId xmlns:a16="http://schemas.microsoft.com/office/drawing/2014/main" id="{8287E77C-D160-D64C-11D8-078DA3CEBCC8}"/>
              </a:ext>
            </a:extLst>
          </p:cNvPr>
          <p:cNvSpPr/>
          <p:nvPr/>
        </p:nvSpPr>
        <p:spPr>
          <a:xfrm rot="4992964" flipV="1">
            <a:off x="4976959" y="3114484"/>
            <a:ext cx="2059370" cy="2094276"/>
          </a:xfrm>
          <a:prstGeom prst="arc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A2B61A0-9E9E-3082-6DB7-74D28C8B63CA}"/>
              </a:ext>
            </a:extLst>
          </p:cNvPr>
          <p:cNvSpPr txBox="1"/>
          <p:nvPr/>
        </p:nvSpPr>
        <p:spPr>
          <a:xfrm>
            <a:off x="76200" y="1752600"/>
            <a:ext cx="2395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All ERCOT systems currently represent an ESR as a load/generator pair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E882F33-C753-843D-25CB-23DC2B5686CF}"/>
              </a:ext>
            </a:extLst>
          </p:cNvPr>
          <p:cNvSpPr txBox="1"/>
          <p:nvPr/>
        </p:nvSpPr>
        <p:spPr>
          <a:xfrm>
            <a:off x="9498688" y="3541966"/>
            <a:ext cx="26357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Post-RTC+B go-live, all core systems will utilize the single-model representation for ESRs</a:t>
            </a: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1901EE8D-29A9-CBF3-5D2C-55B561EE7DAA}"/>
              </a:ext>
            </a:extLst>
          </p:cNvPr>
          <p:cNvSpPr txBox="1">
            <a:spLocks/>
          </p:cNvSpPr>
          <p:nvPr/>
        </p:nvSpPr>
        <p:spPr>
          <a:xfrm>
            <a:off x="257666" y="5071804"/>
            <a:ext cx="4547915" cy="11627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RIOO will be the first application to make this transition</a:t>
            </a:r>
          </a:p>
        </p:txBody>
      </p:sp>
    </p:spTree>
    <p:extLst>
      <p:ext uri="{BB962C8B-B14F-4D97-AF65-F5344CB8AC3E}">
        <p14:creationId xmlns:p14="http://schemas.microsoft.com/office/powerpoint/2010/main" val="380116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State: Combo Model Used in All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285232" y="2298700"/>
            <a:ext cx="1219200" cy="2286000"/>
            <a:chOff x="7086600" y="1066800"/>
            <a:chExt cx="1219200" cy="22225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Content Placeholder 5">
              <a:extLst>
                <a:ext uri="{FF2B5EF4-FFF2-40B4-BE49-F238E27FC236}">
                  <a16:creationId xmlns:a16="http://schemas.microsoft.com/office/drawing/2014/main" id="{358CCC60-32A7-7729-82AC-A0C237489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418832" y="2286000"/>
            <a:ext cx="1524000" cy="2286000"/>
            <a:chOff x="9296400" y="1091184"/>
            <a:chExt cx="1524000" cy="22225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2160" y="1548384"/>
              <a:ext cx="762000" cy="1765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64C4922-207B-B7CD-4D73-2EBCE625E9EE}"/>
              </a:ext>
            </a:extLst>
          </p:cNvPr>
          <p:cNvSpPr/>
          <p:nvPr/>
        </p:nvSpPr>
        <p:spPr>
          <a:xfrm>
            <a:off x="4315968" y="3291332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8ACA18-A5BD-EB04-928A-A87000D6DDF1}"/>
              </a:ext>
            </a:extLst>
          </p:cNvPr>
          <p:cNvSpPr/>
          <p:nvPr/>
        </p:nvSpPr>
        <p:spPr>
          <a:xfrm>
            <a:off x="6629400" y="3263086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E218A4C-FA0B-DC8E-651F-0DA8D7EA49D6}"/>
              </a:ext>
            </a:extLst>
          </p:cNvPr>
          <p:cNvGrpSpPr/>
          <p:nvPr/>
        </p:nvGrpSpPr>
        <p:grpSpPr>
          <a:xfrm>
            <a:off x="2971800" y="2298700"/>
            <a:ext cx="1219200" cy="2286000"/>
            <a:chOff x="7086600" y="1066800"/>
            <a:chExt cx="1219200" cy="22225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3E4D1EA-8FB3-C0E0-D38C-D227A32EAB11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Content Placeholder 5">
              <a:extLst>
                <a:ext uri="{FF2B5EF4-FFF2-40B4-BE49-F238E27FC236}">
                  <a16:creationId xmlns:a16="http://schemas.microsoft.com/office/drawing/2014/main" id="{DAC904BA-4DB0-B6E2-C906-9CA208011D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2DAED5D-C09E-CF55-D6B7-398ABDC7712A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RIOO</a:t>
              </a:r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12" y="2954658"/>
            <a:ext cx="685488" cy="1418251"/>
          </a:xfrm>
          <a:prstGeom prst="rect">
            <a:avLst/>
          </a:prstGeom>
        </p:spPr>
      </p:pic>
      <p:sp>
        <p:nvSpPr>
          <p:cNvPr id="36" name="Arrow: Right 35">
            <a:extLst>
              <a:ext uri="{FF2B5EF4-FFF2-40B4-BE49-F238E27FC236}">
                <a16:creationId xmlns:a16="http://schemas.microsoft.com/office/drawing/2014/main" id="{DB51F79C-6264-C723-637A-69CC31234ECE}"/>
              </a:ext>
            </a:extLst>
          </p:cNvPr>
          <p:cNvSpPr/>
          <p:nvPr/>
        </p:nvSpPr>
        <p:spPr>
          <a:xfrm rot="21073128">
            <a:off x="2315552" y="3394377"/>
            <a:ext cx="1057734" cy="1146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20DCA77D-F255-ABC1-95E7-2C7D3E464C3C}"/>
              </a:ext>
            </a:extLst>
          </p:cNvPr>
          <p:cNvSpPr/>
          <p:nvPr/>
        </p:nvSpPr>
        <p:spPr>
          <a:xfrm rot="575004">
            <a:off x="2318216" y="3887451"/>
            <a:ext cx="870119" cy="1212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872961"/>
            <a:ext cx="103378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Currently, RIOO and all downstream systems represent ESRs as a generator and load pair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9640824" y="26797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C76A548F-AE4C-34ED-EE1F-A86506B58A33}"/>
              </a:ext>
            </a:extLst>
          </p:cNvPr>
          <p:cNvSpPr/>
          <p:nvPr/>
        </p:nvSpPr>
        <p:spPr>
          <a:xfrm>
            <a:off x="8836914" y="3204897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3F619E3-6472-C62A-5738-406CAA14627F}"/>
              </a:ext>
            </a:extLst>
          </p:cNvPr>
          <p:cNvSpPr/>
          <p:nvPr/>
        </p:nvSpPr>
        <p:spPr>
          <a:xfrm>
            <a:off x="8836914" y="4027894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8AC2BBE-DB8A-0F5D-1D9B-3FF329CF9C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4174" y="2995549"/>
            <a:ext cx="800100" cy="6760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1A1DC37-47AE-D1D5-36D7-9FF71D7F2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74174" y="3828923"/>
            <a:ext cx="800100" cy="676003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372F04-86CA-4F63-3413-F697915D31A7}"/>
              </a:ext>
            </a:extLst>
          </p:cNvPr>
          <p:cNvSpPr txBox="1"/>
          <p:nvPr/>
        </p:nvSpPr>
        <p:spPr>
          <a:xfrm>
            <a:off x="533400" y="44958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Separate submissions must be made to add/update the load or generator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710426" y="4618910"/>
            <a:ext cx="3101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All communications (e.g., ICCP, reporting, etc.) reference either the load or generator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FD3AEDD-A0CE-5893-8CA2-CDEFAC2C2558}"/>
              </a:ext>
            </a:extLst>
          </p:cNvPr>
          <p:cNvSpPr txBox="1"/>
          <p:nvPr/>
        </p:nvSpPr>
        <p:spPr>
          <a:xfrm>
            <a:off x="152400" y="5715000"/>
            <a:ext cx="365226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Now through Q3 2024</a:t>
            </a:r>
          </a:p>
        </p:txBody>
      </p:sp>
    </p:spTree>
    <p:extLst>
      <p:ext uri="{BB962C8B-B14F-4D97-AF65-F5344CB8AC3E}">
        <p14:creationId xmlns:p14="http://schemas.microsoft.com/office/powerpoint/2010/main" val="418322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RIOO ESR Project: Single Model in RIOO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803964" y="2835901"/>
            <a:ext cx="1219200" cy="2285637"/>
            <a:chOff x="7086600" y="1054453"/>
            <a:chExt cx="1219200" cy="22221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05445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937564" y="2835901"/>
            <a:ext cx="1524000" cy="2286000"/>
            <a:chOff x="9296400" y="1091184"/>
            <a:chExt cx="1524000" cy="22225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2160" y="1548384"/>
              <a:ext cx="762000" cy="1765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3E4D1EA-8FB3-C0E0-D38C-D227A32EAB11}"/>
              </a:ext>
            </a:extLst>
          </p:cNvPr>
          <p:cNvSpPr/>
          <p:nvPr/>
        </p:nvSpPr>
        <p:spPr>
          <a:xfrm>
            <a:off x="3490532" y="2848601"/>
            <a:ext cx="1219200" cy="227293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AED5D-C09E-CF55-D6B7-398ABDC7712A}"/>
              </a:ext>
            </a:extLst>
          </p:cNvPr>
          <p:cNvSpPr txBox="1"/>
          <p:nvPr/>
        </p:nvSpPr>
        <p:spPr>
          <a:xfrm>
            <a:off x="3566732" y="2910457"/>
            <a:ext cx="1066800" cy="411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RIOO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444" y="3216901"/>
            <a:ext cx="685488" cy="1418251"/>
          </a:xfrm>
          <a:prstGeom prst="rect">
            <a:avLst/>
          </a:prstGeom>
        </p:spPr>
      </p:pic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47093"/>
            <a:ext cx="118110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After the RIOO ESR Project, RIOO will no longer represent an ESR as individual loads and generators.  Downstream systems will continue to use the combo model.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10159556" y="322960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C76A548F-AE4C-34ED-EE1F-A86506B58A33}"/>
              </a:ext>
            </a:extLst>
          </p:cNvPr>
          <p:cNvSpPr/>
          <p:nvPr/>
        </p:nvSpPr>
        <p:spPr>
          <a:xfrm>
            <a:off x="9355646" y="3754798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3F619E3-6472-C62A-5738-406CAA14627F}"/>
              </a:ext>
            </a:extLst>
          </p:cNvPr>
          <p:cNvSpPr/>
          <p:nvPr/>
        </p:nvSpPr>
        <p:spPr>
          <a:xfrm>
            <a:off x="9355646" y="4577795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8AC2BBE-DB8A-0F5D-1D9B-3FF329CF9C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906" y="3545450"/>
            <a:ext cx="800100" cy="6760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1A1DC37-47AE-D1D5-36D7-9FF71D7F2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2906" y="4378824"/>
            <a:ext cx="800100" cy="676003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372F04-86CA-4F63-3413-F697915D31A7}"/>
              </a:ext>
            </a:extLst>
          </p:cNvPr>
          <p:cNvSpPr txBox="1"/>
          <p:nvPr/>
        </p:nvSpPr>
        <p:spPr>
          <a:xfrm>
            <a:off x="1132200" y="4856445"/>
            <a:ext cx="2205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Changes to both the charging and discharging sides of the ESR can be done in one submission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175880" y="5107569"/>
            <a:ext cx="310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Downstream systems will continue to use the combo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2E40A8-65C5-3E2D-2C4F-FC028C95D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5424" y="3456330"/>
            <a:ext cx="815486" cy="1497086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1EC4F5BC-E365-AD58-227C-D6A4FC325393}"/>
              </a:ext>
            </a:extLst>
          </p:cNvPr>
          <p:cNvSpPr/>
          <p:nvPr/>
        </p:nvSpPr>
        <p:spPr>
          <a:xfrm>
            <a:off x="2576132" y="3883386"/>
            <a:ext cx="1112520" cy="24634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B049B1-D13D-D7B6-31F9-4FDAD8C26F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2767" y="3140701"/>
            <a:ext cx="591145" cy="1966464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AA8BC18-99CE-80CE-F13B-8196CCC9CE19}"/>
              </a:ext>
            </a:extLst>
          </p:cNvPr>
          <p:cNvCxnSpPr>
            <a:cxnSpLocks/>
          </p:cNvCxnSpPr>
          <p:nvPr/>
        </p:nvCxnSpPr>
        <p:spPr>
          <a:xfrm flipV="1">
            <a:off x="4328732" y="3674101"/>
            <a:ext cx="1905000" cy="381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3B19FE-41AD-6B02-B402-B15B36D26464}"/>
              </a:ext>
            </a:extLst>
          </p:cNvPr>
          <p:cNvCxnSpPr>
            <a:cxnSpLocks/>
          </p:cNvCxnSpPr>
          <p:nvPr/>
        </p:nvCxnSpPr>
        <p:spPr>
          <a:xfrm flipV="1">
            <a:off x="4397312" y="4221453"/>
            <a:ext cx="1717548" cy="3252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042CF4D-13E4-C991-FA07-20981863BCC1}"/>
              </a:ext>
            </a:extLst>
          </p:cNvPr>
          <p:cNvCxnSpPr>
            <a:cxnSpLocks/>
          </p:cNvCxnSpPr>
          <p:nvPr/>
        </p:nvCxnSpPr>
        <p:spPr>
          <a:xfrm>
            <a:off x="4530910" y="4835852"/>
            <a:ext cx="160185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B8BDA-4166-84CA-48B2-BDB9D53D2CCA}"/>
              </a:ext>
            </a:extLst>
          </p:cNvPr>
          <p:cNvCxnSpPr>
            <a:cxnSpLocks/>
          </p:cNvCxnSpPr>
          <p:nvPr/>
        </p:nvCxnSpPr>
        <p:spPr>
          <a:xfrm>
            <a:off x="6670739" y="3640585"/>
            <a:ext cx="1754505" cy="308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72DBF1-4CC0-5DF3-EE39-5F31239BB9BD}"/>
              </a:ext>
            </a:extLst>
          </p:cNvPr>
          <p:cNvCxnSpPr>
            <a:cxnSpLocks/>
          </p:cNvCxnSpPr>
          <p:nvPr/>
        </p:nvCxnSpPr>
        <p:spPr>
          <a:xfrm>
            <a:off x="6723912" y="4214032"/>
            <a:ext cx="1547980" cy="4463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0B38E6A-F9A2-ADE9-2BDF-BAC03D9F2A87}"/>
              </a:ext>
            </a:extLst>
          </p:cNvPr>
          <p:cNvCxnSpPr>
            <a:cxnSpLocks/>
            <a:endCxn id="55" idx="0"/>
          </p:cNvCxnSpPr>
          <p:nvPr/>
        </p:nvCxnSpPr>
        <p:spPr>
          <a:xfrm flipH="1">
            <a:off x="2235166" y="4162696"/>
            <a:ext cx="691813" cy="69374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6C40BB2-AB0D-E6B2-FB58-2328C62FF07D}"/>
              </a:ext>
            </a:extLst>
          </p:cNvPr>
          <p:cNvSpPr txBox="1"/>
          <p:nvPr/>
        </p:nvSpPr>
        <p:spPr>
          <a:xfrm>
            <a:off x="4245674" y="1981200"/>
            <a:ext cx="2217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ERCOT will translate single model submissions into the combo model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21ADB4-1511-459E-D4B5-968B232D26B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318897" cy="88327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DD63287-5414-2DDD-EDF3-B874648C5419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122873" cy="15374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6B5B617-FFAE-B423-8348-69B086266BB6}"/>
              </a:ext>
            </a:extLst>
          </p:cNvPr>
          <p:cNvSpPr txBox="1"/>
          <p:nvPr/>
        </p:nvSpPr>
        <p:spPr>
          <a:xfrm>
            <a:off x="4897279" y="5544190"/>
            <a:ext cx="26729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ERCOT will also bring key ESR information into the model to support RTC+B testing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023F1E6-0774-17B2-650C-4D888790D8D9}"/>
              </a:ext>
            </a:extLst>
          </p:cNvPr>
          <p:cNvCxnSpPr>
            <a:cxnSpLocks/>
            <a:endCxn id="67" idx="0"/>
          </p:cNvCxnSpPr>
          <p:nvPr/>
        </p:nvCxnSpPr>
        <p:spPr>
          <a:xfrm flipH="1">
            <a:off x="6233732" y="4953416"/>
            <a:ext cx="229362" cy="59077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D05DEB1-B228-BF9D-A072-B0C7E6F64366}"/>
              </a:ext>
            </a:extLst>
          </p:cNvPr>
          <p:cNvSpPr txBox="1"/>
          <p:nvPr/>
        </p:nvSpPr>
        <p:spPr>
          <a:xfrm>
            <a:off x="152400" y="5834751"/>
            <a:ext cx="3810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Q3 2024 through Q4 2025</a:t>
            </a:r>
          </a:p>
        </p:txBody>
      </p:sp>
    </p:spTree>
    <p:extLst>
      <p:ext uri="{BB962C8B-B14F-4D97-AF65-F5344CB8AC3E}">
        <p14:creationId xmlns:p14="http://schemas.microsoft.com/office/powerpoint/2010/main" val="102315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RTC+B: Single Model Used in All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285232" y="2679701"/>
            <a:ext cx="1219200" cy="2044700"/>
            <a:chOff x="7086600" y="1066800"/>
            <a:chExt cx="1219200" cy="22098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418832" y="2667000"/>
            <a:ext cx="1524000" cy="2057401"/>
            <a:chOff x="9296400" y="1091184"/>
            <a:chExt cx="1524000" cy="2209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64C4922-207B-B7CD-4D73-2EBCE625E9EE}"/>
              </a:ext>
            </a:extLst>
          </p:cNvPr>
          <p:cNvSpPr/>
          <p:nvPr/>
        </p:nvSpPr>
        <p:spPr>
          <a:xfrm>
            <a:off x="4315968" y="3600107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8ACA18-A5BD-EB04-928A-A87000D6DDF1}"/>
              </a:ext>
            </a:extLst>
          </p:cNvPr>
          <p:cNvSpPr/>
          <p:nvPr/>
        </p:nvSpPr>
        <p:spPr>
          <a:xfrm>
            <a:off x="6629400" y="3571861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44" y="3048000"/>
            <a:ext cx="685488" cy="1418251"/>
          </a:xfrm>
          <a:prstGeom prst="rect">
            <a:avLst/>
          </a:prstGeom>
        </p:spPr>
      </p:pic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25388"/>
            <a:ext cx="98298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After RTC+B go-live (Q4 2025), all systems will represent an ESR as a single object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9677400" y="3132049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C10EA31-2D68-AF4A-8348-3A2022218E5A}"/>
              </a:ext>
            </a:extLst>
          </p:cNvPr>
          <p:cNvGrpSpPr/>
          <p:nvPr/>
        </p:nvGrpSpPr>
        <p:grpSpPr>
          <a:xfrm>
            <a:off x="2971800" y="2679701"/>
            <a:ext cx="1219200" cy="2044700"/>
            <a:chOff x="2971800" y="2527300"/>
            <a:chExt cx="1219200" cy="204470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E218A4C-FA0B-DC8E-651F-0DA8D7EA49D6}"/>
                </a:ext>
              </a:extLst>
            </p:cNvPr>
            <p:cNvGrpSpPr/>
            <p:nvPr/>
          </p:nvGrpSpPr>
          <p:grpSpPr>
            <a:xfrm>
              <a:off x="2971800" y="2527300"/>
              <a:ext cx="1219200" cy="2044700"/>
              <a:chOff x="7086600" y="1066800"/>
              <a:chExt cx="1219200" cy="2209800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3E4D1EA-8FB3-C0E0-D38C-D227A32EAB11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DAED5D-C09E-CF55-D6B7-398ABDC7712A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064E3E9-B72C-6116-5672-41D7887888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160" y="3183258"/>
              <a:ext cx="638175" cy="1007742"/>
            </a:xfrm>
            <a:prstGeom prst="rect">
              <a:avLst/>
            </a:prstGeom>
          </p:spPr>
        </p:pic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43B7BF0-E94B-B18C-EDCB-9393E8F67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1398" y="3335658"/>
            <a:ext cx="638175" cy="10077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53CA9C-73E8-40DC-3E8F-C77677C13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504" y="3307072"/>
            <a:ext cx="638175" cy="103633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75E1E74-A2AF-1C95-9ECB-CB2C92C95D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372" y="3459091"/>
            <a:ext cx="800100" cy="657225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CD468896-60BA-25C6-09F5-4BF3E46522EC}"/>
              </a:ext>
            </a:extLst>
          </p:cNvPr>
          <p:cNvSpPr/>
          <p:nvPr/>
        </p:nvSpPr>
        <p:spPr>
          <a:xfrm>
            <a:off x="8912352" y="3585375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9833420F-0C5F-D455-9C5F-FBE19273BD72}"/>
              </a:ext>
            </a:extLst>
          </p:cNvPr>
          <p:cNvSpPr/>
          <p:nvPr/>
        </p:nvSpPr>
        <p:spPr>
          <a:xfrm>
            <a:off x="2089404" y="3640312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F99154-9EF0-13D0-395E-9B0BB8288F41}"/>
              </a:ext>
            </a:extLst>
          </p:cNvPr>
          <p:cNvSpPr txBox="1"/>
          <p:nvPr/>
        </p:nvSpPr>
        <p:spPr>
          <a:xfrm>
            <a:off x="184404" y="5489556"/>
            <a:ext cx="28635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Q4 2025</a:t>
            </a:r>
          </a:p>
        </p:txBody>
      </p:sp>
    </p:spTree>
    <p:extLst>
      <p:ext uri="{BB962C8B-B14F-4D97-AF65-F5344CB8AC3E}">
        <p14:creationId xmlns:p14="http://schemas.microsoft.com/office/powerpoint/2010/main" val="199989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4582-EDD7-F93B-CF3F-ACDD778C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RIOO ESR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A209C-72CB-88D2-0370-AE90F60D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5078221"/>
            <a:ext cx="11379200" cy="97044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The goal of the RIOO ESR project is to implement a single-model representation of Energy Storage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8F017-B6EC-D588-D9C4-E7BF22DBB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7F83E3-D2E1-F451-9A77-6B8DF84AD316}"/>
              </a:ext>
            </a:extLst>
          </p:cNvPr>
          <p:cNvGrpSpPr/>
          <p:nvPr/>
        </p:nvGrpSpPr>
        <p:grpSpPr>
          <a:xfrm>
            <a:off x="4191000" y="2278141"/>
            <a:ext cx="1219200" cy="2286000"/>
            <a:chOff x="7086600" y="1066800"/>
            <a:chExt cx="1219200" cy="22225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32FF190-A533-4C00-313F-C391AA3C5766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Content Placeholder 5">
              <a:extLst>
                <a:ext uri="{FF2B5EF4-FFF2-40B4-BE49-F238E27FC236}">
                  <a16:creationId xmlns:a16="http://schemas.microsoft.com/office/drawing/2014/main" id="{7CC554E2-DB94-0E69-AFC3-308AC51C3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F6EE93F-0582-EEA8-EED4-3E2C9F280AF1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RIOO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A4C5AE-070A-D71E-85E2-F7D9CECD553B}"/>
              </a:ext>
            </a:extLst>
          </p:cNvPr>
          <p:cNvGrpSpPr/>
          <p:nvPr/>
        </p:nvGrpSpPr>
        <p:grpSpPr>
          <a:xfrm>
            <a:off x="7176700" y="2278141"/>
            <a:ext cx="1219200" cy="2293859"/>
            <a:chOff x="2971800" y="2527300"/>
            <a:chExt cx="1219200" cy="20447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80FF15F-97F9-3A52-06E3-0F69D41D2CFA}"/>
                </a:ext>
              </a:extLst>
            </p:cNvPr>
            <p:cNvGrpSpPr/>
            <p:nvPr/>
          </p:nvGrpSpPr>
          <p:grpSpPr>
            <a:xfrm>
              <a:off x="2971800" y="2527300"/>
              <a:ext cx="1219200" cy="2044700"/>
              <a:chOff x="7086600" y="1066800"/>
              <a:chExt cx="1219200" cy="220980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2C6C5DC-317F-D899-142A-FB273303DD9F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09D8388-5643-E964-BF83-EC6F7CFB2E27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17B72E0-04D2-00C0-E31D-F0D6028A2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160" y="3183258"/>
              <a:ext cx="638175" cy="1007742"/>
            </a:xfrm>
            <a:prstGeom prst="rect">
              <a:avLst/>
            </a:prstGeom>
          </p:spPr>
        </p:pic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D59A5FB7-1C6F-87B0-4272-43D19304338D}"/>
              </a:ext>
            </a:extLst>
          </p:cNvPr>
          <p:cNvSpPr/>
          <p:nvPr/>
        </p:nvSpPr>
        <p:spPr>
          <a:xfrm>
            <a:off x="5754300" y="3175363"/>
            <a:ext cx="1129735" cy="4572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D6806D2-E933-CA9F-9340-DD7FDF2B0F9F}"/>
              </a:ext>
            </a:extLst>
          </p:cNvPr>
          <p:cNvSpPr txBox="1">
            <a:spLocks/>
          </p:cNvSpPr>
          <p:nvPr/>
        </p:nvSpPr>
        <p:spPr>
          <a:xfrm>
            <a:off x="1581150" y="1015482"/>
            <a:ext cx="9029700" cy="1226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This change supports the RTC+B program and precedes other downstream application updates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7D1E81-9E3C-E8D4-AA87-031BE502F418}"/>
              </a:ext>
            </a:extLst>
          </p:cNvPr>
          <p:cNvSpPr txBox="1"/>
          <p:nvPr/>
        </p:nvSpPr>
        <p:spPr>
          <a:xfrm>
            <a:off x="3924300" y="453874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Combo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2D8DE4-3CA9-3C57-FD32-3CC208BE9CFE}"/>
              </a:ext>
            </a:extLst>
          </p:cNvPr>
          <p:cNvSpPr txBox="1"/>
          <p:nvPr/>
        </p:nvSpPr>
        <p:spPr>
          <a:xfrm>
            <a:off x="6907847" y="453874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Single Model</a:t>
            </a:r>
          </a:p>
        </p:txBody>
      </p:sp>
    </p:spTree>
    <p:extLst>
      <p:ext uri="{BB962C8B-B14F-4D97-AF65-F5344CB8AC3E}">
        <p14:creationId xmlns:p14="http://schemas.microsoft.com/office/powerpoint/2010/main" val="4239721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4582-EDD7-F93B-CF3F-ACDD778C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RIOO ESR Project: 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A209C-72CB-88D2-0370-AE90F60D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7467600" cy="33786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ESR project has two key milestones: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Application updated to accept single-model submissions for </a:t>
            </a:r>
            <a:r>
              <a:rPr lang="en-US" u="sng" dirty="0"/>
              <a:t>new</a:t>
            </a:r>
            <a:r>
              <a:rPr lang="en-US" dirty="0"/>
              <a:t> interconnection requests</a:t>
            </a:r>
          </a:p>
          <a:p>
            <a:pPr marL="1314450" lvl="2" indent="-514350"/>
            <a:r>
              <a:rPr lang="en-US" dirty="0"/>
              <a:t>Target Date: </a:t>
            </a:r>
            <a:r>
              <a:rPr lang="en-US" b="1" u="sng" dirty="0"/>
              <a:t>7/25/2024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All in-flight and commissioned ESRs programmatically converted from combo-model to single-model</a:t>
            </a:r>
          </a:p>
          <a:p>
            <a:pPr marL="1314450" lvl="2" indent="-514350"/>
            <a:r>
              <a:rPr lang="en-US" dirty="0"/>
              <a:t>Target Date: </a:t>
            </a:r>
            <a:r>
              <a:rPr lang="en-US" b="1" u="sng" dirty="0"/>
              <a:t>9/26/2024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8F017-B6EC-D588-D9C4-E7BF22DBB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4CA113E-E4A1-4C0A-F27F-7A7E54871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143000"/>
            <a:ext cx="4239722" cy="2741200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9AFAED0-7E36-12C0-6A73-778B704571E2}"/>
              </a:ext>
            </a:extLst>
          </p:cNvPr>
          <p:cNvSpPr txBox="1">
            <a:spLocks/>
          </p:cNvSpPr>
          <p:nvPr/>
        </p:nvSpPr>
        <p:spPr>
          <a:xfrm>
            <a:off x="451104" y="4902614"/>
            <a:ext cx="11268456" cy="13047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Prior to the ESR conversion, </a:t>
            </a:r>
            <a:r>
              <a:rPr lang="en-US" sz="2800" u="sng" dirty="0"/>
              <a:t>ERCOT will request additional information</a:t>
            </a:r>
            <a:r>
              <a:rPr lang="en-US" sz="2800" dirty="0"/>
              <a:t> to support the transformation.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BC0947-0271-E80B-00E7-CD88CB6CAD7F}"/>
              </a:ext>
            </a:extLst>
          </p:cNvPr>
          <p:cNvSpPr txBox="1"/>
          <p:nvPr/>
        </p:nvSpPr>
        <p:spPr>
          <a:xfrm>
            <a:off x="7635194" y="951012"/>
            <a:ext cx="434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The ESR project enables single model submissions</a:t>
            </a:r>
          </a:p>
        </p:txBody>
      </p:sp>
    </p:spTree>
    <p:extLst>
      <p:ext uri="{BB962C8B-B14F-4D97-AF65-F5344CB8AC3E}">
        <p14:creationId xmlns:p14="http://schemas.microsoft.com/office/powerpoint/2010/main" val="103606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AB74D-0228-C669-B424-705E925F9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ESR-Specific Data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1AD33-E57B-B298-754F-8E581E5D8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958419"/>
            <a:ext cx="11887200" cy="1142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Additional information is needed to support the conversion to a single-model representation for ESRs, to ensure proper RIOO functionality, and to prepare for RTC+B functionality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D9889-9AB3-6E8E-4B02-B9FD6C2B4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2AF79A-EB71-6827-6A65-60752DDCF76C}"/>
              </a:ext>
            </a:extLst>
          </p:cNvPr>
          <p:cNvSpPr txBox="1">
            <a:spLocks/>
          </p:cNvSpPr>
          <p:nvPr/>
        </p:nvSpPr>
        <p:spPr>
          <a:xfrm>
            <a:off x="1828800" y="2514599"/>
            <a:ext cx="6705600" cy="24995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For Example:</a:t>
            </a:r>
          </a:p>
          <a:p>
            <a:pPr lvl="1"/>
            <a:r>
              <a:rPr lang="en-US" dirty="0"/>
              <a:t>Reactive Capability During Charging</a:t>
            </a:r>
          </a:p>
          <a:p>
            <a:pPr lvl="1"/>
            <a:r>
              <a:rPr lang="en-US" dirty="0"/>
              <a:t>Count of Inverters</a:t>
            </a:r>
          </a:p>
          <a:p>
            <a:pPr lvl="1"/>
            <a:r>
              <a:rPr lang="en-US" dirty="0"/>
              <a:t>Maximum/Minimum SOC</a:t>
            </a:r>
          </a:p>
          <a:p>
            <a:pPr lvl="1"/>
            <a:r>
              <a:rPr lang="en-US" dirty="0"/>
              <a:t>Round Trip Efficiency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580763-13AC-5380-4C98-BE4B76850239}"/>
              </a:ext>
            </a:extLst>
          </p:cNvPr>
          <p:cNvSpPr txBox="1">
            <a:spLocks/>
          </p:cNvSpPr>
          <p:nvPr/>
        </p:nvSpPr>
        <p:spPr>
          <a:xfrm>
            <a:off x="508000" y="5092286"/>
            <a:ext cx="11379200" cy="11429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ERCOT will be initiating an RFI to collect this information in the upcoming weeks.  The collection mechanism and dates are still being determined.</a:t>
            </a:r>
          </a:p>
        </p:txBody>
      </p:sp>
    </p:spTree>
    <p:extLst>
      <p:ext uri="{BB962C8B-B14F-4D97-AF65-F5344CB8AC3E}">
        <p14:creationId xmlns:p14="http://schemas.microsoft.com/office/powerpoint/2010/main" val="13111954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1759</TotalTime>
  <Words>497</Words>
  <Application>Microsoft Office PowerPoint</Application>
  <PresentationFormat>Widescreen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Topics</vt:lpstr>
      <vt:lpstr>RTC+B: Transition to Single-Model Representation of ESRs</vt:lpstr>
      <vt:lpstr>Current State: Combo Model Used in All Systems</vt:lpstr>
      <vt:lpstr>Post RIOO ESR Project: Single Model in RIOO Only</vt:lpstr>
      <vt:lpstr>Post RTC+B: Single Model Used in All Systems</vt:lpstr>
      <vt:lpstr>RIOO ESR Project</vt:lpstr>
      <vt:lpstr>RIOO ESR Project: Milestones</vt:lpstr>
      <vt:lpstr>ESR-Specific Data Request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58</cp:revision>
  <cp:lastPrinted>2016-01-21T20:53:15Z</cp:lastPrinted>
  <dcterms:created xsi:type="dcterms:W3CDTF">2016-01-21T15:20:31Z</dcterms:created>
  <dcterms:modified xsi:type="dcterms:W3CDTF">2024-06-11T19:46:43Z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