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69" r:id="rId7"/>
    <p:sldId id="319" r:id="rId8"/>
    <p:sldId id="320" r:id="rId9"/>
    <p:sldId id="330" r:id="rId10"/>
    <p:sldId id="321" r:id="rId11"/>
    <p:sldId id="324" r:id="rId12"/>
    <p:sldId id="325" r:id="rId13"/>
    <p:sldId id="326" r:id="rId14"/>
    <p:sldId id="327" r:id="rId15"/>
    <p:sldId id="328" r:id="rId16"/>
    <p:sldId id="32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3" d="100"/>
          <a:sy n="123" d="100"/>
        </p:scale>
        <p:origin x="528"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s, Andy" userId="67eae22b-4490-42b6-8530-d83727cbf2af" providerId="ADAL" clId="{4F27AD8A-74E2-4B21-80BB-568C1D9CB1AD}"/>
    <pc:docChg chg="addSld modSld">
      <pc:chgData name="Adams, Andy" userId="67eae22b-4490-42b6-8530-d83727cbf2af" providerId="ADAL" clId="{4F27AD8A-74E2-4B21-80BB-568C1D9CB1AD}" dt="2024-06-11T15:58:05.860" v="121" actId="22"/>
      <pc:docMkLst>
        <pc:docMk/>
      </pc:docMkLst>
      <pc:sldChg chg="modSp mod">
        <pc:chgData name="Adams, Andy" userId="67eae22b-4490-42b6-8530-d83727cbf2af" providerId="ADAL" clId="{4F27AD8A-74E2-4B21-80BB-568C1D9CB1AD}" dt="2024-06-11T15:49:34.670" v="7" actId="6549"/>
        <pc:sldMkLst>
          <pc:docMk/>
          <pc:sldMk cId="730603795" sldId="260"/>
        </pc:sldMkLst>
        <pc:spChg chg="mod">
          <ac:chgData name="Adams, Andy" userId="67eae22b-4490-42b6-8530-d83727cbf2af" providerId="ADAL" clId="{4F27AD8A-74E2-4B21-80BB-568C1D9CB1AD}" dt="2024-06-11T15:49:34.670" v="7" actId="6549"/>
          <ac:spMkLst>
            <pc:docMk/>
            <pc:sldMk cId="730603795" sldId="260"/>
            <ac:spMk id="2" creationId="{0FC6A9CD-3F8F-BF9B-8A6D-DA135D6B72F4}"/>
          </ac:spMkLst>
        </pc:spChg>
      </pc:sldChg>
      <pc:sldChg chg="modSp mod">
        <pc:chgData name="Adams, Andy" userId="67eae22b-4490-42b6-8530-d83727cbf2af" providerId="ADAL" clId="{4F27AD8A-74E2-4B21-80BB-568C1D9CB1AD}" dt="2024-06-11T15:54:57.224" v="118" actId="6549"/>
        <pc:sldMkLst>
          <pc:docMk/>
          <pc:sldMk cId="1212693946" sldId="319"/>
        </pc:sldMkLst>
        <pc:spChg chg="mod">
          <ac:chgData name="Adams, Andy" userId="67eae22b-4490-42b6-8530-d83727cbf2af" providerId="ADAL" clId="{4F27AD8A-74E2-4B21-80BB-568C1D9CB1AD}" dt="2024-06-11T15:54:57.224" v="118" actId="6549"/>
          <ac:spMkLst>
            <pc:docMk/>
            <pc:sldMk cId="1212693946" sldId="319"/>
            <ac:spMk id="6" creationId="{C85F7667-7B56-2E0F-9C8E-665780EA39D8}"/>
          </ac:spMkLst>
        </pc:spChg>
      </pc:sldChg>
      <pc:sldChg chg="addSp delSp modSp add mod">
        <pc:chgData name="Adams, Andy" userId="67eae22b-4490-42b6-8530-d83727cbf2af" providerId="ADAL" clId="{4F27AD8A-74E2-4B21-80BB-568C1D9CB1AD}" dt="2024-06-11T15:58:05.860" v="121" actId="22"/>
        <pc:sldMkLst>
          <pc:docMk/>
          <pc:sldMk cId="2870343224" sldId="330"/>
        </pc:sldMkLst>
        <pc:spChg chg="del mod">
          <ac:chgData name="Adams, Andy" userId="67eae22b-4490-42b6-8530-d83727cbf2af" providerId="ADAL" clId="{4F27AD8A-74E2-4B21-80BB-568C1D9CB1AD}" dt="2024-06-11T15:58:05.860" v="121" actId="22"/>
          <ac:spMkLst>
            <pc:docMk/>
            <pc:sldMk cId="2870343224" sldId="330"/>
            <ac:spMk id="8" creationId="{B7F52FF2-6B1D-7DF9-065C-B0DC58030A53}"/>
          </ac:spMkLst>
        </pc:spChg>
        <pc:picChg chg="add mod ord">
          <ac:chgData name="Adams, Andy" userId="67eae22b-4490-42b6-8530-d83727cbf2af" providerId="ADAL" clId="{4F27AD8A-74E2-4B21-80BB-568C1D9CB1AD}" dt="2024-06-11T15:58:05.860" v="121" actId="22"/>
          <ac:picMkLst>
            <pc:docMk/>
            <pc:sldMk cId="2870343224" sldId="330"/>
            <ac:picMk id="5" creationId="{41D6F63E-DB80-87D6-610E-D07E18A8841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6/10/2024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6/10/2024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C6A9CD-3F8F-BF9B-8A6D-DA135D6B72F4}"/>
              </a:ext>
            </a:extLst>
          </p:cNvPr>
          <p:cNvSpPr txBox="1"/>
          <p:nvPr/>
        </p:nvSpPr>
        <p:spPr>
          <a:xfrm>
            <a:off x="3581400" y="1981200"/>
            <a:ext cx="5646034" cy="181588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a:ea typeface="+mn-ea"/>
                <a:cs typeface="+mn-cs"/>
              </a:rPr>
              <a:t>Single Model ESR (Energy Storage Resource) - RIOO</a:t>
            </a:r>
          </a:p>
          <a:p>
            <a:endParaRPr lang="en-US" dirty="0"/>
          </a:p>
          <a:p>
            <a:r>
              <a:rPr lang="en-US" dirty="0"/>
              <a:t>June 12, 2024</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10</a:t>
            </a:fld>
            <a:endParaRPr lang="en-US"/>
          </a:p>
        </p:txBody>
      </p:sp>
      <p:pic>
        <p:nvPicPr>
          <p:cNvPr id="6" name="Content Placeholder 8">
            <a:extLst>
              <a:ext uri="{FF2B5EF4-FFF2-40B4-BE49-F238E27FC236}">
                <a16:creationId xmlns:a16="http://schemas.microsoft.com/office/drawing/2014/main" id="{8B5EF904-DA03-2A00-C9D7-3EEC09EF4EB7}"/>
              </a:ext>
            </a:extLst>
          </p:cNvPr>
          <p:cNvPicPr>
            <a:picLocks noGrp="1" noChangeAspect="1"/>
          </p:cNvPicPr>
          <p:nvPr>
            <p:ph idx="1"/>
          </p:nvPr>
        </p:nvPicPr>
        <p:blipFill>
          <a:blip r:embed="rId2"/>
          <a:stretch>
            <a:fillRect/>
          </a:stretch>
        </p:blipFill>
        <p:spPr>
          <a:xfrm>
            <a:off x="685801" y="1038386"/>
            <a:ext cx="7696200" cy="5108444"/>
          </a:xfrm>
        </p:spPr>
      </p:pic>
    </p:spTree>
    <p:extLst>
      <p:ext uri="{BB962C8B-B14F-4D97-AF65-F5344CB8AC3E}">
        <p14:creationId xmlns:p14="http://schemas.microsoft.com/office/powerpoint/2010/main" val="3467201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11</a:t>
            </a:fld>
            <a:endParaRPr lang="en-US"/>
          </a:p>
        </p:txBody>
      </p:sp>
      <p:pic>
        <p:nvPicPr>
          <p:cNvPr id="7" name="Content Placeholder 6">
            <a:extLst>
              <a:ext uri="{FF2B5EF4-FFF2-40B4-BE49-F238E27FC236}">
                <a16:creationId xmlns:a16="http://schemas.microsoft.com/office/drawing/2014/main" id="{EF8B93D6-56E3-1678-C7B3-E2BFD0E3D893}"/>
              </a:ext>
            </a:extLst>
          </p:cNvPr>
          <p:cNvPicPr>
            <a:picLocks noGrp="1" noChangeAspect="1"/>
          </p:cNvPicPr>
          <p:nvPr>
            <p:ph idx="1"/>
          </p:nvPr>
        </p:nvPicPr>
        <p:blipFill>
          <a:blip r:embed="rId2"/>
          <a:stretch>
            <a:fillRect/>
          </a:stretch>
        </p:blipFill>
        <p:spPr>
          <a:xfrm>
            <a:off x="533401" y="990600"/>
            <a:ext cx="8153400" cy="5162227"/>
          </a:xfrm>
        </p:spPr>
      </p:pic>
    </p:spTree>
    <p:extLst>
      <p:ext uri="{BB962C8B-B14F-4D97-AF65-F5344CB8AC3E}">
        <p14:creationId xmlns:p14="http://schemas.microsoft.com/office/powerpoint/2010/main" val="708679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12</a:t>
            </a:fld>
            <a:endParaRPr lang="en-US"/>
          </a:p>
        </p:txBody>
      </p:sp>
      <p:pic>
        <p:nvPicPr>
          <p:cNvPr id="6" name="Content Placeholder 7">
            <a:extLst>
              <a:ext uri="{FF2B5EF4-FFF2-40B4-BE49-F238E27FC236}">
                <a16:creationId xmlns:a16="http://schemas.microsoft.com/office/drawing/2014/main" id="{B4B1C709-18A3-516A-6313-D0CBC045D28F}"/>
              </a:ext>
            </a:extLst>
          </p:cNvPr>
          <p:cNvPicPr>
            <a:picLocks noGrp="1" noChangeAspect="1"/>
          </p:cNvPicPr>
          <p:nvPr>
            <p:ph idx="1"/>
          </p:nvPr>
        </p:nvPicPr>
        <p:blipFill>
          <a:blip r:embed="rId2"/>
          <a:stretch>
            <a:fillRect/>
          </a:stretch>
        </p:blipFill>
        <p:spPr>
          <a:xfrm>
            <a:off x="381000" y="838200"/>
            <a:ext cx="8153400" cy="5081588"/>
          </a:xfrm>
        </p:spPr>
      </p:pic>
    </p:spTree>
    <p:extLst>
      <p:ext uri="{BB962C8B-B14F-4D97-AF65-F5344CB8AC3E}">
        <p14:creationId xmlns:p14="http://schemas.microsoft.com/office/powerpoint/2010/main" val="60326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solidFill>
                  <a:schemeClr val="accent4">
                    <a:lumMod val="50000"/>
                    <a:lumOff val="50000"/>
                  </a:schemeClr>
                </a:solidFill>
              </a:rPr>
              <a:t>ESR (Energy Storage Resource) - RIOO</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Content Placeholder 2">
            <a:extLst>
              <a:ext uri="{FF2B5EF4-FFF2-40B4-BE49-F238E27FC236}">
                <a16:creationId xmlns:a16="http://schemas.microsoft.com/office/drawing/2014/main" id="{382BCF42-0AEA-0F75-37B0-DD83183201AE}"/>
              </a:ext>
            </a:extLst>
          </p:cNvPr>
          <p:cNvSpPr>
            <a:spLocks noGrp="1"/>
          </p:cNvSpPr>
          <p:nvPr>
            <p:ph idx="1"/>
          </p:nvPr>
        </p:nvSpPr>
        <p:spPr>
          <a:xfrm>
            <a:off x="304800" y="762001"/>
            <a:ext cx="8534400" cy="5542546"/>
          </a:xfrm>
        </p:spPr>
        <p:txBody>
          <a:bodyPr/>
          <a:lstStyle/>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Single Model ESR</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ESRs are currently being represented in RIOO as combo model by using Conventional Generators and Load Resources. Market Participant users are currently creating two separate projects in RIOO, a Conventional Generator (energy storage) project and a Load Resource project hence the name combo model.</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This will change with ESR-RIOO go live, Market Participant Users will need to create only one project i.e. enter Load (Charging) and Generator (Discharging) info in a single project as single model ESR data.</a:t>
            </a:r>
          </a:p>
          <a:p>
            <a:pPr marL="342900" lvl="1" indent="-342900">
              <a:lnSpc>
                <a:spcPct val="160000"/>
              </a:lnSpc>
              <a:buFont typeface="Wingdings" panose="05000000000000000000" pitchFamily="2" charset="2"/>
              <a:buChar char="§"/>
            </a:pPr>
            <a:r>
              <a:rPr lang="en-US" sz="1800" b="1" dirty="0">
                <a:latin typeface="Calibri" panose="020F0502020204030204" pitchFamily="34" charset="0"/>
                <a:cs typeface="Calibri" panose="020F0502020204030204" pitchFamily="34" charset="0"/>
              </a:rPr>
              <a:t>ESR Panels and Functionality</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Fuel and technology type on an INR will be driving the ESR panels and functionality display in the UI.</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MP users will need to select Battery/Energy Storage as the Fuel Type/Technology type on an INR to create a single model ESR project.</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INR creation, submission and graduation process will remain the same for ESR and non ESR projects. Single model ESRs will be available in RIOO RS upon graduation, and RE users will be able to make updates via an RSCR.</a:t>
            </a:r>
            <a:endParaRPr lang="en-US" sz="1400" b="1"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marL="457200" lvl="1" indent="0">
              <a:lnSpc>
                <a:spcPct val="160000"/>
              </a:lnSpc>
              <a:buNone/>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solidFill>
                  <a:schemeClr val="accent4">
                    <a:lumMod val="50000"/>
                    <a:lumOff val="50000"/>
                  </a:schemeClr>
                </a:solidFill>
              </a:rPr>
              <a:t>ESR (Energy Storage Resource) - RIOO</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6" name="Content Placeholder 2">
            <a:extLst>
              <a:ext uri="{FF2B5EF4-FFF2-40B4-BE49-F238E27FC236}">
                <a16:creationId xmlns:a16="http://schemas.microsoft.com/office/drawing/2014/main" id="{C85F7667-7B56-2E0F-9C8E-665780EA39D8}"/>
              </a:ext>
            </a:extLst>
          </p:cNvPr>
          <p:cNvSpPr>
            <a:spLocks noGrp="1"/>
          </p:cNvSpPr>
          <p:nvPr>
            <p:ph idx="1"/>
          </p:nvPr>
        </p:nvSpPr>
        <p:spPr>
          <a:xfrm>
            <a:off x="304800" y="962526"/>
            <a:ext cx="8534400" cy="5125453"/>
          </a:xfrm>
        </p:spPr>
        <p:txBody>
          <a:bodyPr/>
          <a:lstStyle/>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Migration of Combo to Single model ESRs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ERCOT is developing a process to convert current combo model data to single model.</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Once the conversion is complete, users will see their single model ESR data in RIOO application.</a:t>
            </a:r>
            <a:endParaRPr lang="en-US" sz="2000" b="1" dirty="0">
              <a:latin typeface="Calibri" panose="020F0502020204030204" pitchFamily="34" charset="0"/>
              <a:cs typeface="Calibri" panose="020F0502020204030204" pitchFamily="34" charset="0"/>
            </a:endParaRPr>
          </a:p>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RIOO ESR Release Timelines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 panels and functionality is targeted to go live end of July 2024.</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 migration of combo model to single model is targeted to complete by end of September 2024.</a:t>
            </a:r>
          </a:p>
          <a:p>
            <a:endParaRPr lang="en-US" dirty="0"/>
          </a:p>
        </p:txBody>
      </p:sp>
    </p:spTree>
    <p:extLst>
      <p:ext uri="{BB962C8B-B14F-4D97-AF65-F5344CB8AC3E}">
        <p14:creationId xmlns:p14="http://schemas.microsoft.com/office/powerpoint/2010/main" val="121269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dirty="0">
                <a:solidFill>
                  <a:schemeClr val="accent4">
                    <a:lumMod val="50000"/>
                    <a:lumOff val="50000"/>
                  </a:schemeClr>
                </a:solidFill>
              </a:rPr>
              <a:t>ESR (Energy Storage Resource) – RIOO IS Application Demo</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8" name="Content Placeholder 2">
            <a:extLst>
              <a:ext uri="{FF2B5EF4-FFF2-40B4-BE49-F238E27FC236}">
                <a16:creationId xmlns:a16="http://schemas.microsoft.com/office/drawing/2014/main" id="{B7F52FF2-6B1D-7DF9-065C-B0DC58030A53}"/>
              </a:ext>
            </a:extLst>
          </p:cNvPr>
          <p:cNvSpPr>
            <a:spLocks noGrp="1"/>
          </p:cNvSpPr>
          <p:nvPr>
            <p:ph idx="1"/>
          </p:nvPr>
        </p:nvSpPr>
        <p:spPr>
          <a:xfrm>
            <a:off x="381000" y="866273"/>
            <a:ext cx="8534400" cy="5125453"/>
          </a:xfrm>
        </p:spPr>
        <p:txBody>
          <a:bodyPr/>
          <a:lstStyle/>
          <a:p>
            <a:r>
              <a:rPr lang="en-US" sz="2000" dirty="0"/>
              <a:t>RIOO IS Application demo to show the new/modified panels.</a:t>
            </a:r>
          </a:p>
          <a:p>
            <a:endParaRPr lang="en-US" sz="2000" dirty="0"/>
          </a:p>
          <a:p>
            <a:r>
              <a:rPr lang="en-US" sz="2000" dirty="0"/>
              <a:t>Screenshots of new/modified RIOO IS panels are included in rest of the slides for your reference</a:t>
            </a:r>
          </a:p>
          <a:p>
            <a:endParaRPr lang="en-US" sz="2000" dirty="0"/>
          </a:p>
        </p:txBody>
      </p:sp>
    </p:spTree>
    <p:extLst>
      <p:ext uri="{BB962C8B-B14F-4D97-AF65-F5344CB8AC3E}">
        <p14:creationId xmlns:p14="http://schemas.microsoft.com/office/powerpoint/2010/main" val="2136936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dirty="0">
                <a:solidFill>
                  <a:schemeClr val="accent4">
                    <a:lumMod val="50000"/>
                    <a:lumOff val="50000"/>
                  </a:schemeClr>
                </a:solidFill>
              </a:rPr>
              <a:t>ESR (Energy Storage Resource) – RIOO IS Application Demo</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5" name="Content Placeholder 4">
            <a:extLst>
              <a:ext uri="{FF2B5EF4-FFF2-40B4-BE49-F238E27FC236}">
                <a16:creationId xmlns:a16="http://schemas.microsoft.com/office/drawing/2014/main" id="{41D6F63E-DB80-87D6-610E-D07E18A8841C}"/>
              </a:ext>
            </a:extLst>
          </p:cNvPr>
          <p:cNvPicPr>
            <a:picLocks noGrp="1" noChangeAspect="1"/>
          </p:cNvPicPr>
          <p:nvPr>
            <p:ph idx="1"/>
          </p:nvPr>
        </p:nvPicPr>
        <p:blipFill>
          <a:blip r:embed="rId2"/>
          <a:stretch>
            <a:fillRect/>
          </a:stretch>
        </p:blipFill>
        <p:spPr>
          <a:xfrm>
            <a:off x="381000" y="1390978"/>
            <a:ext cx="8534400" cy="4076043"/>
          </a:xfrm>
        </p:spPr>
      </p:pic>
    </p:spTree>
    <p:extLst>
      <p:ext uri="{BB962C8B-B14F-4D97-AF65-F5344CB8AC3E}">
        <p14:creationId xmlns:p14="http://schemas.microsoft.com/office/powerpoint/2010/main" val="2870343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6" name="Content Placeholder 5" descr="Graphical user interface, text&#10;&#10;Description automatically generated">
            <a:extLst>
              <a:ext uri="{FF2B5EF4-FFF2-40B4-BE49-F238E27FC236}">
                <a16:creationId xmlns:a16="http://schemas.microsoft.com/office/drawing/2014/main" id="{74CC4262-0C93-BB82-2D28-447D1EE3DC5F}"/>
              </a:ext>
            </a:extLst>
          </p:cNvPr>
          <p:cNvPicPr>
            <a:picLocks noGrp="1" noChangeAspect="1"/>
          </p:cNvPicPr>
          <p:nvPr>
            <p:ph idx="1"/>
          </p:nvPr>
        </p:nvPicPr>
        <p:blipFill>
          <a:blip r:embed="rId2"/>
          <a:stretch>
            <a:fillRect/>
          </a:stretch>
        </p:blipFill>
        <p:spPr>
          <a:xfrm>
            <a:off x="304800" y="1326107"/>
            <a:ext cx="8534400" cy="4397874"/>
          </a:xfrm>
        </p:spPr>
      </p:pic>
    </p:spTree>
    <p:extLst>
      <p:ext uri="{BB962C8B-B14F-4D97-AF65-F5344CB8AC3E}">
        <p14:creationId xmlns:p14="http://schemas.microsoft.com/office/powerpoint/2010/main" val="2863064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7" name="Content Placeholder 7">
            <a:extLst>
              <a:ext uri="{FF2B5EF4-FFF2-40B4-BE49-F238E27FC236}">
                <a16:creationId xmlns:a16="http://schemas.microsoft.com/office/drawing/2014/main" id="{07AEF8D2-A954-8C79-A577-89409208CD97}"/>
              </a:ext>
            </a:extLst>
          </p:cNvPr>
          <p:cNvPicPr>
            <a:picLocks noGrp="1" noChangeAspect="1"/>
          </p:cNvPicPr>
          <p:nvPr>
            <p:ph idx="1"/>
          </p:nvPr>
        </p:nvPicPr>
        <p:blipFill>
          <a:blip r:embed="rId2"/>
          <a:stretch>
            <a:fillRect/>
          </a:stretch>
        </p:blipFill>
        <p:spPr>
          <a:xfrm>
            <a:off x="223020" y="1460715"/>
            <a:ext cx="8511979" cy="4319588"/>
          </a:xfrm>
        </p:spPr>
      </p:pic>
    </p:spTree>
    <p:extLst>
      <p:ext uri="{BB962C8B-B14F-4D97-AF65-F5344CB8AC3E}">
        <p14:creationId xmlns:p14="http://schemas.microsoft.com/office/powerpoint/2010/main" val="3216880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8</a:t>
            </a:fld>
            <a:endParaRPr lang="en-US"/>
          </a:p>
        </p:txBody>
      </p:sp>
      <p:pic>
        <p:nvPicPr>
          <p:cNvPr id="6" name="Content Placeholder 11">
            <a:extLst>
              <a:ext uri="{FF2B5EF4-FFF2-40B4-BE49-F238E27FC236}">
                <a16:creationId xmlns:a16="http://schemas.microsoft.com/office/drawing/2014/main" id="{CDC18288-36BC-A612-8223-B4E1AA5BA2D4}"/>
              </a:ext>
            </a:extLst>
          </p:cNvPr>
          <p:cNvPicPr>
            <a:picLocks noGrp="1" noChangeAspect="1"/>
          </p:cNvPicPr>
          <p:nvPr>
            <p:ph idx="1"/>
          </p:nvPr>
        </p:nvPicPr>
        <p:blipFill>
          <a:blip r:embed="rId2"/>
          <a:stretch>
            <a:fillRect/>
          </a:stretch>
        </p:blipFill>
        <p:spPr>
          <a:xfrm>
            <a:off x="609600" y="1295401"/>
            <a:ext cx="7543800" cy="4818680"/>
          </a:xfrm>
        </p:spPr>
      </p:pic>
    </p:spTree>
    <p:extLst>
      <p:ext uri="{BB962C8B-B14F-4D97-AF65-F5344CB8AC3E}">
        <p14:creationId xmlns:p14="http://schemas.microsoft.com/office/powerpoint/2010/main" val="1246081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a:solidFill>
                  <a:schemeClr val="accent4">
                    <a:lumMod val="50000"/>
                    <a:lumOff val="50000"/>
                  </a:schemeClr>
                </a:solidFill>
              </a:rPr>
              <a:t>ESR (Energy Storage Resource) – RIOO IS – New/Modified Panels</a:t>
            </a:r>
            <a:endParaRPr lang="en-US" sz="20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9</a:t>
            </a:fld>
            <a:endParaRPr lang="en-US"/>
          </a:p>
        </p:txBody>
      </p:sp>
      <p:pic>
        <p:nvPicPr>
          <p:cNvPr id="7" name="Content Placeholder 9">
            <a:extLst>
              <a:ext uri="{FF2B5EF4-FFF2-40B4-BE49-F238E27FC236}">
                <a16:creationId xmlns:a16="http://schemas.microsoft.com/office/drawing/2014/main" id="{FBCDAB06-1B55-491E-F268-49FDB66F7162}"/>
              </a:ext>
            </a:extLst>
          </p:cNvPr>
          <p:cNvPicPr>
            <a:picLocks noGrp="1" noChangeAspect="1"/>
          </p:cNvPicPr>
          <p:nvPr>
            <p:ph idx="1"/>
          </p:nvPr>
        </p:nvPicPr>
        <p:blipFill>
          <a:blip r:embed="rId2"/>
          <a:stretch>
            <a:fillRect/>
          </a:stretch>
        </p:blipFill>
        <p:spPr>
          <a:xfrm>
            <a:off x="685800" y="914401"/>
            <a:ext cx="7620000" cy="5181600"/>
          </a:xfrm>
        </p:spPr>
      </p:pic>
    </p:spTree>
    <p:extLst>
      <p:ext uri="{BB962C8B-B14F-4D97-AF65-F5344CB8AC3E}">
        <p14:creationId xmlns:p14="http://schemas.microsoft.com/office/powerpoint/2010/main" val="2954956121"/>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3854</TotalTime>
  <Words>457</Words>
  <Application>Microsoft Office PowerPoint</Application>
  <PresentationFormat>On-screen Show (4:3)</PresentationFormat>
  <Paragraphs>44</Paragraphs>
  <Slides>12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Wingdings</vt:lpstr>
      <vt:lpstr>1_Custom Design</vt:lpstr>
      <vt:lpstr>Office Theme</vt:lpstr>
      <vt:lpstr>PowerPoint Presentation</vt:lpstr>
      <vt:lpstr>ESR (Energy Storage Resource) - RIOO</vt:lpstr>
      <vt:lpstr>ESR (Energy Storage Resource) - RIOO</vt:lpstr>
      <vt:lpstr>ESR (Energy Storage Resource) – RIOO IS Application Demo</vt:lpstr>
      <vt:lpstr>ESR (Energy Storage Resource) – RIOO IS Application Demo</vt:lpstr>
      <vt:lpstr>ESR (Energy Storage Resource) – RIOO IS – New/Modified Panels</vt:lpstr>
      <vt:lpstr>ESR (Energy Storage Resource) – RIOO IS – New/Modified Panels</vt:lpstr>
      <vt:lpstr>ESR (Energy Storage Resource) – RIOO IS – New/Modified Panels</vt:lpstr>
      <vt:lpstr>ESR (Energy Storage Resource) – RIOO IS – New/Modified Panels</vt:lpstr>
      <vt:lpstr>ESR (Energy Storage Resource) – RIOO IS – New/Modified Panels</vt:lpstr>
      <vt:lpstr>ESR (Energy Storage Resource) – RIOO IS – New/Modified Panels</vt:lpstr>
      <vt:lpstr>ESR (Energy Storage Resource) – RIOO IS – New/Modified Panels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Adams, Andy</cp:lastModifiedBy>
  <cp:revision>64</cp:revision>
  <cp:lastPrinted>2016-01-21T20:53:15Z</cp:lastPrinted>
  <dcterms:created xsi:type="dcterms:W3CDTF">2016-01-21T15:20:31Z</dcterms:created>
  <dcterms:modified xsi:type="dcterms:W3CDTF">2024-06-11T15:58:09Z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