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le, Joshua A. (SPC)" userId="71a9bd00-92a5-4c6a-878b-cbcc3c8f8b92" providerId="ADAL" clId="{716913B9-BF8D-47DE-935B-90543A58F0F3}"/>
    <pc:docChg chg="modSld">
      <pc:chgData name="Hale, Joshua A. (SPC)" userId="71a9bd00-92a5-4c6a-878b-cbcc3c8f8b92" providerId="ADAL" clId="{716913B9-BF8D-47DE-935B-90543A58F0F3}" dt="2024-06-06T15:42:59.846" v="81" actId="20577"/>
      <pc:docMkLst>
        <pc:docMk/>
      </pc:docMkLst>
      <pc:sldChg chg="modSp mod">
        <pc:chgData name="Hale, Joshua A. (SPC)" userId="71a9bd00-92a5-4c6a-878b-cbcc3c8f8b92" providerId="ADAL" clId="{716913B9-BF8D-47DE-935B-90543A58F0F3}" dt="2024-06-06T15:42:59.846" v="81" actId="20577"/>
        <pc:sldMkLst>
          <pc:docMk/>
          <pc:sldMk cId="1177569721" sldId="257"/>
        </pc:sldMkLst>
        <pc:graphicFrameChg chg="modGraphic">
          <ac:chgData name="Hale, Joshua A. (SPC)" userId="71a9bd00-92a5-4c6a-878b-cbcc3c8f8b92" providerId="ADAL" clId="{716913B9-BF8D-47DE-935B-90543A58F0F3}" dt="2024-06-06T15:42:59.846" v="81" actId="20577"/>
          <ac:graphicFrameMkLst>
            <pc:docMk/>
            <pc:sldMk cId="1177569721" sldId="257"/>
            <ac:graphicFrameMk id="6" creationId="{A860AA2F-3F2E-02F1-F8C9-EB98F98C5EF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682A6-E8A2-C414-EE76-057FB3A63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EA567-B912-5FA2-4ED3-A034803707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FD5D2-912D-D4E8-5490-8C5EC1B6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C0894-B97E-16B2-F4E8-8B9379C9A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98DE0-150E-E7BA-2FAF-4D960905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0E8B5-4C86-2F7F-3374-BDE7C16D2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3DF641-696E-6683-1743-A7219BF748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1A09C-7B3C-34F9-0389-9F232999C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1F458-4682-E0C7-6740-4C13977A0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B65F8-779A-B76D-171A-FCEA1D4CD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5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3A5ECD-4731-02A4-1E97-9C947AB1F9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290DF0-06B0-9E1B-7B03-97D2AA4C0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5B6EC-14FD-84C7-4E52-D8181EB99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0C950-E58F-580E-EF88-363692513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0C0FD-A80B-994A-D33E-C65C04C44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42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ED39B-0DF6-3C8C-5F98-68C6A2C82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751F2-CA80-3747-0D42-DF285601B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93AF0-6EF6-FB43-740F-1CC28B2F0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52636-9B94-41A3-E0A9-D28068CFB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952BC-D461-4B3F-E2EE-1F60C1270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3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BAB1F-966E-71BC-B5F4-C2DB07506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A2A6C-89F6-0E42-D378-037658384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FEAA8-87EB-8219-DEB5-711886275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F8A66-6EFB-C12D-10E2-054FF3925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E6E10-DBC3-9F11-87F4-E6B65DAE1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1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E3F4-F88D-B6D8-F3C6-F8BEB98F8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FBCCB-6E56-658A-1075-452679A2FC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881EA-A573-DD83-FD6A-F4544F05E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BE7BE-0AAF-5F65-1B5B-158CF02D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B848B4-9CEB-4ABD-4917-9D333F45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CFA0C-362D-CDCA-A20E-C09A7D66A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AAAC7-4DB2-75B2-982D-FF93BF3A0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12F1A9-6F59-E68F-4A82-574BA83A8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9B84E-826E-B4EF-8B95-6A2BFCB04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8186E-93DC-8372-C325-F030DEA84B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25746B-1BC1-79C1-AEFD-6F8D150255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2F692F-06AC-9030-98BB-2DCB421F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5354D5-721B-A4A5-940D-D6AD6708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378492-0632-CF91-83C6-35D5FE103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3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25674-BBB1-F752-F394-53736A854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4576F7-5A36-DC13-9C74-B4492F729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1C803C-92D0-DFC5-B6DC-328E7E2C2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45631-F3A0-AA4C-BEB2-EE9250F9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1B9ADB-468F-DCB8-CA8D-140D6F2BF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9975F-BA27-64AA-F8AF-DAFA99CE8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F5E2D-71D4-BFB7-1D68-D9D0314BD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1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567A5-0E5A-5162-352F-FC15E73F4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673F5-A55E-A212-6D89-38D5B58C2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13E5E0-B9BB-C2A2-6D4E-563C5E4D6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9BBC3-A792-7F52-1CB6-35592485A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62C6F4-7195-0923-6BDC-D43CFD76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D5622-6233-27A2-6950-02FC62171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2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9CCC9-073D-55E0-FF78-D85BFF7D9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BC16A-DC86-08EF-53DE-E97AF1D463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5CDA1F-00FA-61D5-2790-12E570AF7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69E1F-AF8C-BFCA-A461-B256A3086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91B690-EECF-4C62-1D97-CE5018357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9C9E7-7A34-14A2-3A84-7E0933BED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8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A09FD6-43D1-0A8B-5EB2-9A8FC49B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EE27A-7FE5-77E0-A4F4-4A9497033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2C70C-79A2-3200-6B98-A7A4BB96B5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77AE76-44BD-4D4A-A3BE-CA1D58427763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6F80F-411D-8F07-2EAF-AA8CE543B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931EE-1466-C2EA-3201-E5B332D92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A65957-674B-4327-83B4-EDE73EEB5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25F7E6-B74B-21AE-E5A3-A8AE888F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Alignment with ERCOT Key Issues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860AA2F-3F2E-02F1-F8C9-EB98F98C5E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647662"/>
              </p:ext>
            </p:extLst>
          </p:nvPr>
        </p:nvGraphicFramePr>
        <p:xfrm>
          <a:off x="5724526" y="1690688"/>
          <a:ext cx="6457946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7933">
                  <a:extLst>
                    <a:ext uri="{9D8B030D-6E8A-4147-A177-3AD203B41FA5}">
                      <a16:colId xmlns:a16="http://schemas.microsoft.com/office/drawing/2014/main" val="318840477"/>
                    </a:ext>
                  </a:extLst>
                </a:gridCol>
                <a:gridCol w="2320013">
                  <a:extLst>
                    <a:ext uri="{9D8B030D-6E8A-4147-A177-3AD203B41FA5}">
                      <a16:colId xmlns:a16="http://schemas.microsoft.com/office/drawing/2014/main" val="18690814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Joint Commenter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Additional 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605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Requires ALL resources to maximize capabilities using software/parameterization to the greatest extent equipment allows.</a:t>
                      </a:r>
                    </a:p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New Section 2.11 clearly defines maximization and related requirements.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51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Eliminates exemptions and associated complexities of defining reliability and cost metrics.  Streamlines process for limited extensions, includes ERCOT approval and allows more time.</a:t>
                      </a:r>
                    </a:p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Preserves a path for future NOGRR to address physical modifications in a more informed manner.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791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Obligates ALL resources to implement mitigation plans upon determination of performance failure.</a:t>
                      </a:r>
                    </a:p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Section 2.14 explicitly requires implementation.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8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Per TAC guidance, new date adjusted to align with PUC approval.  Maximization requirement for ALL resources addresses 22-24 GW.</a:t>
                      </a:r>
                    </a:p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Overwhelming majority of GWs are solar or storage with modern capabilities.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59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Maintains consistency with IEEE 2800-2022.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26631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36F8A87-ECED-E753-28FE-BB5A866D6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5416828" cy="364508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D6FC94-DF3E-3324-9EAB-2260D7669F4F}"/>
              </a:ext>
            </a:extLst>
          </p:cNvPr>
          <p:cNvCxnSpPr>
            <a:cxnSpLocks/>
          </p:cNvCxnSpPr>
          <p:nvPr/>
        </p:nvCxnSpPr>
        <p:spPr>
          <a:xfrm flipH="1">
            <a:off x="5397778" y="2200275"/>
            <a:ext cx="40294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C9E0768-5B13-7DD3-90C2-CBE8E4A1C8AD}"/>
              </a:ext>
            </a:extLst>
          </p:cNvPr>
          <p:cNvCxnSpPr>
            <a:cxnSpLocks/>
          </p:cNvCxnSpPr>
          <p:nvPr/>
        </p:nvCxnSpPr>
        <p:spPr>
          <a:xfrm flipH="1">
            <a:off x="5633621" y="3067050"/>
            <a:ext cx="167103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ADA648-FCBE-A69E-B45A-A10BFF2227F8}"/>
              </a:ext>
            </a:extLst>
          </p:cNvPr>
          <p:cNvCxnSpPr>
            <a:cxnSpLocks/>
          </p:cNvCxnSpPr>
          <p:nvPr/>
        </p:nvCxnSpPr>
        <p:spPr>
          <a:xfrm flipH="1">
            <a:off x="5200650" y="4762500"/>
            <a:ext cx="590547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24363018-44A3-B675-26C4-BAC5E9861BD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90953" y="4105275"/>
            <a:ext cx="2000245" cy="438144"/>
          </a:xfrm>
          <a:prstGeom prst="bentConnector3">
            <a:avLst>
              <a:gd name="adj1" fmla="val 9524"/>
            </a:avLst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87A4067D-F135-5D8B-12F7-6D458F8825DC}"/>
              </a:ext>
            </a:extLst>
          </p:cNvPr>
          <p:cNvCxnSpPr>
            <a:cxnSpLocks/>
          </p:cNvCxnSpPr>
          <p:nvPr/>
        </p:nvCxnSpPr>
        <p:spPr>
          <a:xfrm rot="10800000">
            <a:off x="3486151" y="5226243"/>
            <a:ext cx="2286001" cy="396056"/>
          </a:xfrm>
          <a:prstGeom prst="bentConnector3">
            <a:avLst>
              <a:gd name="adj1" fmla="val 8750"/>
            </a:avLst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Right Brace 24">
            <a:extLst>
              <a:ext uri="{FF2B5EF4-FFF2-40B4-BE49-F238E27FC236}">
                <a16:creationId xmlns:a16="http://schemas.microsoft.com/office/drawing/2014/main" id="{CFA3934B-FD31-6941-6AFD-C7E1FDFDDDAF}"/>
              </a:ext>
            </a:extLst>
          </p:cNvPr>
          <p:cNvSpPr/>
          <p:nvPr/>
        </p:nvSpPr>
        <p:spPr>
          <a:xfrm>
            <a:off x="5200651" y="2373511"/>
            <a:ext cx="432970" cy="2084182"/>
          </a:xfrm>
          <a:prstGeom prst="rightBrace">
            <a:avLst>
              <a:gd name="adj1" fmla="val 8333"/>
              <a:gd name="adj2" fmla="val 33001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69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Alignment with ERCOT Key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with ERCOT Key Issues</dc:title>
  <dc:creator>Hale, Joshua A. (SPC)</dc:creator>
  <cp:lastModifiedBy>Hale, Joshua A. (SPC)</cp:lastModifiedBy>
  <cp:revision>1</cp:revision>
  <dcterms:created xsi:type="dcterms:W3CDTF">2024-06-05T16:03:04Z</dcterms:created>
  <dcterms:modified xsi:type="dcterms:W3CDTF">2024-06-06T15:43:07Z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3826ce-7c18-471d-9596-93de5bae332e_Enabled">
    <vt:lpwstr>true</vt:lpwstr>
  </property>
  <property fmtid="{D5CDD505-2E9C-101B-9397-08002B2CF9AE}" pid="3" name="MSIP_Label_ed3826ce-7c18-471d-9596-93de5bae332e_SetDate">
    <vt:lpwstr>2024-06-06T15:32:16Z</vt:lpwstr>
  </property>
  <property fmtid="{D5CDD505-2E9C-101B-9397-08002B2CF9AE}" pid="4" name="MSIP_Label_ed3826ce-7c18-471d-9596-93de5bae332e_Method">
    <vt:lpwstr>Standard</vt:lpwstr>
  </property>
  <property fmtid="{D5CDD505-2E9C-101B-9397-08002B2CF9AE}" pid="5" name="MSIP_Label_ed3826ce-7c18-471d-9596-93de5bae332e_Name">
    <vt:lpwstr>Internal</vt:lpwstr>
  </property>
  <property fmtid="{D5CDD505-2E9C-101B-9397-08002B2CF9AE}" pid="6" name="MSIP_Label_ed3826ce-7c18-471d-9596-93de5bae332e_SiteId">
    <vt:lpwstr>c0a02e2d-1186-410a-8895-0a4a252ebf17</vt:lpwstr>
  </property>
  <property fmtid="{D5CDD505-2E9C-101B-9397-08002B2CF9AE}" pid="7" name="MSIP_Label_ed3826ce-7c18-471d-9596-93de5bae332e_ActionId">
    <vt:lpwstr>028f4092-35ce-4fe1-aa90-0131ba720a2b</vt:lpwstr>
  </property>
  <property fmtid="{D5CDD505-2E9C-101B-9397-08002B2CF9AE}" pid="8" name="MSIP_Label_ed3826ce-7c18-471d-9596-93de5bae332e_ContentBits">
    <vt:lpwstr>0</vt:lpwstr>
  </property>
  <property fmtid="{D5CDD505-2E9C-101B-9397-08002B2CF9AE}" pid="9" name="_AdHocReviewCycleID">
    <vt:i4>917733423</vt:i4>
  </property>
  <property fmtid="{D5CDD505-2E9C-101B-9397-08002B2CF9AE}" pid="10" name="_NewReviewCycle">
    <vt:lpwstr/>
  </property>
  <property fmtid="{D5CDD505-2E9C-101B-9397-08002B2CF9AE}" pid="11" name="_EmailSubject">
    <vt:lpwstr>[EXTERNAL] JC redlines</vt:lpwstr>
  </property>
  <property fmtid="{D5CDD505-2E9C-101B-9397-08002B2CF9AE}" pid="12" name="_AuthorEmail">
    <vt:lpwstr>JoshHale@southernco.com</vt:lpwstr>
  </property>
  <property fmtid="{D5CDD505-2E9C-101B-9397-08002B2CF9AE}" pid="13" name="_AuthorEmailDisplayName">
    <vt:lpwstr>Hale, Joshua A. (SPC)</vt:lpwstr>
  </property>
</Properties>
</file>