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93" r:id="rId6"/>
    <p:sldId id="276" r:id="rId7"/>
    <p:sldId id="292" r:id="rId8"/>
    <p:sldId id="259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7C091B-B466-4690-95A5-2A87666A9FDA}" name="Schatz, John" initials="SJ" userId="S::john.schatz@txu.com::8fe7d816-28ba-4a29-b055-6e5e4525d48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4383" autoAdjust="0"/>
  </p:normalViewPr>
  <p:slideViewPr>
    <p:cSldViewPr snapToGrid="0">
      <p:cViewPr varScale="1">
        <p:scale>
          <a:sx n="112" d="100"/>
          <a:sy n="112" d="100"/>
        </p:scale>
        <p:origin x="5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6/3/2024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anchor="b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786F69D-D4FA-4075-A7EC-8D31A184F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6988B2D-0240-4256-8268-4B9FF1E7236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EEAAE1-3D04-41C3-B2D2-B3BEF34C3B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838200" y="2111375"/>
            <a:ext cx="10515600" cy="3744913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1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6" y="1613528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35" name="Text Placehold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9" y="268256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8" y="3755394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80" y="4824430"/>
            <a:ext cx="5102680" cy="101084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/>
            </a:lvl1pPr>
          </a:lstStyle>
          <a:p>
            <a:pPr lvl="0"/>
            <a:r>
              <a:rPr lang="en-US"/>
              <a:t>Click to edit master text style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9143" y="6356350"/>
            <a:ext cx="377598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59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33700" y="3834606"/>
            <a:ext cx="3924300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410173" y="3834606"/>
            <a:ext cx="3943627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3104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CLICK TO EDIT MASTER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7665" y="3834606"/>
            <a:ext cx="2896671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066421" y="3834606"/>
            <a:ext cx="2882475" cy="199786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/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2368EF4-1233-48C7-8DB5-75844BFCD5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238376" cy="3105150"/>
            <a:chOff x="0" y="0"/>
            <a:chExt cx="2238376" cy="3105150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63D7850-C2A6-43CE-BBE4-8E81A0A593B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BAD3E03-2E3B-440C-9105-6F9D33006D6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889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768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4AA03A-263D-4B5F-B05B-7D6923A9A4D3}"/>
              </a:ext>
            </a:extLst>
          </p:cNvPr>
          <p:cNvGrpSpPr/>
          <p:nvPr userDrawn="1"/>
        </p:nvGrpSpPr>
        <p:grpSpPr>
          <a:xfrm>
            <a:off x="0" y="0"/>
            <a:ext cx="4762501" cy="5186363"/>
            <a:chOff x="0" y="0"/>
            <a:chExt cx="4762501" cy="5186363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68C87F-B9C3-4DFF-8454-F3F52CE4346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22" name="Footer Placehold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4" name="Slide Number Placehold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67200" y="3238103"/>
            <a:ext cx="4179570" cy="1371997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e Placehold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2924175"/>
            <a:ext cx="2895600" cy="2519363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lnSpc>
                <a:spcPct val="150000"/>
              </a:lnSpc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62075" y="3660774"/>
            <a:ext cx="5111750" cy="152558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11EBF9-6826-475B-8079-C11128991B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192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26A3-DF54-47D2-8C3A-34FD43A1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63800" y="6356350"/>
            <a:ext cx="347980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D125A-4493-4967-9146-841D0EF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A1CF8B-3479-49A3-A30E-2F2ECE962075}"/>
              </a:ext>
            </a:extLst>
          </p:cNvPr>
          <p:cNvGrpSpPr/>
          <p:nvPr userDrawn="1"/>
        </p:nvGrpSpPr>
        <p:grpSpPr>
          <a:xfrm>
            <a:off x="6953250" y="-25401"/>
            <a:ext cx="5238750" cy="6902451"/>
            <a:chOff x="6953250" y="-25401"/>
            <a:chExt cx="5238750" cy="690245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BD260-5143-4B12-B9F8-33E48D548909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87F08D6-2CA7-4A5A-BE34-07113DCA535D}"/>
                </a:ext>
              </a:extLst>
            </p:cNvPr>
            <p:cNvCxnSpPr/>
            <p:nvPr userDrawn="1"/>
          </p:nvCxnSpPr>
          <p:spPr>
            <a:xfrm flipH="1">
              <a:off x="6953250" y="-25401"/>
              <a:ext cx="3790950" cy="69024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148840"/>
            <a:ext cx="4179570" cy="171553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1350" y="3962003"/>
            <a:ext cx="4179570" cy="36512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1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08AF2DB4-A973-4307-B59C-6058A138835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8200" y="2111608"/>
            <a:ext cx="10515600" cy="374491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77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744913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EE644D4-F9A4-4237-BD5C-4B97ABA933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7724" y="2809875"/>
            <a:ext cx="6696075" cy="1909763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104828DA-5EC5-4A00-9A7B-CD9668EF2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57725" y="5028803"/>
            <a:ext cx="6696074" cy="365125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03E9A-96BC-4283-A6E1-5948AEB119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76774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19C49-052B-4D3E-B227-1D787463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43699" y="6356350"/>
            <a:ext cx="2543175" cy="365125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E724A-95F0-41B6-A77E-EDD067272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8350" y="6356350"/>
            <a:ext cx="1695450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AC7E4E-FE06-4E90-8107-6B543E551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06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4 Peo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28568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578300" y="5084524"/>
            <a:ext cx="233081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1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068964" y="5084524"/>
            <a:ext cx="2317707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488845" y="5084524"/>
            <a:ext cx="231770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C911F2-9041-416A-B83C-F23B354E06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334250" y="0"/>
            <a:ext cx="4857750" cy="1724025"/>
            <a:chOff x="7334250" y="0"/>
            <a:chExt cx="4857750" cy="1724025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E4B72DA-52CB-4D39-A342-8857B4D959B2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D9BCDA-DFB7-41A4-A7C7-CEE86CEDCB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122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8 Peo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87AAB93-862D-455E-9E73-3D0DAEFDED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473953"/>
            <a:ext cx="12192000" cy="5621336"/>
            <a:chOff x="0" y="473953"/>
            <a:chExt cx="12192000" cy="5621336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B0DFD584-E5CF-41EF-B51E-679CE22DDF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0" y="473953"/>
              <a:ext cx="2057400" cy="1647825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E5C02DDF-25A6-42C7-9525-F279CE2095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1049000" y="5180889"/>
              <a:ext cx="1143000" cy="9144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500168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Picture Placehold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49262" y="3809747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Picture Placeholder 10">
            <a:extLst>
              <a:ext uri="{FF2B5EF4-FFF2-40B4-BE49-F238E27FC236}">
                <a16:creationId xmlns:a16="http://schemas.microsoft.com/office/drawing/2014/main" id="{1938DB4D-239F-4E8E-8802-0470B0131189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65558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98355" y="3654378"/>
            <a:ext cx="2105135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095999" y="3809747"/>
            <a:ext cx="2299855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4480" y="3809747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5" name="Picture Placehold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4" name="Text Placehold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2" name="Text Placehold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500168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56" name="Picture Placehold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9" name="Text Placehold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3" name="Text Placehold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849262" y="5668583"/>
            <a:ext cx="1828800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33" name="Picture Placeholder 10">
            <a:extLst>
              <a:ext uri="{FF2B5EF4-FFF2-40B4-BE49-F238E27FC236}">
                <a16:creationId xmlns:a16="http://schemas.microsoft.com/office/drawing/2014/main" id="{E029C5CA-EDDA-4BF9-9051-8B09E98EE1E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65558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0" name="Text Placehold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339926" y="5668583"/>
            <a:ext cx="1813474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8" name="Picture Placehold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1" name="Text Placehold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5" name="Text Placehold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744480" y="5668583"/>
            <a:ext cx="1844126" cy="343061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20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20XX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66" r:id="rId5"/>
    <p:sldLayoutId id="2147483667" r:id="rId6"/>
    <p:sldLayoutId id="2147483654" r:id="rId7"/>
    <p:sldLayoutId id="2147483663" r:id="rId8"/>
    <p:sldLayoutId id="2147483662" r:id="rId9"/>
    <p:sldLayoutId id="2147483668" r:id="rId10"/>
    <p:sldLayoutId id="2147483652" r:id="rId11"/>
    <p:sldLayoutId id="2147483653" r:id="rId12"/>
    <p:sldLayoutId id="2147483660" r:id="rId13"/>
    <p:sldLayoutId id="2147483664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6040" y="3926048"/>
            <a:ext cx="4941771" cy="1630994"/>
          </a:xfrm>
        </p:spPr>
        <p:txBody>
          <a:bodyPr/>
          <a:lstStyle/>
          <a:p>
            <a:r>
              <a:rPr lang="en-US" dirty="0"/>
              <a:t>Lubbock </a:t>
            </a:r>
            <a:br>
              <a:rPr lang="en-US" dirty="0"/>
            </a:br>
            <a:r>
              <a:rPr lang="en-US" dirty="0"/>
              <a:t>Retail Integration Task Force – </a:t>
            </a:r>
            <a:r>
              <a:rPr lang="en-US" b="1" dirty="0"/>
              <a:t>LRITF</a:t>
            </a:r>
            <a:br>
              <a:rPr lang="en-US" b="1" dirty="0"/>
            </a:br>
            <a:r>
              <a:rPr lang="en-US" sz="2000" b="1" dirty="0"/>
              <a:t>June 4th,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36A1B4-B8D1-4A72-8E20-0703F54BF1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6041" y="5586890"/>
            <a:ext cx="4941770" cy="396660"/>
          </a:xfrm>
        </p:spPr>
        <p:txBody>
          <a:bodyPr>
            <a:normAutofit/>
          </a:bodyPr>
          <a:lstStyle/>
          <a:p>
            <a:r>
              <a:rPr lang="en-US" dirty="0"/>
              <a:t>Chris Rowley     Michael Winegeart     Sheri Wiegand</a:t>
            </a:r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8148" y="578622"/>
            <a:ext cx="4666362" cy="19097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LRITF meeting</a:t>
            </a:r>
            <a:br>
              <a:rPr lang="en-US" dirty="0"/>
            </a:br>
            <a:r>
              <a:rPr lang="en-US" dirty="0"/>
              <a:t>5/7/24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72609" y="336999"/>
            <a:ext cx="7597327" cy="610355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The Task Force reviewed the following: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LSE files</a:t>
            </a:r>
            <a:r>
              <a:rPr lang="en-US" sz="2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LP&amp;L has successfully submitted daily LSE files with low % of errors</a:t>
            </a:r>
          </a:p>
          <a:p>
            <a:r>
              <a:rPr lang="en-US" sz="2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4/20, LP&amp;L completed resubmitting corrections on earlier 	files </a:t>
            </a: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Any missing files are likely due to the out of sync 	conditions  where MVI transactions were not completed at 	ERCOT due to TRN issues.</a:t>
            </a:r>
          </a:p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sz="20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TSDP AMS Data Practices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will be reviewed at a later date.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Meter Multipliers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As of 4/4/24, LP&amp;L moved from sending 867/810s with decimal values to whole numbers (aligning with other TDUs).  Without decimals, LP&amp;L encountered numerous downstream impacts, particularly for the near 3599 ESIs with meter multipliers.  Updates on cancel/rebills are provided on market calls (Tuesdays/Thursdays)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61341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8148" y="578622"/>
            <a:ext cx="4666362" cy="19097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LRITF meeting</a:t>
            </a:r>
            <a:br>
              <a:rPr lang="en-US" dirty="0"/>
            </a:br>
            <a:r>
              <a:rPr lang="en-US" dirty="0"/>
              <a:t>5/2/24 - continued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4673" y="863773"/>
            <a:ext cx="7597327" cy="6103558"/>
          </a:xfrm>
        </p:spPr>
        <p:txBody>
          <a:bodyPr>
            <a:normAutofit fontScale="92500"/>
          </a:bodyPr>
          <a:lstStyle/>
          <a:p>
            <a:pPr algn="ctr"/>
            <a:r>
              <a:rPr lang="en-US" sz="2800" b="1" dirty="0"/>
              <a:t>The Task Force also reviewed the following: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Historical Usage (HI vs HU) </a:t>
            </a:r>
            <a:r>
              <a:rPr lang="en-US" sz="2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functionality was moved to production.  LP&amp;L will now be able to receive 814_26s with an HI code and return monthly summary data.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300" b="1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Various 867/810 issues</a:t>
            </a:r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867/810 TRN mismatch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867 End Reads / Start Reads mismatch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867_03 / 867_04 data mismatch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867_03 / 867_04 reads mismatch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Missing 810s including $0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810_02 due dates</a:t>
            </a: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810_02 Rounding issues</a:t>
            </a:r>
          </a:p>
          <a:p>
            <a:endParaRPr lang="en-US" sz="23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30415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A2CD4-732A-43E4-BCB9-CBA2055E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05678"/>
            <a:ext cx="4258214" cy="101739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Daily Market Calls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FD0450-A909-4CD9-8912-96A19ACEB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01467" y="379825"/>
            <a:ext cx="6980080" cy="702083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800" b="1" dirty="0"/>
              <a:t>The daily market calls are typically held on Tuesdays and Thursdays @ 10:00 AM to discuss any on-going issues: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1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DNPs – </a:t>
            </a:r>
            <a:r>
              <a:rPr lang="en-US" sz="2000" dirty="0"/>
              <a:t>LP&amp;L started to receive early May and are working as expected.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DNP Discretionary Service Charges – </a:t>
            </a:r>
            <a:r>
              <a:rPr lang="en-US" sz="2000" dirty="0"/>
              <a:t>were received on separate 810 invoices.  REPs expecting charges to be included in monthly 810_02 charges.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810/867 TRN Mismatch – </a:t>
            </a:r>
            <a:r>
              <a:rPr lang="en-US" sz="2000" dirty="0"/>
              <a:t>backlog of issues should be cleared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650_04s with R8 terminate &amp; FA001 </a:t>
            </a:r>
            <a:r>
              <a:rPr lang="en-US" sz="2000" dirty="0"/>
              <a:t>– LP&amp;L has corrected issue and REPs should not receive requests for MVOs transactionally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BDMVIs submitted from transition until mid to late May </a:t>
            </a:r>
            <a:r>
              <a:rPr lang="en-US" sz="2000" dirty="0"/>
              <a:t>– LP&amp;L is unable to cancel an 810 for a BDMVI.  Fix is in place and seeking REP assistance to “ignore” 810s for a period where they were not ROR.  LP&amp;L to send list of impacted ESIs/transactions.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Meter Multipliers </a:t>
            </a:r>
            <a:r>
              <a:rPr lang="en-US" sz="2000" dirty="0"/>
              <a:t>– continuing to send cancel/rebills for incorrect original 867s/810s.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MarkeTraks</a:t>
            </a:r>
            <a:r>
              <a:rPr lang="en-US" sz="2000" dirty="0"/>
              <a:t> – </a:t>
            </a:r>
            <a:r>
              <a:rPr lang="en-US" sz="2000" dirty="0" err="1"/>
              <a:t>MarkeTraks</a:t>
            </a:r>
            <a:r>
              <a:rPr lang="en-US" sz="2000" dirty="0"/>
              <a:t> are being completed on a meter read cycle basis due to the large volume.  REPs should expect normal response times once volumes have reduced.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0031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DB88-62DD-4C41-977F-D59BEF14E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09419"/>
            <a:ext cx="4082142" cy="585788"/>
          </a:xfrm>
        </p:spPr>
        <p:txBody>
          <a:bodyPr>
            <a:normAutofit/>
          </a:bodyPr>
          <a:lstStyle/>
          <a:p>
            <a:r>
              <a:rPr lang="en-US" dirty="0"/>
              <a:t>TIMELINE of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37E83-2D8B-42EF-A2C4-5D2BBDB1F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74" y="1507772"/>
            <a:ext cx="2141764" cy="514350"/>
          </a:xfrm>
        </p:spPr>
        <p:txBody>
          <a:bodyPr/>
          <a:lstStyle/>
          <a:p>
            <a:r>
              <a:rPr lang="en-US" b="1" dirty="0"/>
              <a:t>Q1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D77839-2CFD-4BC8-85DA-9EE69CCE1B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2131" y="2584097"/>
            <a:ext cx="2141764" cy="514350"/>
          </a:xfrm>
        </p:spPr>
        <p:txBody>
          <a:bodyPr/>
          <a:lstStyle/>
          <a:p>
            <a:r>
              <a:rPr lang="en-US" b="1" dirty="0"/>
              <a:t>Q2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E386FF-C90F-4484-A843-D4BA75FFF0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8556" y="3660422"/>
            <a:ext cx="2141764" cy="514350"/>
          </a:xfrm>
        </p:spPr>
        <p:txBody>
          <a:bodyPr/>
          <a:lstStyle/>
          <a:p>
            <a:r>
              <a:rPr lang="en-US" b="1" dirty="0"/>
              <a:t>Q3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30780D1-5C1B-411C-81ED-7B9970FCBF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22756" y="4736748"/>
            <a:ext cx="2141764" cy="514350"/>
          </a:xfrm>
        </p:spPr>
        <p:txBody>
          <a:bodyPr/>
          <a:lstStyle/>
          <a:p>
            <a:r>
              <a:rPr lang="en-US" b="1" dirty="0"/>
              <a:t>Q4 2023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ABE7D8B-D1CD-44C0-AD2D-2ABA67684E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01510" y="1162136"/>
            <a:ext cx="7824415" cy="13903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LP&amp;L Rates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Customer Enrollment Process – Detailed Timeline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PUCT Complaint Process / Application of PUCT Rules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Transaction Timelines / TXSET Timelines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CSA Process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2F0B15-120C-423F-8EE5-F303B19D5CC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0012" y="2649580"/>
            <a:ext cx="5487937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Mass Customer Lists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Power to Choose website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Customer Forums/Town Halls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Flight Testing / Bank Testing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0D2644-F516-41F1-A88D-93673EA209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376913" y="3749407"/>
            <a:ext cx="6181203" cy="101084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CBCI files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Default REP Selection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DNP Blackout Period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Market Operations Group Established</a:t>
            </a:r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405A1F0-98C1-4B11-8D9A-3C009ADC44D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91504" y="4849234"/>
            <a:ext cx="5102680" cy="1010842"/>
          </a:xfrm>
        </p:spPr>
        <p:txBody>
          <a:bodyPr>
            <a:normAutofit/>
          </a:bodyPr>
          <a:lstStyle/>
          <a:p>
            <a:r>
              <a:rPr lang="en-US" sz="2000" dirty="0"/>
              <a:t>GO LIVE – Transition to Competition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B0CAF54-0361-DE50-1D4F-A721E8C35987}"/>
              </a:ext>
            </a:extLst>
          </p:cNvPr>
          <p:cNvSpPr txBox="1">
            <a:spLocks/>
          </p:cNvSpPr>
          <p:nvPr/>
        </p:nvSpPr>
        <p:spPr>
          <a:xfrm>
            <a:off x="-232682" y="455260"/>
            <a:ext cx="2141764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Q4 2022</a:t>
            </a:r>
            <a:endParaRPr lang="en-US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3F24CF-4CB3-A110-D52F-D678A4F4DE9D}"/>
              </a:ext>
            </a:extLst>
          </p:cNvPr>
          <p:cNvCxnSpPr/>
          <p:nvPr/>
        </p:nvCxnSpPr>
        <p:spPr>
          <a:xfrm>
            <a:off x="2152650" y="712435"/>
            <a:ext cx="15144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E608BEA-8329-6B3A-57DC-1FB35A894E82}"/>
              </a:ext>
            </a:extLst>
          </p:cNvPr>
          <p:cNvSpPr txBox="1">
            <a:spLocks/>
          </p:cNvSpPr>
          <p:nvPr/>
        </p:nvSpPr>
        <p:spPr>
          <a:xfrm>
            <a:off x="3786868" y="42483"/>
            <a:ext cx="1842407" cy="10108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Pro Forma Tariff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Access Agreement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POLR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Safety Net Process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363DBBD-5350-507E-BC19-223B0F571E19}"/>
              </a:ext>
            </a:extLst>
          </p:cNvPr>
          <p:cNvSpPr txBox="1">
            <a:spLocks/>
          </p:cNvSpPr>
          <p:nvPr/>
        </p:nvSpPr>
        <p:spPr>
          <a:xfrm>
            <a:off x="8726620" y="3756241"/>
            <a:ext cx="3436435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Tampering Information Process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0000"/>
                </a:highlight>
              </a:rPr>
              <a:t>Smart Meter Texas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DA46CF1C-6D3A-2375-2B7F-70C8B5564E42}"/>
              </a:ext>
            </a:extLst>
          </p:cNvPr>
          <p:cNvSpPr txBox="1">
            <a:spLocks/>
          </p:cNvSpPr>
          <p:nvPr/>
        </p:nvSpPr>
        <p:spPr>
          <a:xfrm>
            <a:off x="7612426" y="2639262"/>
            <a:ext cx="2795896" cy="10108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ESI IDs in TDSP Extract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RMG Chapter 8 Revisions 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Historical Usage Requests</a:t>
            </a:r>
          </a:p>
          <a:p>
            <a:pPr>
              <a:spcBef>
                <a:spcPts val="0"/>
              </a:spcBef>
            </a:pPr>
            <a:r>
              <a:rPr lang="en-US" dirty="0">
                <a:highlight>
                  <a:srgbClr val="FFFF00"/>
                </a:highlight>
              </a:rPr>
              <a:t>TDSP AMS Data Practices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86FD8C4A-8908-0BC3-9721-B7571CC0CB43}"/>
              </a:ext>
            </a:extLst>
          </p:cNvPr>
          <p:cNvSpPr txBox="1">
            <a:spLocks/>
          </p:cNvSpPr>
          <p:nvPr/>
        </p:nvSpPr>
        <p:spPr>
          <a:xfrm>
            <a:off x="8822873" y="1162135"/>
            <a:ext cx="3369127" cy="14300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u="sng" dirty="0"/>
              <a:t>ERCOT Activities</a:t>
            </a:r>
            <a:r>
              <a:rPr lang="en-US" dirty="0"/>
              <a:t>:  </a:t>
            </a:r>
            <a:r>
              <a:rPr lang="en-US" dirty="0">
                <a:highlight>
                  <a:srgbClr val="FFFF00"/>
                </a:highlight>
              </a:rPr>
              <a:t>SAC04s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Load Profiles </a:t>
            </a:r>
          </a:p>
          <a:p>
            <a:pPr>
              <a:spcBef>
                <a:spcPts val="0"/>
              </a:spcBef>
            </a:pPr>
            <a:r>
              <a:rPr lang="en-US" u="sng" dirty="0"/>
              <a:t>TSDP Activities</a:t>
            </a:r>
            <a:r>
              <a:rPr lang="en-US" dirty="0"/>
              <a:t>:  </a:t>
            </a:r>
            <a:r>
              <a:rPr lang="en-US" dirty="0">
                <a:highlight>
                  <a:srgbClr val="FFFF00"/>
                </a:highlight>
              </a:rPr>
              <a:t>Critical Care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DLFs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Solar/DG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Switch Hold Files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BUSIDDRQ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Call Center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OGFLT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Weather Moratoriums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Proration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7A720-6C90-B62D-44DF-86994CC8CFE3}"/>
              </a:ext>
            </a:extLst>
          </p:cNvPr>
          <p:cNvSpPr txBox="1"/>
          <p:nvPr/>
        </p:nvSpPr>
        <p:spPr>
          <a:xfrm rot="20171211">
            <a:off x="10422523" y="4835599"/>
            <a:ext cx="13249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March 2024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3DCEB8-ABDB-4570-6633-646221D19029}"/>
              </a:ext>
            </a:extLst>
          </p:cNvPr>
          <p:cNvSpPr txBox="1"/>
          <p:nvPr/>
        </p:nvSpPr>
        <p:spPr>
          <a:xfrm>
            <a:off x="6191504" y="5251097"/>
            <a:ext cx="19052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Completed</a:t>
            </a:r>
          </a:p>
          <a:p>
            <a:r>
              <a:rPr lang="en-US" dirty="0">
                <a:highlight>
                  <a:srgbClr val="00FFFF"/>
                </a:highlight>
              </a:rPr>
              <a:t>Q3 2023</a:t>
            </a:r>
          </a:p>
          <a:p>
            <a:r>
              <a:rPr lang="en-US" dirty="0">
                <a:highlight>
                  <a:srgbClr val="FF00FF"/>
                </a:highlight>
              </a:rPr>
              <a:t>Q4 2023</a:t>
            </a:r>
          </a:p>
          <a:p>
            <a:r>
              <a:rPr lang="en-US" dirty="0">
                <a:highlight>
                  <a:srgbClr val="00FF00"/>
                </a:highlight>
              </a:rPr>
              <a:t>Q1 2024</a:t>
            </a:r>
          </a:p>
          <a:p>
            <a:r>
              <a:rPr lang="en-US" dirty="0">
                <a:highlight>
                  <a:srgbClr val="FF0000"/>
                </a:highlight>
              </a:rPr>
              <a:t>Q4 2024</a:t>
            </a:r>
          </a:p>
        </p:txBody>
      </p:sp>
    </p:spTree>
    <p:extLst>
      <p:ext uri="{BB962C8B-B14F-4D97-AF65-F5344CB8AC3E}">
        <p14:creationId xmlns:p14="http://schemas.microsoft.com/office/powerpoint/2010/main" val="332104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8FC28-E0BD-4387-B8BE-9965D1A57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637" y="733719"/>
            <a:ext cx="5111750" cy="120491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Lritf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6/4/2024 @ 1:00PM </a:t>
            </a:r>
            <a:br>
              <a:rPr lang="en-US" dirty="0"/>
            </a:br>
            <a:r>
              <a:rPr lang="en-US" dirty="0"/>
              <a:t>following RMS – Webex only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19BCA-B61F-4EA6-A1FB-CCA3BD850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1637" y="2160940"/>
            <a:ext cx="3585451" cy="3512235"/>
          </a:xfrm>
        </p:spPr>
        <p:txBody>
          <a:bodyPr>
            <a:noAutofit/>
          </a:bodyPr>
          <a:lstStyle/>
          <a:p>
            <a:r>
              <a:rPr lang="en-US" sz="2000" b="1" u="sng" dirty="0"/>
              <a:t>AGENDA ITEMS: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kumimoji="0" lang="en-US" b="1" i="0" u="none" strike="noStrike" kern="12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867/810 issues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enorite"/>
              </a:rPr>
              <a:t>Meter Multipliers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kumimoji="0" lang="en-US" b="1" i="0" u="none" strike="noStrike" kern="12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AMS Data Practices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enorite"/>
              </a:rPr>
              <a:t>SMT Readiness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kumimoji="0" lang="en-US" b="1" i="0" u="none" strike="noStrike" kern="12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TX SET v5.0 Readiness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enorite"/>
              </a:rPr>
              <a:t>Lessons Learned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enorite"/>
              </a:rPr>
              <a:t>LRITF – Sunsetting Discussion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kumimoji="0" lang="en-US" b="1" i="0" u="none" strike="noStrike" kern="1200" cap="none" spc="5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Tenorite"/>
                <a:ea typeface="+mn-ea"/>
                <a:cs typeface="+mn-cs"/>
              </a:rPr>
              <a:t>Open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B8313-9270-4128-8674-3A3E42B80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118C496-0839-50B0-80D2-9204302C21D1}"/>
              </a:ext>
            </a:extLst>
          </p:cNvPr>
          <p:cNvSpPr txBox="1">
            <a:spLocks/>
          </p:cNvSpPr>
          <p:nvPr/>
        </p:nvSpPr>
        <p:spPr>
          <a:xfrm>
            <a:off x="8610600" y="2160940"/>
            <a:ext cx="3332843" cy="1833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spc="5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4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42861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 Presentation_tm67328976_Win32_LW_SL_v3" id="{B5A5B451-F186-4F05-917D-430247B33515}" vid="{C0610F80-F57F-4E6B-A096-3AEBDD5FC5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01C185768C3E408FE8B8C3F8D37975" ma:contentTypeVersion="2" ma:contentTypeDescription="Create a new document." ma:contentTypeScope="" ma:versionID="9b04f6b9d1b09819d8e0494aa04ef37b">
  <xsd:schema xmlns:xsd="http://www.w3.org/2001/XMLSchema" xmlns:xs="http://www.w3.org/2001/XMLSchema" xmlns:p="http://schemas.microsoft.com/office/2006/metadata/properties" xmlns:ns3="64d8430e-2f2f-4531-b32d-6b607c09e505" targetNamespace="http://schemas.microsoft.com/office/2006/metadata/properties" ma:root="true" ma:fieldsID="c5b8bfd76399d6aa05673803bec67fbb" ns3:_="">
    <xsd:import namespace="64d8430e-2f2f-4531-b32d-6b607c09e5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d8430e-2f2f-4531-b32d-6b607c09e5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D6FE22-81A0-4500-AFD0-342D21BB9A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9368C0-2F96-4471-97C1-424663A632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d8430e-2f2f-4531-b32d-6b607c09e5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9C43685-694E-4579-B109-3C418D49DA65}">
  <ds:schemaRefs>
    <ds:schemaRef ds:uri="http://schemas.microsoft.com/office/2006/documentManagement/types"/>
    <ds:schemaRef ds:uri="64d8430e-2f2f-4531-b32d-6b607c09e505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 presentation</Template>
  <TotalTime>4479</TotalTime>
  <Words>643</Words>
  <Application>Microsoft Office PowerPoint</Application>
  <PresentationFormat>Widescreen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Tenorite</vt:lpstr>
      <vt:lpstr>Office Theme</vt:lpstr>
      <vt:lpstr>Lubbock  Retail Integration Task Force – LRITF June 4th, 2024</vt:lpstr>
      <vt:lpstr>LRITF meeting 5/7/24 </vt:lpstr>
      <vt:lpstr>LRITF meeting 5/2/24 - continued </vt:lpstr>
      <vt:lpstr>Daily Market Calls  </vt:lpstr>
      <vt:lpstr>TIMELINE of Actions</vt:lpstr>
      <vt:lpstr>Lritf meeting 6/4/2024 @ 1:00PM  following RMS – Webex only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 Retail Integration Task Force - LRITF</dc:title>
  <dc:creator>Wiegand, Sheri</dc:creator>
  <cp:lastModifiedBy>Wiegand, Sheri</cp:lastModifiedBy>
  <cp:revision>56</cp:revision>
  <dcterms:created xsi:type="dcterms:W3CDTF">2022-10-07T18:03:56Z</dcterms:created>
  <dcterms:modified xsi:type="dcterms:W3CDTF">2024-06-03T22:41:02Z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0x0101007301C185768C3E408FE8B8C3F8D37975</vt:lpwstr>
  </property>
</Properties>
</file>