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93" r:id="rId6"/>
    <p:sldId id="276" r:id="rId7"/>
    <p:sldId id="292" r:id="rId8"/>
    <p:sldId id="259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57C091B-B466-4690-95A5-2A87666A9FDA}" name="Schatz, John" initials="SJ" userId="S::john.schatz@txu.com::8fe7d816-28ba-4a29-b055-6e5e4525d48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383" autoAdjust="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926048"/>
            <a:ext cx="4941771" cy="1630994"/>
          </a:xfrm>
        </p:spPr>
        <p:txBody>
          <a:bodyPr/>
          <a:lstStyle/>
          <a:p>
            <a:r>
              <a:rPr lang="en-US" dirty="0"/>
              <a:t>Lubbock </a:t>
            </a:r>
            <a:br>
              <a:rPr lang="en-US" dirty="0"/>
            </a:br>
            <a:r>
              <a:rPr lang="en-US" dirty="0"/>
              <a:t>Retail Integration Task Force – </a:t>
            </a:r>
            <a:r>
              <a:rPr lang="en-US" b="1" dirty="0"/>
              <a:t>LRITF</a:t>
            </a:r>
            <a:br>
              <a:rPr lang="en-US" b="1" dirty="0"/>
            </a:br>
            <a:r>
              <a:rPr lang="en-US" sz="2000" b="1" dirty="0"/>
              <a:t>June 4th,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Chris Rowley     Michael Winegeart     Sheri Wiegand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8148" y="578622"/>
            <a:ext cx="4666362" cy="19097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LRITF meeting</a:t>
            </a:r>
            <a:br>
              <a:rPr lang="en-US" dirty="0"/>
            </a:br>
            <a:r>
              <a:rPr lang="en-US" dirty="0"/>
              <a:t>5/7/24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2609" y="336999"/>
            <a:ext cx="7597327" cy="610355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The Task Force reviewed the following: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LSE files</a:t>
            </a:r>
            <a:r>
              <a:rPr lang="en-US" sz="2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LP&amp;L has successfully submitted daily LSE files with low % of errors</a:t>
            </a:r>
          </a:p>
          <a:p>
            <a:r>
              <a:rPr lang="en-US" sz="2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4/20, LP&amp;L completed resubmitting corrections on earlier 	files 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Any missing files are likely due to the out of sync 	conditions  where MVI transactions were not completed at 	ERCOT due to TRN issues.</a:t>
            </a: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TSDP AMS Data Practices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will be reviewed at a later date.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Meter Multipliers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As of 4/4/24, LP&amp;L moved from sending 867/810s with decimal values to whole numbers (aligning with other TDUs).  Without decimals, LP&amp;L encountered numerous downstream impacts, particularly for the near 3599 ESIs with meter multipliers.  Updates on cancel/rebills are provided on market calls (Tuesdays/Thursdays)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61341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8148" y="578622"/>
            <a:ext cx="4666362" cy="19097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LRITF meeting</a:t>
            </a:r>
            <a:br>
              <a:rPr lang="en-US" dirty="0"/>
            </a:br>
            <a:r>
              <a:rPr lang="en-US" dirty="0"/>
              <a:t>5/2/24 - continued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94673" y="863773"/>
            <a:ext cx="7597327" cy="6103558"/>
          </a:xfrm>
        </p:spPr>
        <p:txBody>
          <a:bodyPr>
            <a:normAutofit fontScale="92500"/>
          </a:bodyPr>
          <a:lstStyle/>
          <a:p>
            <a:pPr algn="ctr"/>
            <a:r>
              <a:rPr lang="en-US" sz="2800" b="1" dirty="0"/>
              <a:t>The Task Force also reviewed the following: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Historical Usage (HI vs HU) </a:t>
            </a:r>
            <a:r>
              <a:rPr lang="en-US" sz="2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functionality was moved to production.  LP&amp;L will now be able to receive 814_26s with an HI code and return monthly summary data.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3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Various 867/810 issues</a:t>
            </a:r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3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867/810 TRN mismatch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867 End Reads / Start Reads mismatch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867_03 / 867_04 data mismatch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867_03 / 867_04 reads mismatch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Missing 810s including $0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810_02 due dates</a:t>
            </a: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810_02 Rounding issues</a:t>
            </a:r>
          </a:p>
          <a:p>
            <a:endParaRPr lang="en-US" sz="2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3041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A2CD4-732A-43E4-BCB9-CBA2055E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5678"/>
            <a:ext cx="4258214" cy="101739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Daily Market Calls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0450-A909-4CD9-8912-96A19ACEB7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01467" y="379825"/>
            <a:ext cx="6980080" cy="702083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b="1" dirty="0"/>
              <a:t>The daily market calls are typically held on Tuesdays and Thursdays @ 10:00 AM to discuss any on-going issues: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DNPs – </a:t>
            </a:r>
            <a:r>
              <a:rPr lang="en-US" sz="2000" dirty="0"/>
              <a:t>LP&amp;L started to receive early May and are working as expected.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DNP Discretionary Service Charges – </a:t>
            </a:r>
            <a:r>
              <a:rPr lang="en-US" sz="2000" dirty="0"/>
              <a:t>were received on separate 810 invoices.  REPs expecting charges to be included in monthly 810_02 charges.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810/867 TRN Mismatch – </a:t>
            </a:r>
            <a:r>
              <a:rPr lang="en-US" sz="2000" dirty="0"/>
              <a:t>backlog of issues should be cleared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650_04s with R8 terminate &amp; FA001 </a:t>
            </a:r>
            <a:r>
              <a:rPr lang="en-US" sz="2000" dirty="0"/>
              <a:t>– LP&amp;L has corrected issue and REPs should not receive requests for MVOs transactionally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BDMVIs submitted from transition until mid to late May </a:t>
            </a:r>
            <a:r>
              <a:rPr lang="en-US" sz="2000" dirty="0"/>
              <a:t>– LP&amp;L is unable to cancel an 810 for a BDMVI.  Fix is in place and seeking REP assistance to “ignore” 810s for a period where they were not ROR.  LP&amp;L to send list of impacted ESIs/transactions.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Meter Multipliers </a:t>
            </a:r>
            <a:r>
              <a:rPr lang="en-US" sz="2000" dirty="0"/>
              <a:t>– continuing to send cancel/rebills for incorrect original 867s/810s.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err="1"/>
              <a:t>MarkeTraks</a:t>
            </a:r>
            <a:r>
              <a:rPr lang="en-US" sz="2000" dirty="0"/>
              <a:t> – </a:t>
            </a:r>
            <a:r>
              <a:rPr lang="en-US" sz="2000" dirty="0" err="1"/>
              <a:t>MarkeTraks</a:t>
            </a:r>
            <a:r>
              <a:rPr lang="en-US" sz="2000" dirty="0"/>
              <a:t> are being completed on a meter read cycle basis due to the large volume.  REPs should expect normal response times once volumes have reduced.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0031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DB88-62DD-4C41-977F-D59BEF14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/>
          <a:p>
            <a:r>
              <a:rPr lang="en-US" dirty="0"/>
              <a:t>TIMELINE of Actions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37E83-2D8B-42EF-A2C4-5D2BBDB1F0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/>
          <a:lstStyle/>
          <a:p>
            <a:r>
              <a:rPr lang="en-US" b="1" dirty="0"/>
              <a:t>Q1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D77839-2CFD-4BC8-85DA-9EE69CCE1B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/>
          <a:lstStyle/>
          <a:p>
            <a:r>
              <a:rPr lang="en-US" b="1" dirty="0"/>
              <a:t>Q2 2023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E386FF-C90F-4484-A843-D4BA75FFF0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/>
          <a:lstStyle/>
          <a:p>
            <a:r>
              <a:rPr lang="en-US" b="1" dirty="0"/>
              <a:t>Q3 2023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0780D1-5C1B-411C-81ED-7B9970FCBF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/>
          <a:lstStyle/>
          <a:p>
            <a:r>
              <a:rPr lang="en-US" b="1" dirty="0"/>
              <a:t>Q4 2023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ABE7D8B-D1CD-44C0-AD2D-2ABA67684E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201510" y="1162136"/>
            <a:ext cx="7824415" cy="1390367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LP&amp;L Rates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Customer Enrollment Process – Detailed Timeline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PUCT Complaint Process / Application of PUCT Rules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Transaction Timelines / TXSET Timelines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CSA Process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C2F0B15-120C-423F-8EE5-F303B19D5C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80012" y="2649580"/>
            <a:ext cx="5487937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Mass Customer Lists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Power to Choose website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Customer Forums/Town Halls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Flight Testing / Bank Testing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00D2644-F516-41F1-A88D-93673EA209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376913" y="3749407"/>
            <a:ext cx="6181203" cy="101084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CBCI files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Default REP Selection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DNP Blackout Period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Market Operations Group Established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05A1F0-98C1-4B11-8D9A-3C009ADC44D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91504" y="4849234"/>
            <a:ext cx="5102680" cy="1010842"/>
          </a:xfrm>
        </p:spPr>
        <p:txBody>
          <a:bodyPr>
            <a:normAutofit/>
          </a:bodyPr>
          <a:lstStyle/>
          <a:p>
            <a:r>
              <a:rPr lang="en-US" sz="2000" dirty="0"/>
              <a:t>GO LIVE – Transition to Competition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B0CAF54-0361-DE50-1D4F-A721E8C35987}"/>
              </a:ext>
            </a:extLst>
          </p:cNvPr>
          <p:cNvSpPr txBox="1">
            <a:spLocks/>
          </p:cNvSpPr>
          <p:nvPr/>
        </p:nvSpPr>
        <p:spPr>
          <a:xfrm>
            <a:off x="-232682" y="455260"/>
            <a:ext cx="2141764" cy="51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Q4 2022</a:t>
            </a:r>
            <a:endParaRPr lang="en-US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F24CF-4CB3-A110-D52F-D678A4F4DE9D}"/>
              </a:ext>
            </a:extLst>
          </p:cNvPr>
          <p:cNvCxnSpPr/>
          <p:nvPr/>
        </p:nvCxnSpPr>
        <p:spPr>
          <a:xfrm>
            <a:off x="2152650" y="712435"/>
            <a:ext cx="15144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CE608BEA-8329-6B3A-57DC-1FB35A894E82}"/>
              </a:ext>
            </a:extLst>
          </p:cNvPr>
          <p:cNvSpPr txBox="1">
            <a:spLocks/>
          </p:cNvSpPr>
          <p:nvPr/>
        </p:nvSpPr>
        <p:spPr>
          <a:xfrm>
            <a:off x="3786868" y="42483"/>
            <a:ext cx="1842407" cy="101084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Pro Forma Tariff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Access Agreement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POLR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Safety Net Process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2363DBBD-5350-507E-BC19-223B0F571E19}"/>
              </a:ext>
            </a:extLst>
          </p:cNvPr>
          <p:cNvSpPr txBox="1">
            <a:spLocks/>
          </p:cNvSpPr>
          <p:nvPr/>
        </p:nvSpPr>
        <p:spPr>
          <a:xfrm>
            <a:off x="8726620" y="3756241"/>
            <a:ext cx="3436435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Tampering Information Process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0000"/>
                </a:highlight>
              </a:rPr>
              <a:t>Smart Meter Texas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DA46CF1C-6D3A-2375-2B7F-70C8B5564E42}"/>
              </a:ext>
            </a:extLst>
          </p:cNvPr>
          <p:cNvSpPr txBox="1">
            <a:spLocks/>
          </p:cNvSpPr>
          <p:nvPr/>
        </p:nvSpPr>
        <p:spPr>
          <a:xfrm>
            <a:off x="7612426" y="2639262"/>
            <a:ext cx="2795896" cy="10108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ESI IDs in TDSP Extract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RMG Chapter 8 Revisions 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Historical Usage Requests</a:t>
            </a:r>
          </a:p>
          <a:p>
            <a:pPr>
              <a:spcBef>
                <a:spcPts val="0"/>
              </a:spcBef>
            </a:pPr>
            <a:r>
              <a:rPr lang="en-US" dirty="0">
                <a:highlight>
                  <a:srgbClr val="FFFF00"/>
                </a:highlight>
              </a:rPr>
              <a:t>TDSP AMS Data Practices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86FD8C4A-8908-0BC3-9721-B7571CC0CB43}"/>
              </a:ext>
            </a:extLst>
          </p:cNvPr>
          <p:cNvSpPr txBox="1">
            <a:spLocks/>
          </p:cNvSpPr>
          <p:nvPr/>
        </p:nvSpPr>
        <p:spPr>
          <a:xfrm>
            <a:off x="8822873" y="1162135"/>
            <a:ext cx="3369127" cy="14300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u="sng" dirty="0"/>
              <a:t>ERCOT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SAC04s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Load Profiles </a:t>
            </a:r>
          </a:p>
          <a:p>
            <a:pPr>
              <a:spcBef>
                <a:spcPts val="0"/>
              </a:spcBef>
            </a:pPr>
            <a:r>
              <a:rPr lang="en-US" u="sng" dirty="0"/>
              <a:t>TSDP Activities</a:t>
            </a:r>
            <a:r>
              <a:rPr lang="en-US" dirty="0"/>
              <a:t>:  </a:t>
            </a:r>
            <a:r>
              <a:rPr lang="en-US" dirty="0">
                <a:highlight>
                  <a:srgbClr val="FFFF00"/>
                </a:highlight>
              </a:rPr>
              <a:t>Critical Care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DLFs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Solar/DG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Switch Hold Files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BUSIDDRQ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Call Center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OGFLT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Weather Moratoriums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Proration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97A720-6C90-B62D-44DF-86994CC8CFE3}"/>
              </a:ext>
            </a:extLst>
          </p:cNvPr>
          <p:cNvSpPr txBox="1"/>
          <p:nvPr/>
        </p:nvSpPr>
        <p:spPr>
          <a:xfrm rot="20171211">
            <a:off x="10422523" y="4835599"/>
            <a:ext cx="132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March 2024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3DCEB8-ABDB-4570-6633-646221D19029}"/>
              </a:ext>
            </a:extLst>
          </p:cNvPr>
          <p:cNvSpPr txBox="1"/>
          <p:nvPr/>
        </p:nvSpPr>
        <p:spPr>
          <a:xfrm>
            <a:off x="6191504" y="5251097"/>
            <a:ext cx="19052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Completed</a:t>
            </a:r>
          </a:p>
          <a:p>
            <a:r>
              <a:rPr lang="en-US" dirty="0">
                <a:highlight>
                  <a:srgbClr val="00FFFF"/>
                </a:highlight>
              </a:rPr>
              <a:t>Q3 2023</a:t>
            </a:r>
          </a:p>
          <a:p>
            <a:r>
              <a:rPr lang="en-US" dirty="0">
                <a:highlight>
                  <a:srgbClr val="FF00FF"/>
                </a:highlight>
              </a:rPr>
              <a:t>Q4 2023</a:t>
            </a:r>
          </a:p>
          <a:p>
            <a:r>
              <a:rPr lang="en-US" dirty="0">
                <a:highlight>
                  <a:srgbClr val="00FF00"/>
                </a:highlight>
              </a:rPr>
              <a:t>Q1 2024</a:t>
            </a:r>
          </a:p>
          <a:p>
            <a:r>
              <a:rPr lang="en-US" dirty="0">
                <a:highlight>
                  <a:srgbClr val="FF0000"/>
                </a:highlight>
              </a:rPr>
              <a:t>Q4 2024</a:t>
            </a:r>
          </a:p>
        </p:txBody>
      </p:sp>
    </p:spTree>
    <p:extLst>
      <p:ext uri="{BB962C8B-B14F-4D97-AF65-F5344CB8AC3E}">
        <p14:creationId xmlns:p14="http://schemas.microsoft.com/office/powerpoint/2010/main" val="33210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1637" y="733719"/>
            <a:ext cx="5111750" cy="1204912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Lritf</a:t>
            </a:r>
            <a:r>
              <a:rPr lang="en-US" dirty="0"/>
              <a:t> meeting</a:t>
            </a:r>
            <a:br>
              <a:rPr lang="en-US" dirty="0"/>
            </a:br>
            <a:r>
              <a:rPr lang="en-US" dirty="0"/>
              <a:t>6/4/2024 @ 1:00PM </a:t>
            </a:r>
            <a:br>
              <a:rPr lang="en-US" dirty="0"/>
            </a:br>
            <a:r>
              <a:rPr lang="en-US" dirty="0"/>
              <a:t>following RMS – Webex only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81637" y="2160940"/>
            <a:ext cx="3585451" cy="3512235"/>
          </a:xfrm>
        </p:spPr>
        <p:txBody>
          <a:bodyPr>
            <a:noAutofit/>
          </a:bodyPr>
          <a:lstStyle/>
          <a:p>
            <a:r>
              <a:rPr lang="en-US" sz="2000" b="1" u="sng" dirty="0"/>
              <a:t>AGENDA ITEMS: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kumimoji="0" lang="en-US" b="1" i="0" u="none" strike="noStrike" kern="1200" cap="none" spc="5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867/810 issues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enorite"/>
              </a:rPr>
              <a:t>Meter Multipliers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kumimoji="0" lang="en-US" b="1" i="0" u="none" strike="noStrike" kern="1200" cap="none" spc="5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AMS Data Practices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enorite"/>
              </a:rPr>
              <a:t>SMT Readiness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kumimoji="0" lang="en-US" b="1" i="0" u="none" strike="noStrike" kern="1200" cap="none" spc="5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TX SET v5.0 Readiness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enorite"/>
              </a:rPr>
              <a:t>Lessons Learned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Tenorite"/>
              </a:rPr>
              <a:t>LRITF – Sunsetting Discussion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kumimoji="0" lang="en-US" b="1" i="0" u="none" strike="noStrike" kern="1200" cap="none" spc="5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Open Discussion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118C496-0839-50B0-80D2-9204302C21D1}"/>
              </a:ext>
            </a:extLst>
          </p:cNvPr>
          <p:cNvSpPr txBox="1">
            <a:spLocks/>
          </p:cNvSpPr>
          <p:nvPr/>
        </p:nvSpPr>
        <p:spPr>
          <a:xfrm>
            <a:off x="8610600" y="2160940"/>
            <a:ext cx="3332843" cy="18335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400" kern="1200" spc="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tm67328976_Win32_LW_SL_v3" id="{B5A5B451-F186-4F05-917D-430247B33515}" vid="{C0610F80-F57F-4E6B-A096-3AEBDD5FC5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C185768C3E408FE8B8C3F8D37975" ma:contentTypeVersion="2" ma:contentTypeDescription="Create a new document." ma:contentTypeScope="" ma:versionID="9b04f6b9d1b09819d8e0494aa04ef37b">
  <xsd:schema xmlns:xsd="http://www.w3.org/2001/XMLSchema" xmlns:xs="http://www.w3.org/2001/XMLSchema" xmlns:p="http://schemas.microsoft.com/office/2006/metadata/properties" xmlns:ns3="64d8430e-2f2f-4531-b32d-6b607c09e505" targetNamespace="http://schemas.microsoft.com/office/2006/metadata/properties" ma:root="true" ma:fieldsID="c5b8bfd76399d6aa05673803bec67fbb" ns3:_="">
    <xsd:import namespace="64d8430e-2f2f-4531-b32d-6b607c09e5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d8430e-2f2f-4531-b32d-6b607c09e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D6FE22-81A0-4500-AFD0-342D21BB9A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9368C0-2F96-4471-97C1-424663A632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d8430e-2f2f-4531-b32d-6b607c09e5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C43685-694E-4579-B109-3C418D49DA65}">
  <ds:schemaRefs>
    <ds:schemaRef ds:uri="http://schemas.microsoft.com/office/2006/documentManagement/types"/>
    <ds:schemaRef ds:uri="64d8430e-2f2f-4531-b32d-6b607c09e505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Minimalist presentation</Template>
  <TotalTime>4479</TotalTime>
  <Words>643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Tenorite</vt:lpstr>
      <vt:lpstr>Office Theme</vt:lpstr>
      <vt:lpstr>Lubbock  Retail Integration Task Force – LRITF June 4th, 2024</vt:lpstr>
      <vt:lpstr>LRITF meeting 5/7/24 </vt:lpstr>
      <vt:lpstr>LRITF meeting 5/2/24 - continued </vt:lpstr>
      <vt:lpstr>Daily Market Calls  </vt:lpstr>
      <vt:lpstr>TIMELINE of Actions</vt:lpstr>
      <vt:lpstr>Lritf meeting 6/4/2024 @ 1:00PM  following RMS – Webex only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Lubbock  Retail Integration Task Force - LRITF</dc:title>
  <dc:creator>Wiegand, Sheri</dc:creator>
  <cp:lastModifiedBy>Wiegand, Sheri</cp:lastModifiedBy>
  <cp:revision>56</cp:revision>
  <dcterms:created xsi:type="dcterms:W3CDTF">2022-10-07T18:03:56Z</dcterms:created>
  <dcterms:modified xsi:type="dcterms:W3CDTF">2024-06-03T22:41:02Z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0x0101007301C185768C3E408FE8B8C3F8D37975</vt:lpwstr>
  </property>
</Properties>
</file>