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14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Sheet1!$A$9:$A$20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2025/05</c:v>
                </c:pt>
              </c:strCache>
            </c:strRef>
          </c:cat>
          <c:val>
            <c:numRef>
              <c:f>Sheet1!$B$9:$B$20</c:f>
              <c:numCache>
                <c:formatCode>General</c:formatCode>
                <c:ptCount val="12"/>
                <c:pt idx="0">
                  <c:v>0.3</c:v>
                </c:pt>
                <c:pt idx="1">
                  <c:v>0.33</c:v>
                </c:pt>
                <c:pt idx="2">
                  <c:v>0.28000000000000003</c:v>
                </c:pt>
                <c:pt idx="3">
                  <c:v>0.35</c:v>
                </c:pt>
                <c:pt idx="4">
                  <c:v>0.35</c:v>
                </c:pt>
                <c:pt idx="5" formatCode="0.00">
                  <c:v>0.39</c:v>
                </c:pt>
                <c:pt idx="6">
                  <c:v>0.37</c:v>
                </c:pt>
                <c:pt idx="7">
                  <c:v>0.41</c:v>
                </c:pt>
                <c:pt idx="8">
                  <c:v>0.4</c:v>
                </c:pt>
                <c:pt idx="9">
                  <c:v>0.32</c:v>
                </c:pt>
                <c:pt idx="10">
                  <c:v>0.24</c:v>
                </c:pt>
                <c:pt idx="11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Sheet1!$A$9:$A$20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2025/05</c:v>
                </c:pt>
              </c:strCache>
            </c:strRef>
          </c:cat>
          <c:val>
            <c:numRef>
              <c:f>Sheet1!$C$9:$C$20</c:f>
              <c:numCache>
                <c:formatCode>General</c:formatCode>
                <c:ptCount val="12"/>
                <c:pt idx="0">
                  <c:v>2.5299999999999998</c:v>
                </c:pt>
                <c:pt idx="1">
                  <c:v>2.4900000000000002</c:v>
                </c:pt>
                <c:pt idx="2">
                  <c:v>2.2599999999999998</c:v>
                </c:pt>
                <c:pt idx="3">
                  <c:v>2.4500000000000002</c:v>
                </c:pt>
                <c:pt idx="4">
                  <c:v>2.46</c:v>
                </c:pt>
                <c:pt idx="5" formatCode="0.00">
                  <c:v>2.0099999999999998</c:v>
                </c:pt>
                <c:pt idx="6">
                  <c:v>2.04</c:v>
                </c:pt>
                <c:pt idx="7">
                  <c:v>2.14</c:v>
                </c:pt>
                <c:pt idx="8">
                  <c:v>1.94</c:v>
                </c:pt>
                <c:pt idx="9">
                  <c:v>1.77</c:v>
                </c:pt>
                <c:pt idx="10">
                  <c:v>0.56999999999999995</c:v>
                </c:pt>
                <c:pt idx="11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Sheet1!$A$9:$A$20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2025/05</c:v>
                </c:pt>
              </c:strCache>
            </c:strRef>
          </c:cat>
          <c:val>
            <c:numRef>
              <c:f>Sheet1!$D$9:$D$20</c:f>
              <c:numCache>
                <c:formatCode>General</c:formatCode>
                <c:ptCount val="12"/>
                <c:pt idx="0">
                  <c:v>0.74</c:v>
                </c:pt>
                <c:pt idx="1">
                  <c:v>0.64</c:v>
                </c:pt>
                <c:pt idx="2">
                  <c:v>0.49</c:v>
                </c:pt>
                <c:pt idx="3">
                  <c:v>0.49</c:v>
                </c:pt>
                <c:pt idx="4">
                  <c:v>0.52</c:v>
                </c:pt>
                <c:pt idx="5" formatCode="0.00">
                  <c:v>0.6</c:v>
                </c:pt>
                <c:pt idx="6">
                  <c:v>0.62</c:v>
                </c:pt>
                <c:pt idx="7">
                  <c:v>0.61</c:v>
                </c:pt>
                <c:pt idx="8">
                  <c:v>0.6</c:v>
                </c:pt>
                <c:pt idx="9">
                  <c:v>0.53</c:v>
                </c:pt>
                <c:pt idx="10">
                  <c:v>0.35</c:v>
                </c:pt>
                <c:pt idx="11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Sheet1!$A$11:$A$21</c:f>
              <c:strCache>
                <c:ptCount val="11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2023/12</c:v>
                </c:pt>
                <c:pt idx="6">
                  <c:v>2024/01</c:v>
                </c:pt>
                <c:pt idx="7">
                  <c:v>2024/02</c:v>
                </c:pt>
                <c:pt idx="8">
                  <c:v>2024/03</c:v>
                </c:pt>
                <c:pt idx="9">
                  <c:v>2024/04</c:v>
                </c:pt>
                <c:pt idx="10">
                  <c:v>2024/05</c:v>
                </c:pt>
              </c:strCache>
            </c:strRef>
          </c:cat>
          <c:val>
            <c:numRef>
              <c:f>Sheet1!$B$11:$B$21</c:f>
              <c:numCache>
                <c:formatCode>General</c:formatCode>
                <c:ptCount val="11"/>
                <c:pt idx="0">
                  <c:v>425426</c:v>
                </c:pt>
                <c:pt idx="1">
                  <c:v>497967</c:v>
                </c:pt>
                <c:pt idx="2">
                  <c:v>631492</c:v>
                </c:pt>
                <c:pt idx="3">
                  <c:v>504795</c:v>
                </c:pt>
                <c:pt idx="4">
                  <c:v>395398</c:v>
                </c:pt>
                <c:pt idx="5">
                  <c:v>312236</c:v>
                </c:pt>
                <c:pt idx="6">
                  <c:v>458584</c:v>
                </c:pt>
                <c:pt idx="7">
                  <c:v>325727</c:v>
                </c:pt>
                <c:pt idx="8">
                  <c:v>391033</c:v>
                </c:pt>
                <c:pt idx="9">
                  <c:v>378310</c:v>
                </c:pt>
                <c:pt idx="10">
                  <c:v>505788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Sheet1!$A$8:$A$19</c:f>
              <c:strCache>
                <c:ptCount val="12"/>
                <c:pt idx="0">
                  <c:v>2023/06</c:v>
                </c:pt>
                <c:pt idx="1">
                  <c:v>2023/07</c:v>
                </c:pt>
                <c:pt idx="2">
                  <c:v>2023/08</c:v>
                </c:pt>
                <c:pt idx="3">
                  <c:v>2023/09</c:v>
                </c:pt>
                <c:pt idx="4">
                  <c:v>2023/10</c:v>
                </c:pt>
                <c:pt idx="5">
                  <c:v>2023/11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  <c:pt idx="11">
                  <c:v>2024/05</c:v>
                </c:pt>
              </c:strCache>
            </c:strRef>
          </c:cat>
          <c:val>
            <c:numRef>
              <c:f>Sheet1!$B$8:$B$19</c:f>
              <c:numCache>
                <c:formatCode>General</c:formatCode>
                <c:ptCount val="12"/>
                <c:pt idx="0">
                  <c:v>900</c:v>
                </c:pt>
                <c:pt idx="1">
                  <c:v>1096</c:v>
                </c:pt>
                <c:pt idx="2">
                  <c:v>3491</c:v>
                </c:pt>
                <c:pt idx="3">
                  <c:v>3832</c:v>
                </c:pt>
                <c:pt idx="4">
                  <c:v>3876</c:v>
                </c:pt>
                <c:pt idx="5">
                  <c:v>3640</c:v>
                </c:pt>
                <c:pt idx="6">
                  <c:v>3532</c:v>
                </c:pt>
                <c:pt idx="7">
                  <c:v>3796</c:v>
                </c:pt>
                <c:pt idx="8">
                  <c:v>3496</c:v>
                </c:pt>
                <c:pt idx="9">
                  <c:v>3835</c:v>
                </c:pt>
                <c:pt idx="10">
                  <c:v>3821</c:v>
                </c:pt>
                <c:pt idx="11">
                  <c:v>3839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</a:t>
            </a:r>
            <a:r>
              <a:rPr lang="en-US" sz="1600" kern="0">
                <a:solidFill>
                  <a:srgbClr val="000000"/>
                </a:solidFill>
              </a:rPr>
              <a:t>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Retail Performance Degradation.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Related to a single trading partner sending duplicates, creating a backlog.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19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Retail Planned Site Failover.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16</a:t>
            </a:r>
            <a:r>
              <a:rPr lang="en-US" sz="1600" kern="0" baseline="30000" dirty="0">
                <a:solidFill>
                  <a:srgbClr val="000000"/>
                </a:solidFill>
              </a:rPr>
              <a:t>th </a:t>
            </a:r>
            <a:r>
              <a:rPr lang="en-US" sz="1600" kern="0" dirty="0">
                <a:solidFill>
                  <a:srgbClr val="000000"/>
                </a:solidFill>
              </a:rPr>
              <a:t> Planned Site Failover.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May 31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ERCOT experienced an unplanned system outage of the Market Participant Identity Management (MPIM) system from 9:30-10:50 May 31, 2024. .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May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5218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7866782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3839 Posts</a:t>
            </a:r>
          </a:p>
          <a:p>
            <a:r>
              <a:rPr lang="en-US" sz="2000" dirty="0"/>
              <a:t>505788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83 Posts</a:t>
            </a:r>
          </a:p>
          <a:p>
            <a:pPr lvl="1"/>
            <a:r>
              <a:rPr lang="en-US" sz="2000" dirty="0"/>
              <a:t>10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20 Posts</a:t>
            </a:r>
          </a:p>
          <a:p>
            <a:pPr lvl="1"/>
            <a:r>
              <a:rPr lang="en-US" sz="2000" dirty="0"/>
              <a:t>7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557511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8904280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88998F-3CD9-D671-78DE-57D80F7B4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49605"/>
              </p:ext>
            </p:extLst>
          </p:nvPr>
        </p:nvGraphicFramePr>
        <p:xfrm>
          <a:off x="343640" y="838200"/>
          <a:ext cx="8647960" cy="5189554"/>
        </p:xfrm>
        <a:graphic>
          <a:graphicData uri="http://schemas.openxmlformats.org/drawingml/2006/table">
            <a:tbl>
              <a:tblPr/>
              <a:tblGrid>
                <a:gridCol w="1332760">
                  <a:extLst>
                    <a:ext uri="{9D8B030D-6E8A-4147-A177-3AD203B41FA5}">
                      <a16:colId xmlns:a16="http://schemas.microsoft.com/office/drawing/2014/main" val="380579573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81733016"/>
                    </a:ext>
                  </a:extLst>
                </a:gridCol>
                <a:gridCol w="3629210">
                  <a:extLst>
                    <a:ext uri="{9D8B030D-6E8A-4147-A177-3AD203B41FA5}">
                      <a16:colId xmlns:a16="http://schemas.microsoft.com/office/drawing/2014/main" val="550167478"/>
                    </a:ext>
                  </a:extLst>
                </a:gridCol>
                <a:gridCol w="2161990">
                  <a:extLst>
                    <a:ext uri="{9D8B030D-6E8A-4147-A177-3AD203B41FA5}">
                      <a16:colId xmlns:a16="http://schemas.microsoft.com/office/drawing/2014/main" val="4219712971"/>
                    </a:ext>
                  </a:extLst>
                </a:gridCol>
              </a:tblGrid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2024-05-27 09:46:26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britneyclark85@GMAIL.COM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21507"/>
                  </a:ext>
                </a:extLst>
              </a:tr>
              <a:tr h="38630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2024-05-29 09:48:55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ross.richardson@MOMENTUMMIDSTREAM.COM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40974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2024-05-29 09:58:27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 err="1">
                          <a:effectLst/>
                        </a:rPr>
                        <a:t>weather_moratoriums</a:t>
                      </a:r>
                      <a:endParaRPr lang="en-US" sz="1000" dirty="0">
                        <a:effectLst/>
                      </a:endParaRP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sarah.bakker@FLATROCKENERGY.NET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625760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2024-05-30 15:29:30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moose.gg35@GMAIL.COM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96970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2024-05-23 12:23:33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btoney@WTGGAS.COM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67795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06:36:00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jasonherod@YAHOO.CA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18422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2024-05-29 06:30:34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zahra.thurman@YSTAS.COM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938810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2024-05-22 08:03:13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max.servera@DENVERENERGYGROUP.COM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16603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2024-05-16 15:41:05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windo@BIGDATAENERGY.COM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42464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2024-05-08 06:38:12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tattoogirl3081@GMAIL.COM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SIGNOFF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73088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2024-05-14 00:00:02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doug.hester@TALENENERGY.COM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81427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kristina@SMARTBPOLLC.COM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9770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Michelle.Rios@SHELLENERGY.COM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323338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andrew.few@MP2ENERGY.COM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07799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tsperry@PULSEPOWERTEXAS.COM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34023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marsha.pierce@MP2ENERGY.COM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537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klaferney@SMARTBPOLLC.COM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995831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YVETTE.NELSON@GEXAENERGY.COM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56722"/>
                  </a:ext>
                </a:extLst>
              </a:tr>
              <a:tr h="298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2024-05-13 00:00:03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KELDRON.MILLS@GEXAENERGY.COM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062956"/>
                  </a:ext>
                </a:extLst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2024-05-31 00:00:04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weather_moratoriums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tmarsh@TNSK.COM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AUTODEL</a:t>
                      </a:r>
                    </a:p>
                  </a:txBody>
                  <a:tcPr marL="30557" marR="30557" marT="15279" marB="152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12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28742</TotalTime>
  <Words>481</Words>
  <Application>Microsoft Office PowerPoint</Application>
  <PresentationFormat>On-screen Show (4:3)</PresentationFormat>
  <Paragraphs>158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May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344</cp:revision>
  <cp:lastPrinted>2019-05-06T20:09:17Z</cp:lastPrinted>
  <dcterms:created xsi:type="dcterms:W3CDTF">2016-01-21T15:20:31Z</dcterms:created>
  <dcterms:modified xsi:type="dcterms:W3CDTF">2024-06-03T23:29:34Z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