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notesMasterIdLst>
    <p:notesMasterId r:id="rId12"/>
  </p:notesMasterIdLst>
  <p:sldIdLst>
    <p:sldId id="256" r:id="rId2"/>
    <p:sldId id="5960" r:id="rId3"/>
    <p:sldId id="5961" r:id="rId4"/>
    <p:sldId id="5966" r:id="rId5"/>
    <p:sldId id="5962" r:id="rId6"/>
    <p:sldId id="5965" r:id="rId7"/>
    <p:sldId id="5957" r:id="rId8"/>
    <p:sldId id="5963" r:id="rId9"/>
    <p:sldId id="5964" r:id="rId10"/>
    <p:sldId id="59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2726" autoAdjust="0"/>
  </p:normalViewPr>
  <p:slideViewPr>
    <p:cSldViewPr snapToGrid="0">
      <p:cViewPr varScale="1">
        <p:scale>
          <a:sx n="67" d="100"/>
          <a:sy n="67" d="100"/>
        </p:scale>
        <p:origin x="1176"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34630A-553E-4531-9F48-014EF9638D0D}" type="datetimeFigureOut">
              <a:rPr lang="en-US" smtClean="0"/>
              <a:t>5/31/2024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029D55-00F4-4EAD-A0EB-EF363B1987C4}" type="slidenum">
              <a:rPr lang="en-US" smtClean="0"/>
              <a:t>‹#›</a:t>
            </a:fld>
            <a:endParaRPr lang="en-US"/>
          </a:p>
        </p:txBody>
      </p:sp>
    </p:spTree>
    <p:extLst>
      <p:ext uri="{BB962C8B-B14F-4D97-AF65-F5344CB8AC3E}">
        <p14:creationId xmlns:p14="http://schemas.microsoft.com/office/powerpoint/2010/main" val="3645009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029D55-00F4-4EAD-A0EB-EF363B1987C4}" type="slidenum">
              <a:rPr lang="en-US" smtClean="0"/>
              <a:t>2</a:t>
            </a:fld>
            <a:endParaRPr lang="en-US"/>
          </a:p>
        </p:txBody>
      </p:sp>
    </p:spTree>
    <p:extLst>
      <p:ext uri="{BB962C8B-B14F-4D97-AF65-F5344CB8AC3E}">
        <p14:creationId xmlns:p14="http://schemas.microsoft.com/office/powerpoint/2010/main" val="3440408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029D55-00F4-4EAD-A0EB-EF363B1987C4}" type="slidenum">
              <a:rPr lang="en-US" smtClean="0"/>
              <a:t>3</a:t>
            </a:fld>
            <a:endParaRPr lang="en-US"/>
          </a:p>
        </p:txBody>
      </p:sp>
    </p:spTree>
    <p:extLst>
      <p:ext uri="{BB962C8B-B14F-4D97-AF65-F5344CB8AC3E}">
        <p14:creationId xmlns:p14="http://schemas.microsoft.com/office/powerpoint/2010/main" val="158985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029D55-00F4-4EAD-A0EB-EF363B1987C4}" type="slidenum">
              <a:rPr lang="en-US" smtClean="0"/>
              <a:t>4</a:t>
            </a:fld>
            <a:endParaRPr lang="en-US"/>
          </a:p>
        </p:txBody>
      </p:sp>
    </p:spTree>
    <p:extLst>
      <p:ext uri="{BB962C8B-B14F-4D97-AF65-F5344CB8AC3E}">
        <p14:creationId xmlns:p14="http://schemas.microsoft.com/office/powerpoint/2010/main" val="831471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029D55-00F4-4EAD-A0EB-EF363B1987C4}" type="slidenum">
              <a:rPr lang="en-US" smtClean="0"/>
              <a:t>5</a:t>
            </a:fld>
            <a:endParaRPr lang="en-US"/>
          </a:p>
        </p:txBody>
      </p:sp>
    </p:spTree>
    <p:extLst>
      <p:ext uri="{BB962C8B-B14F-4D97-AF65-F5344CB8AC3E}">
        <p14:creationId xmlns:p14="http://schemas.microsoft.com/office/powerpoint/2010/main" val="3330445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029D55-00F4-4EAD-A0EB-EF363B1987C4}" type="slidenum">
              <a:rPr lang="en-US" smtClean="0"/>
              <a:t>6</a:t>
            </a:fld>
            <a:endParaRPr lang="en-US"/>
          </a:p>
        </p:txBody>
      </p:sp>
    </p:spTree>
    <p:extLst>
      <p:ext uri="{BB962C8B-B14F-4D97-AF65-F5344CB8AC3E}">
        <p14:creationId xmlns:p14="http://schemas.microsoft.com/office/powerpoint/2010/main" val="2429288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1F932E-D3D9-4E52-ACF0-7C7023DA117B}" type="slidenum">
              <a:rPr lang="en-US" smtClean="0"/>
              <a:t>10</a:t>
            </a:fld>
            <a:endParaRPr lang="en-US"/>
          </a:p>
        </p:txBody>
      </p:sp>
    </p:spTree>
    <p:extLst>
      <p:ext uri="{BB962C8B-B14F-4D97-AF65-F5344CB8AC3E}">
        <p14:creationId xmlns:p14="http://schemas.microsoft.com/office/powerpoint/2010/main" val="391493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351BF18-3FAD-4C4C-9362-4E00B2CCBEE1}"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FD571-2916-48F3-A7A6-94F3CEF2D40D}"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7493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1BF18-3FAD-4C4C-9362-4E00B2CCBEE1}"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338137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1BF18-3FAD-4C4C-9362-4E00B2CCBEE1}"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FD571-2916-48F3-A7A6-94F3CEF2D40D}"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8919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Agenda ">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97033"/>
            <a:ext cx="10515600" cy="4351338"/>
          </a:xfrm>
        </p:spPr>
        <p:txBody>
          <a:bodyPr>
            <a:normAutofit/>
          </a:bodyPr>
          <a:lstStyle>
            <a:lvl1pPr marL="228600" indent="-228600" algn="l" defTabSz="914400" rtl="0" eaLnBrk="1" latinLnBrk="0" hangingPunct="1">
              <a:lnSpc>
                <a:spcPct val="90000"/>
              </a:lnSpc>
              <a:buFont typeface="Arial" panose="020B0604020202020204" pitchFamily="34" charset="0"/>
              <a:buChar char="•"/>
              <a:defRPr lang="en-US" sz="28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buFont typeface="Arial" panose="020B0604020202020204" pitchFamily="34" charset="0"/>
              <a:buChar char="•"/>
              <a:defRPr lang="en-US" sz="28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buFont typeface="Arial" panose="020B0604020202020204" pitchFamily="34" charset="0"/>
              <a:buChar char="•"/>
              <a:defRPr lang="en-US" sz="28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buFont typeface="Arial" panose="020B0604020202020204" pitchFamily="34" charset="0"/>
              <a:buChar char="•"/>
              <a:defRPr lang="en-US" sz="28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buFont typeface="Arial" panose="020B0604020202020204" pitchFamily="34" charset="0"/>
              <a:buChar char="•"/>
              <a:defRPr lang="en-US" sz="2800" kern="1200" dirty="0">
                <a:solidFill>
                  <a:schemeClr val="tx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67D6D66A-C047-415E-B63B-23620658A5F5}" type="slidenum">
              <a:rPr lang="en-US" smtClean="0"/>
              <a:t>‹#›</a:t>
            </a:fld>
            <a:endParaRPr lang="en-US" dirty="0"/>
          </a:p>
        </p:txBody>
      </p:sp>
      <p:sp>
        <p:nvSpPr>
          <p:cNvPr id="17" name="Title 16"/>
          <p:cNvSpPr>
            <a:spLocks noGrp="1"/>
          </p:cNvSpPr>
          <p:nvPr>
            <p:ph type="title" hasCustomPrompt="1"/>
          </p:nvPr>
        </p:nvSpPr>
        <p:spPr>
          <a:xfrm>
            <a:off x="571500" y="169184"/>
            <a:ext cx="10325100" cy="1325563"/>
          </a:xfrm>
        </p:spPr>
        <p:txBody>
          <a:bodyPr/>
          <a:lstStyle>
            <a:lvl1pPr>
              <a:defRPr/>
            </a:lvl1pPr>
          </a:lstStyle>
          <a:p>
            <a:r>
              <a:rPr lang="en-US" dirty="0"/>
              <a:t>AGENDA</a:t>
            </a:r>
          </a:p>
        </p:txBody>
      </p:sp>
    </p:spTree>
    <p:extLst>
      <p:ext uri="{BB962C8B-B14F-4D97-AF65-F5344CB8AC3E}">
        <p14:creationId xmlns:p14="http://schemas.microsoft.com/office/powerpoint/2010/main" val="323204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51BF18-3FAD-4C4C-9362-4E00B2CCBEE1}"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2700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51BF18-3FAD-4C4C-9362-4E00B2CCBEE1}" type="datetimeFigureOut">
              <a:rPr lang="en-US" smtClean="0"/>
              <a:t>5/31/2024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1FD571-2916-48F3-A7A6-94F3CEF2D40D}" type="slidenum">
              <a:rPr lang="en-US" smtClean="0"/>
              <a:t>‹#›</a:t>
            </a:fld>
            <a:endParaRPr 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65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351BF18-3FAD-4C4C-9362-4E00B2CCBEE1}"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70047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51BF18-3FAD-4C4C-9362-4E00B2CCBEE1}" type="datetimeFigureOut">
              <a:rPr lang="en-US" smtClean="0"/>
              <a:t>5/31/2024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4236158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51BF18-3FAD-4C4C-9362-4E00B2CCBEE1}" type="datetimeFigureOut">
              <a:rPr lang="en-US" smtClean="0"/>
              <a:t>5/31/2024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1955308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51BF18-3FAD-4C4C-9362-4E00B2CCBEE1}" type="datetimeFigureOut">
              <a:rPr lang="en-US" smtClean="0"/>
              <a:t>5/31/2024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2567174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51BF18-3FAD-4C4C-9362-4E00B2CCBEE1}"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FD571-2916-48F3-A7A6-94F3CEF2D40D}" type="slidenum">
              <a:rPr lang="en-US" smtClean="0"/>
              <a:t>‹#›</a:t>
            </a:fld>
            <a:endParaRPr lang="en-US"/>
          </a:p>
        </p:txBody>
      </p:sp>
    </p:spTree>
    <p:extLst>
      <p:ext uri="{BB962C8B-B14F-4D97-AF65-F5344CB8AC3E}">
        <p14:creationId xmlns:p14="http://schemas.microsoft.com/office/powerpoint/2010/main" val="2463076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51BF18-3FAD-4C4C-9362-4E00B2CCBEE1}" type="datetimeFigureOut">
              <a:rPr lang="en-US" smtClean="0"/>
              <a:t>5/31/2024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1FD571-2916-48F3-A7A6-94F3CEF2D40D}" type="slidenum">
              <a:rPr lang="en-US" smtClean="0"/>
              <a:t>‹#›</a:t>
            </a:fld>
            <a:endParaRPr 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884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0351BF18-3FAD-4C4C-9362-4E00B2CCBEE1}" type="datetimeFigureOut">
              <a:rPr lang="en-US" smtClean="0"/>
              <a:t>5/31/2024</a:t>
            </a:fld>
            <a:endParaRPr 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A1FD571-2916-48F3-A7A6-94F3CEF2D40D}"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311438"/>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06A29-0808-4F75-BE5E-4BD90086658D}"/>
              </a:ext>
            </a:extLst>
          </p:cNvPr>
          <p:cNvSpPr>
            <a:spLocks noGrp="1"/>
          </p:cNvSpPr>
          <p:nvPr>
            <p:ph type="ctrTitle"/>
          </p:nvPr>
        </p:nvSpPr>
        <p:spPr>
          <a:xfrm>
            <a:off x="457200" y="4960137"/>
            <a:ext cx="7458075" cy="1463040"/>
          </a:xfrm>
        </p:spPr>
        <p:txBody>
          <a:bodyPr>
            <a:normAutofit/>
          </a:bodyPr>
          <a:lstStyle/>
          <a:p>
            <a:pPr algn="ctr"/>
            <a:r>
              <a:rPr lang="en-GB" dirty="0"/>
              <a:t>Supply Analysis Working Group (SAWG) Update to WMS</a:t>
            </a:r>
            <a:endParaRPr lang="en-US" dirty="0"/>
          </a:p>
        </p:txBody>
      </p:sp>
      <p:sp>
        <p:nvSpPr>
          <p:cNvPr id="3" name="Subtitle 2">
            <a:extLst>
              <a:ext uri="{FF2B5EF4-FFF2-40B4-BE49-F238E27FC236}">
                <a16:creationId xmlns:a16="http://schemas.microsoft.com/office/drawing/2014/main" id="{5CBF6CE8-4F49-419A-84E7-BF619FBC1862}"/>
              </a:ext>
            </a:extLst>
          </p:cNvPr>
          <p:cNvSpPr>
            <a:spLocks noGrp="1"/>
          </p:cNvSpPr>
          <p:nvPr>
            <p:ph type="subTitle" idx="1"/>
          </p:nvPr>
        </p:nvSpPr>
        <p:spPr>
          <a:xfrm>
            <a:off x="8528688" y="4960137"/>
            <a:ext cx="3362325" cy="1463040"/>
          </a:xfrm>
        </p:spPr>
        <p:txBody>
          <a:bodyPr>
            <a:normAutofit fontScale="85000" lnSpcReduction="10000"/>
          </a:bodyPr>
          <a:lstStyle/>
          <a:p>
            <a:r>
              <a:rPr lang="en-US" dirty="0"/>
              <a:t>May 24, 2024</a:t>
            </a:r>
          </a:p>
          <a:p>
            <a:endParaRPr lang="en-US" dirty="0"/>
          </a:p>
          <a:p>
            <a:r>
              <a:rPr lang="en-GB" b="0" dirty="0"/>
              <a:t>Kevin Hanson (National Grid) Chair</a:t>
            </a:r>
          </a:p>
          <a:p>
            <a:r>
              <a:rPr lang="en-GB" b="0" dirty="0"/>
              <a:t>Greg Lackey (CPS Energy) Co-Vice Chair</a:t>
            </a:r>
          </a:p>
          <a:p>
            <a:r>
              <a:rPr lang="en-GB" b="0" dirty="0"/>
              <a:t>Pete Warnken (ERCOT) Co-Vice Chair</a:t>
            </a:r>
            <a:endParaRPr lang="en-US" dirty="0"/>
          </a:p>
        </p:txBody>
      </p:sp>
    </p:spTree>
    <p:extLst>
      <p:ext uri="{BB962C8B-B14F-4D97-AF65-F5344CB8AC3E}">
        <p14:creationId xmlns:p14="http://schemas.microsoft.com/office/powerpoint/2010/main" val="1232274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AAF9CC-ED3A-4C93-AE32-F8A920B2B4B3}"/>
              </a:ext>
            </a:extLst>
          </p:cNvPr>
          <p:cNvSpPr>
            <a:spLocks noGrp="1"/>
          </p:cNvSpPr>
          <p:nvPr>
            <p:ph idx="1"/>
          </p:nvPr>
        </p:nvSpPr>
        <p:spPr>
          <a:xfrm>
            <a:off x="838200" y="1486994"/>
            <a:ext cx="10515600" cy="5060950"/>
          </a:xfrm>
        </p:spPr>
        <p:txBody>
          <a:bodyPr/>
          <a:lstStyle/>
          <a:p>
            <a:r>
              <a:rPr lang="en-US" dirty="0"/>
              <a:t>Released on 5/24/2024 </a:t>
            </a:r>
          </a:p>
          <a:p>
            <a:r>
              <a:rPr lang="en-US" dirty="0"/>
              <a:t>Discussion addressing the solar contribution to peak showing zero beginning in CY 2028 due to peak moving to later hours</a:t>
            </a:r>
          </a:p>
          <a:p>
            <a:r>
              <a:rPr lang="en-US" dirty="0"/>
              <a:t>Discussion around the possibility of adding the hour of the forecasted peak load</a:t>
            </a:r>
          </a:p>
          <a:p>
            <a:r>
              <a:rPr lang="en-US" dirty="0"/>
              <a:t>Additional information included for new “contracted” and “non-contracted” loads</a:t>
            </a:r>
          </a:p>
          <a:p>
            <a:endParaRPr lang="en-US" dirty="0"/>
          </a:p>
          <a:p>
            <a:endParaRPr lang="en-US" dirty="0"/>
          </a:p>
        </p:txBody>
      </p:sp>
      <p:sp>
        <p:nvSpPr>
          <p:cNvPr id="3" name="Slide Number Placeholder 2">
            <a:extLst>
              <a:ext uri="{FF2B5EF4-FFF2-40B4-BE49-F238E27FC236}">
                <a16:creationId xmlns:a16="http://schemas.microsoft.com/office/drawing/2014/main" id="{05B64CFE-821B-4F80-9AA0-3393609C2DD3}"/>
              </a:ext>
            </a:extLst>
          </p:cNvPr>
          <p:cNvSpPr>
            <a:spLocks noGrp="1"/>
          </p:cNvSpPr>
          <p:nvPr>
            <p:ph type="sldNum" sz="quarter" idx="12"/>
          </p:nvPr>
        </p:nvSpPr>
        <p:spPr/>
        <p:txBody>
          <a:bodyPr/>
          <a:lstStyle/>
          <a:p>
            <a:fld id="{67D6D66A-C047-415E-B63B-23620658A5F5}" type="slidenum">
              <a:rPr lang="en-US" smtClean="0"/>
              <a:t>10</a:t>
            </a:fld>
            <a:endParaRPr lang="en-US" dirty="0"/>
          </a:p>
        </p:txBody>
      </p:sp>
      <p:sp>
        <p:nvSpPr>
          <p:cNvPr id="4" name="Title 3">
            <a:extLst>
              <a:ext uri="{FF2B5EF4-FFF2-40B4-BE49-F238E27FC236}">
                <a16:creationId xmlns:a16="http://schemas.microsoft.com/office/drawing/2014/main" id="{AAACDC0D-FE22-46BB-B738-887B6459EBE1}"/>
              </a:ext>
            </a:extLst>
          </p:cNvPr>
          <p:cNvSpPr>
            <a:spLocks noGrp="1"/>
          </p:cNvSpPr>
          <p:nvPr>
            <p:ph type="title"/>
          </p:nvPr>
        </p:nvSpPr>
        <p:spPr>
          <a:xfrm>
            <a:off x="815341" y="552364"/>
            <a:ext cx="10325100" cy="1076139"/>
          </a:xfrm>
        </p:spPr>
        <p:txBody>
          <a:bodyPr>
            <a:normAutofit/>
          </a:bodyPr>
          <a:lstStyle/>
          <a:p>
            <a:r>
              <a:rPr lang="en-US" dirty="0"/>
              <a:t>CDR Overview</a:t>
            </a:r>
          </a:p>
        </p:txBody>
      </p:sp>
    </p:spTree>
    <p:extLst>
      <p:ext uri="{BB962C8B-B14F-4D97-AF65-F5344CB8AC3E}">
        <p14:creationId xmlns:p14="http://schemas.microsoft.com/office/powerpoint/2010/main" val="172724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B4451-B77B-4810-BFFA-9D024A2E08AD}"/>
              </a:ext>
            </a:extLst>
          </p:cNvPr>
          <p:cNvSpPr>
            <a:spLocks noGrp="1"/>
          </p:cNvSpPr>
          <p:nvPr>
            <p:ph type="title"/>
          </p:nvPr>
        </p:nvSpPr>
        <p:spPr/>
        <p:txBody>
          <a:bodyPr/>
          <a:lstStyle/>
          <a:p>
            <a:r>
              <a:rPr lang="en-US" dirty="0"/>
              <a:t>SAWG Agenda – May 2024</a:t>
            </a:r>
          </a:p>
        </p:txBody>
      </p:sp>
      <p:sp>
        <p:nvSpPr>
          <p:cNvPr id="4" name="Content Placeholder 1">
            <a:extLst>
              <a:ext uri="{FF2B5EF4-FFF2-40B4-BE49-F238E27FC236}">
                <a16:creationId xmlns:a16="http://schemas.microsoft.com/office/drawing/2014/main" id="{4AD40180-E910-4941-803C-B5EEF9FE4BAE}"/>
              </a:ext>
            </a:extLst>
          </p:cNvPr>
          <p:cNvSpPr>
            <a:spLocks noGrp="1"/>
          </p:cNvSpPr>
          <p:nvPr>
            <p:ph idx="1"/>
          </p:nvPr>
        </p:nvSpPr>
        <p:spPr/>
        <p:txBody>
          <a:bodyPr>
            <a:normAutofit lnSpcReduction="10000"/>
          </a:bodyPr>
          <a:lstStyle/>
          <a:p>
            <a:r>
              <a:rPr lang="en-US" dirty="0"/>
              <a:t>New Battery Energy Storage ELCC Methodology Study</a:t>
            </a:r>
          </a:p>
          <a:p>
            <a:endParaRPr lang="en-US" dirty="0"/>
          </a:p>
          <a:p>
            <a:r>
              <a:rPr lang="en-US" dirty="0"/>
              <a:t>Draft CONE Study Results </a:t>
            </a:r>
          </a:p>
          <a:p>
            <a:endParaRPr lang="en-US" dirty="0"/>
          </a:p>
          <a:p>
            <a:r>
              <a:rPr lang="en-US" dirty="0"/>
              <a:t>CDR NPRR Update</a:t>
            </a:r>
          </a:p>
          <a:p>
            <a:endParaRPr lang="en-US" dirty="0"/>
          </a:p>
          <a:p>
            <a:r>
              <a:rPr lang="en-US" dirty="0"/>
              <a:t>Reliability Standard and VOLL Survey Status</a:t>
            </a:r>
          </a:p>
          <a:p>
            <a:endParaRPr lang="en-US" dirty="0"/>
          </a:p>
          <a:p>
            <a:r>
              <a:rPr lang="en-US" dirty="0"/>
              <a:t>Summer Outlook/CDR Overview and Q&amp;A</a:t>
            </a:r>
          </a:p>
        </p:txBody>
      </p:sp>
    </p:spTree>
    <p:extLst>
      <p:ext uri="{BB962C8B-B14F-4D97-AF65-F5344CB8AC3E}">
        <p14:creationId xmlns:p14="http://schemas.microsoft.com/office/powerpoint/2010/main" val="4214567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5B2B6-0E47-4DEF-8512-A523436B3A23}"/>
              </a:ext>
            </a:extLst>
          </p:cNvPr>
          <p:cNvSpPr>
            <a:spLocks noGrp="1"/>
          </p:cNvSpPr>
          <p:nvPr>
            <p:ph idx="1"/>
          </p:nvPr>
        </p:nvSpPr>
        <p:spPr>
          <a:xfrm>
            <a:off x="838200" y="1997629"/>
            <a:ext cx="10515600" cy="4351338"/>
          </a:xfrm>
        </p:spPr>
        <p:txBody>
          <a:bodyPr>
            <a:normAutofit/>
          </a:bodyPr>
          <a:lstStyle/>
          <a:p>
            <a:r>
              <a:rPr lang="en-US" kern="0" dirty="0">
                <a:latin typeface="Calibri" panose="020F0502020204030204" pitchFamily="34" charset="0"/>
                <a:cs typeface="Calibri" panose="020F0502020204030204" pitchFamily="34" charset="0"/>
              </a:rPr>
              <a:t>ASTRAPE Consulting presented on the study</a:t>
            </a:r>
          </a:p>
          <a:p>
            <a:r>
              <a:rPr lang="en-US" kern="0" dirty="0">
                <a:latin typeface="Calibri" panose="020F0502020204030204" pitchFamily="34" charset="0"/>
                <a:cs typeface="Calibri" panose="020F0502020204030204" pitchFamily="34" charset="0"/>
              </a:rPr>
              <a:t>Purpose of the study: To investigate a methodology to generate marginal ELCCs by technology for 2 non-dispatchable technologies (e.g. 0-75GW Solar PV, 0-75GW Wind) and unlimited combinations of storage duration (X GW of 2 </a:t>
            </a:r>
            <a:r>
              <a:rPr lang="en-US" kern="0" dirty="0" err="1">
                <a:latin typeface="Calibri" panose="020F0502020204030204" pitchFamily="34" charset="0"/>
                <a:cs typeface="Calibri" panose="020F0502020204030204" pitchFamily="34" charset="0"/>
              </a:rPr>
              <a:t>Hr</a:t>
            </a:r>
            <a:r>
              <a:rPr lang="en-US" kern="0" dirty="0">
                <a:latin typeface="Calibri" panose="020F0502020204030204" pitchFamily="34" charset="0"/>
                <a:cs typeface="Calibri" panose="020F0502020204030204" pitchFamily="34" charset="0"/>
              </a:rPr>
              <a:t> Battery, X GW of 4 </a:t>
            </a:r>
            <a:r>
              <a:rPr lang="en-US" kern="0" dirty="0" err="1">
                <a:latin typeface="Calibri" panose="020F0502020204030204" pitchFamily="34" charset="0"/>
                <a:cs typeface="Calibri" panose="020F0502020204030204" pitchFamily="34" charset="0"/>
              </a:rPr>
              <a:t>Hr</a:t>
            </a:r>
            <a:r>
              <a:rPr lang="en-US" kern="0" dirty="0">
                <a:latin typeface="Calibri" panose="020F0502020204030204" pitchFamily="34" charset="0"/>
                <a:cs typeface="Calibri" panose="020F0502020204030204" pitchFamily="34" charset="0"/>
              </a:rPr>
              <a:t> Battery, X GW of 8 </a:t>
            </a:r>
            <a:r>
              <a:rPr lang="en-US" kern="0" dirty="0" err="1">
                <a:latin typeface="Calibri" panose="020F0502020204030204" pitchFamily="34" charset="0"/>
                <a:cs typeface="Calibri" panose="020F0502020204030204" pitchFamily="34" charset="0"/>
              </a:rPr>
              <a:t>Hr</a:t>
            </a:r>
            <a:r>
              <a:rPr lang="en-US" kern="0" dirty="0">
                <a:latin typeface="Calibri" panose="020F0502020204030204" pitchFamily="34" charset="0"/>
                <a:cs typeface="Calibri" panose="020F0502020204030204" pitchFamily="34" charset="0"/>
              </a:rPr>
              <a:t> Battery)</a:t>
            </a:r>
          </a:p>
          <a:p>
            <a:r>
              <a:rPr lang="en-US" dirty="0"/>
              <a:t>Proposal : simplify the problem by leveraging SERVM to produce numerous LOLE Events for combinations of solar and wind at 0.1 LOLE, and utilizing out of model approach to establish storage value for each portfolio</a:t>
            </a:r>
            <a:endParaRPr lang="en-US" kern="0" dirty="0">
              <a:solidFill>
                <a:srgbClr val="C00000"/>
              </a:solidFill>
              <a:latin typeface="Calibri" panose="020F0502020204030204" pitchFamily="34" charset="0"/>
              <a:cs typeface="Calibri" panose="020F0502020204030204" pitchFamily="34" charset="0"/>
            </a:endParaRPr>
          </a:p>
          <a:p>
            <a:endParaRPr lang="en-US" dirty="0"/>
          </a:p>
        </p:txBody>
      </p:sp>
      <p:sp>
        <p:nvSpPr>
          <p:cNvPr id="3" name="Slide Number Placeholder 2">
            <a:extLst>
              <a:ext uri="{FF2B5EF4-FFF2-40B4-BE49-F238E27FC236}">
                <a16:creationId xmlns:a16="http://schemas.microsoft.com/office/drawing/2014/main" id="{76BB67D9-0686-4F96-A797-00E6E086EC17}"/>
              </a:ext>
            </a:extLst>
          </p:cNvPr>
          <p:cNvSpPr>
            <a:spLocks noGrp="1"/>
          </p:cNvSpPr>
          <p:nvPr>
            <p:ph type="sldNum" sz="quarter" idx="12"/>
          </p:nvPr>
        </p:nvSpPr>
        <p:spPr/>
        <p:txBody>
          <a:bodyPr/>
          <a:lstStyle/>
          <a:p>
            <a:fld id="{67D6D66A-C047-415E-B63B-23620658A5F5}" type="slidenum">
              <a:rPr lang="en-US" smtClean="0"/>
              <a:t>3</a:t>
            </a:fld>
            <a:endParaRPr lang="en-US" dirty="0"/>
          </a:p>
        </p:txBody>
      </p:sp>
      <p:sp>
        <p:nvSpPr>
          <p:cNvPr id="4" name="Title 3">
            <a:extLst>
              <a:ext uri="{FF2B5EF4-FFF2-40B4-BE49-F238E27FC236}">
                <a16:creationId xmlns:a16="http://schemas.microsoft.com/office/drawing/2014/main" id="{FED17097-C88F-4976-B661-A789F0760AF2}"/>
              </a:ext>
            </a:extLst>
          </p:cNvPr>
          <p:cNvSpPr>
            <a:spLocks noGrp="1"/>
          </p:cNvSpPr>
          <p:nvPr>
            <p:ph type="title"/>
          </p:nvPr>
        </p:nvSpPr>
        <p:spPr>
          <a:xfrm>
            <a:off x="838200" y="691517"/>
            <a:ext cx="9990909" cy="905516"/>
          </a:xfrm>
        </p:spPr>
        <p:txBody>
          <a:bodyPr/>
          <a:lstStyle/>
          <a:p>
            <a:r>
              <a:rPr lang="en-US" dirty="0"/>
              <a:t>New Battery ELCC methodology</a:t>
            </a:r>
          </a:p>
        </p:txBody>
      </p:sp>
    </p:spTree>
    <p:extLst>
      <p:ext uri="{BB962C8B-B14F-4D97-AF65-F5344CB8AC3E}">
        <p14:creationId xmlns:p14="http://schemas.microsoft.com/office/powerpoint/2010/main" val="32706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F840ED95-7A0E-F391-73AD-C2B174CAB914}"/>
              </a:ext>
            </a:extLst>
          </p:cNvPr>
          <p:cNvPicPr>
            <a:picLocks noGrp="1" noChangeAspect="1"/>
          </p:cNvPicPr>
          <p:nvPr>
            <p:ph idx="1"/>
          </p:nvPr>
        </p:nvPicPr>
        <p:blipFill>
          <a:blip r:embed="rId3"/>
          <a:stretch>
            <a:fillRect/>
          </a:stretch>
        </p:blipFill>
        <p:spPr>
          <a:xfrm>
            <a:off x="894512" y="1298184"/>
            <a:ext cx="9449637" cy="5296926"/>
          </a:xfrm>
        </p:spPr>
      </p:pic>
      <p:sp>
        <p:nvSpPr>
          <p:cNvPr id="3" name="Slide Number Placeholder 2">
            <a:extLst>
              <a:ext uri="{FF2B5EF4-FFF2-40B4-BE49-F238E27FC236}">
                <a16:creationId xmlns:a16="http://schemas.microsoft.com/office/drawing/2014/main" id="{76BB67D9-0686-4F96-A797-00E6E086EC17}"/>
              </a:ext>
            </a:extLst>
          </p:cNvPr>
          <p:cNvSpPr>
            <a:spLocks noGrp="1"/>
          </p:cNvSpPr>
          <p:nvPr>
            <p:ph type="sldNum" sz="quarter" idx="12"/>
          </p:nvPr>
        </p:nvSpPr>
        <p:spPr/>
        <p:txBody>
          <a:bodyPr/>
          <a:lstStyle/>
          <a:p>
            <a:fld id="{67D6D66A-C047-415E-B63B-23620658A5F5}" type="slidenum">
              <a:rPr lang="en-US" smtClean="0"/>
              <a:t>4</a:t>
            </a:fld>
            <a:endParaRPr lang="en-US" dirty="0"/>
          </a:p>
        </p:txBody>
      </p:sp>
      <p:sp>
        <p:nvSpPr>
          <p:cNvPr id="4" name="Title 3">
            <a:extLst>
              <a:ext uri="{FF2B5EF4-FFF2-40B4-BE49-F238E27FC236}">
                <a16:creationId xmlns:a16="http://schemas.microsoft.com/office/drawing/2014/main" id="{FED17097-C88F-4976-B661-A789F0760AF2}"/>
              </a:ext>
            </a:extLst>
          </p:cNvPr>
          <p:cNvSpPr>
            <a:spLocks noGrp="1"/>
          </p:cNvSpPr>
          <p:nvPr>
            <p:ph type="title"/>
          </p:nvPr>
        </p:nvSpPr>
        <p:spPr>
          <a:xfrm>
            <a:off x="838200" y="691517"/>
            <a:ext cx="9990909" cy="905516"/>
          </a:xfrm>
        </p:spPr>
        <p:txBody>
          <a:bodyPr/>
          <a:lstStyle/>
          <a:p>
            <a:r>
              <a:rPr lang="en-US" dirty="0"/>
              <a:t>New Battery ELCC methodology</a:t>
            </a:r>
          </a:p>
        </p:txBody>
      </p:sp>
    </p:spTree>
    <p:extLst>
      <p:ext uri="{BB962C8B-B14F-4D97-AF65-F5344CB8AC3E}">
        <p14:creationId xmlns:p14="http://schemas.microsoft.com/office/powerpoint/2010/main" val="3758492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5B2B6-0E47-4DEF-8512-A523436B3A23}"/>
              </a:ext>
            </a:extLst>
          </p:cNvPr>
          <p:cNvSpPr>
            <a:spLocks noGrp="1"/>
          </p:cNvSpPr>
          <p:nvPr>
            <p:ph idx="1"/>
          </p:nvPr>
        </p:nvSpPr>
        <p:spPr>
          <a:xfrm>
            <a:off x="838200" y="1930183"/>
            <a:ext cx="10515600" cy="4636497"/>
          </a:xfrm>
        </p:spPr>
        <p:txBody>
          <a:bodyPr>
            <a:normAutofit/>
          </a:bodyPr>
          <a:lstStyle/>
          <a:p>
            <a:r>
              <a:rPr lang="en-US" sz="2400" kern="0" dirty="0">
                <a:latin typeface="Calibri" panose="020F0502020204030204" pitchFamily="34" charset="0"/>
                <a:cs typeface="Calibri" panose="020F0502020204030204" pitchFamily="34" charset="0"/>
              </a:rPr>
              <a:t>Brattle presented the ERCOT CONE Study Draft</a:t>
            </a:r>
          </a:p>
          <a:p>
            <a:r>
              <a:rPr lang="en-US" sz="2400" dirty="0">
                <a:latin typeface="Calibri" panose="020F0502020204030204" pitchFamily="34" charset="0"/>
                <a:cs typeface="Calibri" panose="020F0502020204030204" pitchFamily="34" charset="0"/>
              </a:rPr>
              <a:t>CONE represents the first-year revenues a resource would need to enter, given its costs, its projected future net revenue trajectory, and its cost of capital.</a:t>
            </a:r>
          </a:p>
          <a:p>
            <a:r>
              <a:rPr lang="en-US" sz="2400" kern="0" dirty="0">
                <a:latin typeface="Calibri" panose="020F0502020204030204" pitchFamily="34" charset="0"/>
                <a:cs typeface="Calibri" panose="020F0502020204030204" pitchFamily="34" charset="0"/>
              </a:rPr>
              <a:t>Cost estimates are a bottom-up method of development of the Capital and O&amp;M costs for the reference technology</a:t>
            </a:r>
          </a:p>
          <a:p>
            <a:r>
              <a:rPr lang="en-US" sz="2400" kern="0" dirty="0">
                <a:latin typeface="Calibri" panose="020F0502020204030204" pitchFamily="34" charset="0"/>
                <a:cs typeface="Calibri" panose="020F0502020204030204" pitchFamily="34" charset="0"/>
              </a:rPr>
              <a:t>Reference technology is an aeroderivative LM6000 in Harris County</a:t>
            </a:r>
          </a:p>
          <a:p>
            <a:r>
              <a:rPr lang="en-US" sz="2400" kern="0" dirty="0">
                <a:latin typeface="Calibri" panose="020F0502020204030204" pitchFamily="34" charset="0"/>
                <a:cs typeface="Calibri" panose="020F0502020204030204" pitchFamily="34" charset="0"/>
              </a:rPr>
              <a:t>The alternate reference technology is a Solar PV + BESS Hybrid (200 MW PV + 100 MW 2-hr BESS in Brazoria County</a:t>
            </a:r>
            <a:endParaRPr lang="en-US" sz="1800" kern="0" dirty="0">
              <a:latin typeface="Calibri" panose="020F0502020204030204" pitchFamily="34" charset="0"/>
              <a:cs typeface="Calibri" panose="020F0502020204030204" pitchFamily="34" charset="0"/>
            </a:endParaRPr>
          </a:p>
          <a:p>
            <a:pPr marL="0" indent="0">
              <a:buNone/>
            </a:pPr>
            <a:endParaRPr lang="en-US" dirty="0">
              <a:solidFill>
                <a:srgbClr val="C00000"/>
              </a:solidFill>
            </a:endParaRPr>
          </a:p>
        </p:txBody>
      </p:sp>
      <p:sp>
        <p:nvSpPr>
          <p:cNvPr id="3" name="Slide Number Placeholder 2">
            <a:extLst>
              <a:ext uri="{FF2B5EF4-FFF2-40B4-BE49-F238E27FC236}">
                <a16:creationId xmlns:a16="http://schemas.microsoft.com/office/drawing/2014/main" id="{76BB67D9-0686-4F96-A797-00E6E086EC17}"/>
              </a:ext>
            </a:extLst>
          </p:cNvPr>
          <p:cNvSpPr>
            <a:spLocks noGrp="1"/>
          </p:cNvSpPr>
          <p:nvPr>
            <p:ph type="sldNum" sz="quarter" idx="12"/>
          </p:nvPr>
        </p:nvSpPr>
        <p:spPr/>
        <p:txBody>
          <a:bodyPr/>
          <a:lstStyle/>
          <a:p>
            <a:fld id="{67D6D66A-C047-415E-B63B-23620658A5F5}" type="slidenum">
              <a:rPr lang="en-US" smtClean="0"/>
              <a:t>5</a:t>
            </a:fld>
            <a:endParaRPr lang="en-US" dirty="0"/>
          </a:p>
        </p:txBody>
      </p:sp>
      <p:sp>
        <p:nvSpPr>
          <p:cNvPr id="4" name="Title 3">
            <a:extLst>
              <a:ext uri="{FF2B5EF4-FFF2-40B4-BE49-F238E27FC236}">
                <a16:creationId xmlns:a16="http://schemas.microsoft.com/office/drawing/2014/main" id="{FED17097-C88F-4976-B661-A789F0760AF2}"/>
              </a:ext>
            </a:extLst>
          </p:cNvPr>
          <p:cNvSpPr>
            <a:spLocks noGrp="1"/>
          </p:cNvSpPr>
          <p:nvPr>
            <p:ph type="title"/>
          </p:nvPr>
        </p:nvSpPr>
        <p:spPr>
          <a:xfrm>
            <a:off x="789219" y="604620"/>
            <a:ext cx="10325100" cy="1325563"/>
          </a:xfrm>
        </p:spPr>
        <p:txBody>
          <a:bodyPr/>
          <a:lstStyle/>
          <a:p>
            <a:r>
              <a:rPr lang="en-US" dirty="0"/>
              <a:t>Draft Cost of New Entry results</a:t>
            </a:r>
          </a:p>
        </p:txBody>
      </p:sp>
    </p:spTree>
    <p:extLst>
      <p:ext uri="{BB962C8B-B14F-4D97-AF65-F5344CB8AC3E}">
        <p14:creationId xmlns:p14="http://schemas.microsoft.com/office/powerpoint/2010/main" val="24098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5B2B6-0E47-4DEF-8512-A523436B3A23}"/>
              </a:ext>
            </a:extLst>
          </p:cNvPr>
          <p:cNvSpPr>
            <a:spLocks noGrp="1"/>
          </p:cNvSpPr>
          <p:nvPr>
            <p:ph idx="1"/>
          </p:nvPr>
        </p:nvSpPr>
        <p:spPr>
          <a:xfrm>
            <a:off x="838200" y="1930183"/>
            <a:ext cx="10515600" cy="4636497"/>
          </a:xfrm>
        </p:spPr>
        <p:txBody>
          <a:bodyPr>
            <a:normAutofit/>
          </a:bodyPr>
          <a:lstStyle/>
          <a:p>
            <a:r>
              <a:rPr lang="en-US" sz="2400" kern="0" dirty="0">
                <a:latin typeface="Calibri" panose="020F0502020204030204" pitchFamily="34" charset="0"/>
                <a:cs typeface="Calibri" panose="020F0502020204030204" pitchFamily="34" charset="0"/>
              </a:rPr>
              <a:t>The calculated cost of New Entry will be presented at next meeting.</a:t>
            </a:r>
          </a:p>
          <a:p>
            <a:pPr marL="0" indent="0">
              <a:buNone/>
            </a:pPr>
            <a:endParaRPr lang="en-US" dirty="0">
              <a:solidFill>
                <a:srgbClr val="C00000"/>
              </a:solidFill>
            </a:endParaRPr>
          </a:p>
        </p:txBody>
      </p:sp>
      <p:sp>
        <p:nvSpPr>
          <p:cNvPr id="3" name="Slide Number Placeholder 2">
            <a:extLst>
              <a:ext uri="{FF2B5EF4-FFF2-40B4-BE49-F238E27FC236}">
                <a16:creationId xmlns:a16="http://schemas.microsoft.com/office/drawing/2014/main" id="{76BB67D9-0686-4F96-A797-00E6E086EC17}"/>
              </a:ext>
            </a:extLst>
          </p:cNvPr>
          <p:cNvSpPr>
            <a:spLocks noGrp="1"/>
          </p:cNvSpPr>
          <p:nvPr>
            <p:ph type="sldNum" sz="quarter" idx="12"/>
          </p:nvPr>
        </p:nvSpPr>
        <p:spPr/>
        <p:txBody>
          <a:bodyPr/>
          <a:lstStyle/>
          <a:p>
            <a:fld id="{67D6D66A-C047-415E-B63B-23620658A5F5}" type="slidenum">
              <a:rPr lang="en-US" smtClean="0"/>
              <a:t>6</a:t>
            </a:fld>
            <a:endParaRPr lang="en-US" dirty="0"/>
          </a:p>
        </p:txBody>
      </p:sp>
      <p:sp>
        <p:nvSpPr>
          <p:cNvPr id="4" name="Title 3">
            <a:extLst>
              <a:ext uri="{FF2B5EF4-FFF2-40B4-BE49-F238E27FC236}">
                <a16:creationId xmlns:a16="http://schemas.microsoft.com/office/drawing/2014/main" id="{FED17097-C88F-4976-B661-A789F0760AF2}"/>
              </a:ext>
            </a:extLst>
          </p:cNvPr>
          <p:cNvSpPr>
            <a:spLocks noGrp="1"/>
          </p:cNvSpPr>
          <p:nvPr>
            <p:ph type="title"/>
          </p:nvPr>
        </p:nvSpPr>
        <p:spPr>
          <a:xfrm>
            <a:off x="789219" y="604620"/>
            <a:ext cx="10325100" cy="1325563"/>
          </a:xfrm>
        </p:spPr>
        <p:txBody>
          <a:bodyPr/>
          <a:lstStyle/>
          <a:p>
            <a:r>
              <a:rPr lang="en-US" dirty="0"/>
              <a:t>Draft Cost of New Entry results</a:t>
            </a:r>
          </a:p>
        </p:txBody>
      </p:sp>
      <p:pic>
        <p:nvPicPr>
          <p:cNvPr id="5" name="Picture 4">
            <a:extLst>
              <a:ext uri="{FF2B5EF4-FFF2-40B4-BE49-F238E27FC236}">
                <a16:creationId xmlns:a16="http://schemas.microsoft.com/office/drawing/2014/main" id="{D3CAD9AC-CEAD-97D6-9A55-38974B36C902}"/>
              </a:ext>
            </a:extLst>
          </p:cNvPr>
          <p:cNvPicPr>
            <a:picLocks noChangeAspect="1"/>
          </p:cNvPicPr>
          <p:nvPr/>
        </p:nvPicPr>
        <p:blipFill>
          <a:blip r:embed="rId3"/>
          <a:stretch>
            <a:fillRect/>
          </a:stretch>
        </p:blipFill>
        <p:spPr>
          <a:xfrm>
            <a:off x="403860" y="3290570"/>
            <a:ext cx="11430000" cy="3327400"/>
          </a:xfrm>
          <a:prstGeom prst="rect">
            <a:avLst/>
          </a:prstGeom>
        </p:spPr>
      </p:pic>
      <p:cxnSp>
        <p:nvCxnSpPr>
          <p:cNvPr id="6" name="Straight Connector 5">
            <a:extLst>
              <a:ext uri="{FF2B5EF4-FFF2-40B4-BE49-F238E27FC236}">
                <a16:creationId xmlns:a16="http://schemas.microsoft.com/office/drawing/2014/main" id="{6AE9C81C-034F-2606-318B-750738C7C2D0}"/>
              </a:ext>
            </a:extLst>
          </p:cNvPr>
          <p:cNvCxnSpPr/>
          <p:nvPr/>
        </p:nvCxnSpPr>
        <p:spPr>
          <a:xfrm>
            <a:off x="9949704" y="3197412"/>
            <a:ext cx="14941" cy="3660588"/>
          </a:xfrm>
          <a:prstGeom prst="line">
            <a:avLst/>
          </a:prstGeom>
          <a:ln w="38100">
            <a:solidFill>
              <a:schemeClr val="accent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173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81CA03-DE99-4DF5-B951-C8C595E44C8D}"/>
              </a:ext>
            </a:extLst>
          </p:cNvPr>
          <p:cNvSpPr>
            <a:spLocks noGrp="1"/>
          </p:cNvSpPr>
          <p:nvPr>
            <p:ph idx="1"/>
          </p:nvPr>
        </p:nvSpPr>
        <p:spPr>
          <a:xfrm>
            <a:off x="838200" y="2102131"/>
            <a:ext cx="10515600" cy="4351338"/>
          </a:xfrm>
        </p:spPr>
        <p:txBody>
          <a:bodyPr>
            <a:normAutofit/>
          </a:bodyPr>
          <a:lstStyle/>
          <a:p>
            <a:r>
              <a:rPr lang="en-US" dirty="0"/>
              <a:t>Pete Warnken of ERCOT presented on the CDR NPRR</a:t>
            </a:r>
            <a:endParaRPr lang="en-US" dirty="0">
              <a:solidFill>
                <a:srgbClr val="C00000"/>
              </a:solidFill>
            </a:endParaRPr>
          </a:p>
          <a:p>
            <a:pPr lvl="1"/>
            <a:r>
              <a:rPr lang="en-US" sz="2400" dirty="0">
                <a:effectLst/>
                <a:latin typeface="Arial" panose="020B0604020202020204" pitchFamily="34" charset="0"/>
                <a:ea typeface="Times New Roman" panose="02020603050405020304" pitchFamily="18" charset="0"/>
                <a:cs typeface="Times New Roman" panose="02020603050405020304" pitchFamily="18" charset="0"/>
              </a:rPr>
              <a:t>Based on feedback from Supply Analysis Working Group participants, ERCOT recommends changes to proposed new Section 3.2.6.2, Effective Load Carrying Capability (ELCC) Studies, and proposed new language in Section 3.2.6.4, Total Capacity Estimates. The changes (1) remove the word “annual” from average ELCC references to clarify that seasonal ELCC values will be used in the Report on Capacity, Demand and Reserves in the ERCOT Region (CDR), and (2) removes the ESR design duration class definitions. This latter change reflects a new ELCC calculation methodology that will not require the specification of such class definitions.</a:t>
            </a:r>
          </a:p>
          <a:p>
            <a:pPr lvl="1"/>
            <a:endParaRPr lang="en-US" dirty="0">
              <a:solidFill>
                <a:srgbClr val="C00000"/>
              </a:solidFill>
            </a:endParaRPr>
          </a:p>
        </p:txBody>
      </p:sp>
      <p:sp>
        <p:nvSpPr>
          <p:cNvPr id="3" name="Slide Number Placeholder 2">
            <a:extLst>
              <a:ext uri="{FF2B5EF4-FFF2-40B4-BE49-F238E27FC236}">
                <a16:creationId xmlns:a16="http://schemas.microsoft.com/office/drawing/2014/main" id="{FBFB2857-E972-4125-AC57-89A7AF12D79E}"/>
              </a:ext>
            </a:extLst>
          </p:cNvPr>
          <p:cNvSpPr>
            <a:spLocks noGrp="1"/>
          </p:cNvSpPr>
          <p:nvPr>
            <p:ph type="sldNum" sz="quarter" idx="12"/>
          </p:nvPr>
        </p:nvSpPr>
        <p:spPr/>
        <p:txBody>
          <a:bodyPr/>
          <a:lstStyle/>
          <a:p>
            <a:fld id="{67D6D66A-C047-415E-B63B-23620658A5F5}" type="slidenum">
              <a:rPr lang="en-US" smtClean="0"/>
              <a:t>7</a:t>
            </a:fld>
            <a:endParaRPr lang="en-US" dirty="0"/>
          </a:p>
        </p:txBody>
      </p:sp>
      <p:sp>
        <p:nvSpPr>
          <p:cNvPr id="4" name="Title 3">
            <a:extLst>
              <a:ext uri="{FF2B5EF4-FFF2-40B4-BE49-F238E27FC236}">
                <a16:creationId xmlns:a16="http://schemas.microsoft.com/office/drawing/2014/main" id="{36CBCBB4-7F68-4D8E-B237-78E1629D7AE3}"/>
              </a:ext>
            </a:extLst>
          </p:cNvPr>
          <p:cNvSpPr>
            <a:spLocks noGrp="1"/>
          </p:cNvSpPr>
          <p:nvPr>
            <p:ph type="title"/>
          </p:nvPr>
        </p:nvSpPr>
        <p:spPr>
          <a:xfrm>
            <a:off x="806635" y="717820"/>
            <a:ext cx="10325100" cy="1325563"/>
          </a:xfrm>
        </p:spPr>
        <p:txBody>
          <a:bodyPr/>
          <a:lstStyle/>
          <a:p>
            <a:r>
              <a:rPr lang="en-US" dirty="0"/>
              <a:t>CDR NPRR update</a:t>
            </a:r>
          </a:p>
        </p:txBody>
      </p:sp>
    </p:spTree>
    <p:extLst>
      <p:ext uri="{BB962C8B-B14F-4D97-AF65-F5344CB8AC3E}">
        <p14:creationId xmlns:p14="http://schemas.microsoft.com/office/powerpoint/2010/main" val="267555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5B2B6-0E47-4DEF-8512-A523436B3A23}"/>
              </a:ext>
            </a:extLst>
          </p:cNvPr>
          <p:cNvSpPr>
            <a:spLocks noGrp="1"/>
          </p:cNvSpPr>
          <p:nvPr>
            <p:ph idx="1"/>
          </p:nvPr>
        </p:nvSpPr>
        <p:spPr>
          <a:xfrm>
            <a:off x="838200" y="1807056"/>
            <a:ext cx="10515600" cy="4351338"/>
          </a:xfrm>
        </p:spPr>
        <p:txBody>
          <a:bodyPr>
            <a:normAutofit/>
          </a:bodyPr>
          <a:lstStyle/>
          <a:p>
            <a:r>
              <a:rPr lang="en-US" sz="2000" kern="0" dirty="0">
                <a:latin typeface="Calibri" panose="020F0502020204030204" pitchFamily="34" charset="0"/>
                <a:cs typeface="Calibri" panose="020F0502020204030204" pitchFamily="34" charset="0"/>
              </a:rPr>
              <a:t>May 16 PUC Open Meeting:</a:t>
            </a:r>
          </a:p>
          <a:p>
            <a:pPr lvl="1"/>
            <a:r>
              <a:rPr lang="en-US" sz="2000" kern="0" dirty="0">
                <a:latin typeface="Calibri" panose="020F0502020204030204" pitchFamily="34" charset="0"/>
                <a:cs typeface="Calibri" panose="020F0502020204030204" pitchFamily="34" charset="0"/>
              </a:rPr>
              <a:t>Commissioners agreed to adopt the proposal</a:t>
            </a:r>
          </a:p>
          <a:p>
            <a:pPr lvl="1"/>
            <a:r>
              <a:rPr lang="en-US" sz="2000" kern="0" dirty="0">
                <a:latin typeface="Calibri" panose="020F0502020204030204" pitchFamily="34" charset="0"/>
                <a:cs typeface="Calibri" panose="020F0502020204030204" pitchFamily="34" charset="0"/>
              </a:rPr>
              <a:t>0.1 Frequency (Expected loss-of-load event once every 10 years)</a:t>
            </a:r>
          </a:p>
          <a:p>
            <a:pPr lvl="1"/>
            <a:r>
              <a:rPr lang="en-US" sz="2000" kern="0" dirty="0">
                <a:latin typeface="Calibri" panose="020F0502020204030204" pitchFamily="34" charset="0"/>
                <a:cs typeface="Calibri" panose="020F0502020204030204" pitchFamily="34" charset="0"/>
              </a:rPr>
              <a:t>12-hour maximum duration with 1% exceedance probability</a:t>
            </a:r>
          </a:p>
          <a:p>
            <a:pPr lvl="1"/>
            <a:r>
              <a:rPr lang="en-US" sz="2000" kern="0" dirty="0">
                <a:latin typeface="Calibri" panose="020F0502020204030204" pitchFamily="34" charset="0"/>
                <a:cs typeface="Calibri" panose="020F0502020204030204" pitchFamily="34" charset="0"/>
              </a:rPr>
              <a:t>Maximum magnitude determined by ERCOT analysis of the load shed that can be safely rotated during an event, along with a 0.25% exceedance probability</a:t>
            </a:r>
          </a:p>
          <a:p>
            <a:pPr lvl="2"/>
            <a:r>
              <a:rPr lang="en-US" sz="1800" kern="0" dirty="0">
                <a:latin typeface="Calibri" panose="020F0502020204030204" pitchFamily="34" charset="0"/>
                <a:cs typeface="Calibri" panose="020F0502020204030204" pitchFamily="34" charset="0"/>
              </a:rPr>
              <a:t>Exceedance value to be updated on a schedule determined by the Commission</a:t>
            </a:r>
          </a:p>
          <a:p>
            <a:pPr lvl="2"/>
            <a:r>
              <a:rPr lang="en-US" sz="1800" kern="0" dirty="0">
                <a:latin typeface="Calibri" panose="020F0502020204030204" pitchFamily="34" charset="0"/>
                <a:cs typeface="Calibri" panose="020F0502020204030204" pitchFamily="34" charset="0"/>
              </a:rPr>
              <a:t>Commission seeking stakeholder input on an appropriate value</a:t>
            </a:r>
          </a:p>
          <a:p>
            <a:pPr lvl="1"/>
            <a:r>
              <a:rPr lang="en-US" sz="2000" kern="0" dirty="0">
                <a:latin typeface="Calibri" panose="020F0502020204030204" pitchFamily="34" charset="0"/>
                <a:cs typeface="Calibri" panose="020F0502020204030204" pitchFamily="34" charset="0"/>
              </a:rPr>
              <a:t>Initial review of the Reliability Standard starting in January 2026 (to align with market design review), and every five years thereafter</a:t>
            </a:r>
          </a:p>
          <a:p>
            <a:pPr lvl="1"/>
            <a:r>
              <a:rPr lang="en-US" sz="2000" kern="0" dirty="0">
                <a:latin typeface="Calibri" panose="020F0502020204030204" pitchFamily="34" charset="0"/>
                <a:cs typeface="Calibri" panose="020F0502020204030204" pitchFamily="34" charset="0"/>
              </a:rPr>
              <a:t>Request to provide the normalized Expected Unserved Energy (EUE) as another data point (EUE divided by system load)</a:t>
            </a:r>
            <a:endParaRPr lang="en-US" dirty="0">
              <a:solidFill>
                <a:srgbClr val="C00000"/>
              </a:solidFill>
            </a:endParaRPr>
          </a:p>
        </p:txBody>
      </p:sp>
      <p:sp>
        <p:nvSpPr>
          <p:cNvPr id="3" name="Slide Number Placeholder 2">
            <a:extLst>
              <a:ext uri="{FF2B5EF4-FFF2-40B4-BE49-F238E27FC236}">
                <a16:creationId xmlns:a16="http://schemas.microsoft.com/office/drawing/2014/main" id="{76BB67D9-0686-4F96-A797-00E6E086EC17}"/>
              </a:ext>
            </a:extLst>
          </p:cNvPr>
          <p:cNvSpPr>
            <a:spLocks noGrp="1"/>
          </p:cNvSpPr>
          <p:nvPr>
            <p:ph type="sldNum" sz="quarter" idx="12"/>
          </p:nvPr>
        </p:nvSpPr>
        <p:spPr/>
        <p:txBody>
          <a:bodyPr/>
          <a:lstStyle/>
          <a:p>
            <a:fld id="{67D6D66A-C047-415E-B63B-23620658A5F5}" type="slidenum">
              <a:rPr lang="en-US" smtClean="0"/>
              <a:t>8</a:t>
            </a:fld>
            <a:endParaRPr lang="en-US" dirty="0"/>
          </a:p>
        </p:txBody>
      </p:sp>
      <p:sp>
        <p:nvSpPr>
          <p:cNvPr id="4" name="Title 3">
            <a:extLst>
              <a:ext uri="{FF2B5EF4-FFF2-40B4-BE49-F238E27FC236}">
                <a16:creationId xmlns:a16="http://schemas.microsoft.com/office/drawing/2014/main" id="{FED17097-C88F-4976-B661-A789F0760AF2}"/>
              </a:ext>
            </a:extLst>
          </p:cNvPr>
          <p:cNvSpPr>
            <a:spLocks noGrp="1"/>
          </p:cNvSpPr>
          <p:nvPr>
            <p:ph type="title"/>
          </p:nvPr>
        </p:nvSpPr>
        <p:spPr>
          <a:xfrm>
            <a:off x="285811" y="791874"/>
            <a:ext cx="10325100" cy="1015182"/>
          </a:xfrm>
        </p:spPr>
        <p:txBody>
          <a:bodyPr>
            <a:normAutofit/>
          </a:bodyPr>
          <a:lstStyle/>
          <a:p>
            <a:r>
              <a:rPr lang="en-US" dirty="0"/>
              <a:t>	Reliability study update</a:t>
            </a:r>
          </a:p>
        </p:txBody>
      </p:sp>
    </p:spTree>
    <p:extLst>
      <p:ext uri="{BB962C8B-B14F-4D97-AF65-F5344CB8AC3E}">
        <p14:creationId xmlns:p14="http://schemas.microsoft.com/office/powerpoint/2010/main" val="405783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85B2B6-0E47-4DEF-8512-A523436B3A23}"/>
              </a:ext>
            </a:extLst>
          </p:cNvPr>
          <p:cNvSpPr>
            <a:spLocks noGrp="1"/>
          </p:cNvSpPr>
          <p:nvPr>
            <p:ph idx="1"/>
          </p:nvPr>
        </p:nvSpPr>
        <p:spPr>
          <a:xfrm>
            <a:off x="838200" y="1807056"/>
            <a:ext cx="10515600" cy="4351338"/>
          </a:xfrm>
        </p:spPr>
        <p:txBody>
          <a:bodyPr>
            <a:normAutofit/>
          </a:bodyPr>
          <a:lstStyle/>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VOLL Survey closed for most customers on May 17</a:t>
            </a:r>
            <a:r>
              <a:rPr lang="en-US" sz="2400" baseline="30000" dirty="0">
                <a:effectLst/>
                <a:latin typeface="Calibri" panose="020F0502020204030204" pitchFamily="34" charset="0"/>
                <a:ea typeface="Times New Roman" panose="02020603050405020304" pitchFamily="18" charset="0"/>
              </a:rPr>
              <a:t>th</a:t>
            </a:r>
            <a:r>
              <a:rPr lang="en-US" sz="2400" dirty="0">
                <a:effectLst/>
                <a:latin typeface="Calibri" panose="020F0502020204030204" pitchFamily="34" charset="0"/>
                <a:ea typeface="Times New Roman" panose="02020603050405020304" pitchFamily="18" charset="0"/>
              </a:rPr>
              <a:t> but will remain open for additional responses from certain large commercial &amp; industrial customer classes until May 31</a:t>
            </a:r>
            <a:r>
              <a:rPr lang="en-US" sz="2400" baseline="30000" dirty="0">
                <a:effectLst/>
                <a:latin typeface="Calibri" panose="020F0502020204030204" pitchFamily="34" charset="0"/>
                <a:ea typeface="Times New Roman" panose="02020603050405020304" pitchFamily="18" charset="0"/>
              </a:rPr>
              <a:t>st</a:t>
            </a:r>
            <a:r>
              <a:rPr lang="en-US" sz="2400" dirty="0">
                <a:effectLst/>
                <a:latin typeface="Calibri" panose="020F0502020204030204" pitchFamily="34" charset="0"/>
                <a:ea typeface="Times New Roman" panose="02020603050405020304" pitchFamily="18" charset="0"/>
              </a:rPr>
              <a:t> </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Strong response rates from residential and small/medium sized commercial customers </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Large industrial response rate likely to be ~30% of 100 response target; working with AEP Texas on sharing responses from their VOLL survey</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Next Steps: reviewing and analyzing survey data with a final VOLL Report expected by end of August</a:t>
            </a:r>
            <a:endParaRPr lang="en-US" dirty="0">
              <a:solidFill>
                <a:srgbClr val="C00000"/>
              </a:solidFill>
            </a:endParaRPr>
          </a:p>
        </p:txBody>
      </p:sp>
      <p:sp>
        <p:nvSpPr>
          <p:cNvPr id="3" name="Slide Number Placeholder 2">
            <a:extLst>
              <a:ext uri="{FF2B5EF4-FFF2-40B4-BE49-F238E27FC236}">
                <a16:creationId xmlns:a16="http://schemas.microsoft.com/office/drawing/2014/main" id="{76BB67D9-0686-4F96-A797-00E6E086EC17}"/>
              </a:ext>
            </a:extLst>
          </p:cNvPr>
          <p:cNvSpPr>
            <a:spLocks noGrp="1"/>
          </p:cNvSpPr>
          <p:nvPr>
            <p:ph type="sldNum" sz="quarter" idx="12"/>
          </p:nvPr>
        </p:nvSpPr>
        <p:spPr/>
        <p:txBody>
          <a:bodyPr/>
          <a:lstStyle/>
          <a:p>
            <a:fld id="{67D6D66A-C047-415E-B63B-23620658A5F5}" type="slidenum">
              <a:rPr lang="en-US" smtClean="0"/>
              <a:t>9</a:t>
            </a:fld>
            <a:endParaRPr lang="en-US" dirty="0"/>
          </a:p>
        </p:txBody>
      </p:sp>
      <p:sp>
        <p:nvSpPr>
          <p:cNvPr id="4" name="Title 3">
            <a:extLst>
              <a:ext uri="{FF2B5EF4-FFF2-40B4-BE49-F238E27FC236}">
                <a16:creationId xmlns:a16="http://schemas.microsoft.com/office/drawing/2014/main" id="{FED17097-C88F-4976-B661-A789F0760AF2}"/>
              </a:ext>
            </a:extLst>
          </p:cNvPr>
          <p:cNvSpPr>
            <a:spLocks noGrp="1"/>
          </p:cNvSpPr>
          <p:nvPr>
            <p:ph type="title"/>
          </p:nvPr>
        </p:nvSpPr>
        <p:spPr>
          <a:xfrm>
            <a:off x="285811" y="791874"/>
            <a:ext cx="10325100" cy="1015182"/>
          </a:xfrm>
        </p:spPr>
        <p:txBody>
          <a:bodyPr>
            <a:normAutofit/>
          </a:bodyPr>
          <a:lstStyle/>
          <a:p>
            <a:r>
              <a:rPr lang="en-US" dirty="0"/>
              <a:t>	Value of Lost Load (VOLL) survey</a:t>
            </a:r>
          </a:p>
        </p:txBody>
      </p:sp>
    </p:spTree>
    <p:extLst>
      <p:ext uri="{BB962C8B-B14F-4D97-AF65-F5344CB8AC3E}">
        <p14:creationId xmlns:p14="http://schemas.microsoft.com/office/powerpoint/2010/main" val="32139668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1019</TotalTime>
  <Words>699</Words>
  <Application>Microsoft Office PowerPoint</Application>
  <PresentationFormat>Widescreen</PresentationFormat>
  <Paragraphs>66</Paragraphs>
  <Slides>10</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Symbol</vt:lpstr>
      <vt:lpstr>Tw Cen MT</vt:lpstr>
      <vt:lpstr>Tw Cen MT Condensed</vt:lpstr>
      <vt:lpstr>Verdana</vt:lpstr>
      <vt:lpstr>Wingdings 3</vt:lpstr>
      <vt:lpstr>Integral</vt:lpstr>
      <vt:lpstr>Supply Analysis Working Group (SAWG) Update to WMS</vt:lpstr>
      <vt:lpstr>SAWG Agenda – May 2024</vt:lpstr>
      <vt:lpstr>New Battery ELCC methodology</vt:lpstr>
      <vt:lpstr>New Battery ELCC methodology</vt:lpstr>
      <vt:lpstr>Draft Cost of New Entry results</vt:lpstr>
      <vt:lpstr>Draft Cost of New Entry results</vt:lpstr>
      <vt:lpstr>CDR NPRR update</vt:lpstr>
      <vt:lpstr> Reliability study update</vt:lpstr>
      <vt:lpstr> Value of Lost Load (VOLL) survey</vt:lpstr>
      <vt:lpstr>CDR 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Analysis Working Group Update to WMS</dc:title>
  <dc:creator>Lackey, Gregory J</dc:creator>
  <cp:lastModifiedBy>Lackey, Gregory J</cp:lastModifiedBy>
  <cp:revision>32</cp:revision>
  <dcterms:created xsi:type="dcterms:W3CDTF">2023-10-27T21:08:53Z</dcterms:created>
  <dcterms:modified xsi:type="dcterms:W3CDTF">2024-05-31T20:40:58Z</dcterms:modified>
</cp:coreProperties>
</file>