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5/30/2024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05/30/2024</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06/04/2024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06/04/24</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273CDD71-29EB-50AC-4C28-25972B5A4941}"/>
              </a:ext>
            </a:extLst>
          </p:cNvPr>
          <p:cNvGraphicFramePr>
            <a:graphicFrameLocks noGrp="1"/>
          </p:cNvGraphicFramePr>
          <p:nvPr>
            <p:extLst>
              <p:ext uri="{D42A27DB-BD31-4B8C-83A1-F6EECF244321}">
                <p14:modId xmlns:p14="http://schemas.microsoft.com/office/powerpoint/2010/main" val="1110073451"/>
              </p:ext>
            </p:extLst>
          </p:nvPr>
        </p:nvGraphicFramePr>
        <p:xfrm>
          <a:off x="380994" y="914401"/>
          <a:ext cx="8382000" cy="5181606"/>
        </p:xfrm>
        <a:graphic>
          <a:graphicData uri="http://schemas.openxmlformats.org/drawingml/2006/table">
            <a:tbl>
              <a:tblPr/>
              <a:tblGrid>
                <a:gridCol w="698500">
                  <a:extLst>
                    <a:ext uri="{9D8B030D-6E8A-4147-A177-3AD203B41FA5}">
                      <a16:colId xmlns:a16="http://schemas.microsoft.com/office/drawing/2014/main" val="804485650"/>
                    </a:ext>
                  </a:extLst>
                </a:gridCol>
                <a:gridCol w="698500">
                  <a:extLst>
                    <a:ext uri="{9D8B030D-6E8A-4147-A177-3AD203B41FA5}">
                      <a16:colId xmlns:a16="http://schemas.microsoft.com/office/drawing/2014/main" val="597539878"/>
                    </a:ext>
                  </a:extLst>
                </a:gridCol>
                <a:gridCol w="698500">
                  <a:extLst>
                    <a:ext uri="{9D8B030D-6E8A-4147-A177-3AD203B41FA5}">
                      <a16:colId xmlns:a16="http://schemas.microsoft.com/office/drawing/2014/main" val="1925626429"/>
                    </a:ext>
                  </a:extLst>
                </a:gridCol>
                <a:gridCol w="698500">
                  <a:extLst>
                    <a:ext uri="{9D8B030D-6E8A-4147-A177-3AD203B41FA5}">
                      <a16:colId xmlns:a16="http://schemas.microsoft.com/office/drawing/2014/main" val="1926855321"/>
                    </a:ext>
                  </a:extLst>
                </a:gridCol>
                <a:gridCol w="698500">
                  <a:extLst>
                    <a:ext uri="{9D8B030D-6E8A-4147-A177-3AD203B41FA5}">
                      <a16:colId xmlns:a16="http://schemas.microsoft.com/office/drawing/2014/main" val="2380238407"/>
                    </a:ext>
                  </a:extLst>
                </a:gridCol>
                <a:gridCol w="698500">
                  <a:extLst>
                    <a:ext uri="{9D8B030D-6E8A-4147-A177-3AD203B41FA5}">
                      <a16:colId xmlns:a16="http://schemas.microsoft.com/office/drawing/2014/main" val="1130641704"/>
                    </a:ext>
                  </a:extLst>
                </a:gridCol>
                <a:gridCol w="698500">
                  <a:extLst>
                    <a:ext uri="{9D8B030D-6E8A-4147-A177-3AD203B41FA5}">
                      <a16:colId xmlns:a16="http://schemas.microsoft.com/office/drawing/2014/main" val="1214199850"/>
                    </a:ext>
                  </a:extLst>
                </a:gridCol>
                <a:gridCol w="698500">
                  <a:extLst>
                    <a:ext uri="{9D8B030D-6E8A-4147-A177-3AD203B41FA5}">
                      <a16:colId xmlns:a16="http://schemas.microsoft.com/office/drawing/2014/main" val="3194596316"/>
                    </a:ext>
                  </a:extLst>
                </a:gridCol>
                <a:gridCol w="698500">
                  <a:extLst>
                    <a:ext uri="{9D8B030D-6E8A-4147-A177-3AD203B41FA5}">
                      <a16:colId xmlns:a16="http://schemas.microsoft.com/office/drawing/2014/main" val="1188250103"/>
                    </a:ext>
                  </a:extLst>
                </a:gridCol>
                <a:gridCol w="698500">
                  <a:extLst>
                    <a:ext uri="{9D8B030D-6E8A-4147-A177-3AD203B41FA5}">
                      <a16:colId xmlns:a16="http://schemas.microsoft.com/office/drawing/2014/main" val="3493270308"/>
                    </a:ext>
                  </a:extLst>
                </a:gridCol>
                <a:gridCol w="698500">
                  <a:extLst>
                    <a:ext uri="{9D8B030D-6E8A-4147-A177-3AD203B41FA5}">
                      <a16:colId xmlns:a16="http://schemas.microsoft.com/office/drawing/2014/main" val="2218929100"/>
                    </a:ext>
                  </a:extLst>
                </a:gridCol>
                <a:gridCol w="698500">
                  <a:extLst>
                    <a:ext uri="{9D8B030D-6E8A-4147-A177-3AD203B41FA5}">
                      <a16:colId xmlns:a16="http://schemas.microsoft.com/office/drawing/2014/main" val="3260193110"/>
                    </a:ext>
                  </a:extLst>
                </a:gridCol>
              </a:tblGrid>
              <a:tr h="246054">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8402751"/>
                  </a:ext>
                </a:extLst>
              </a:tr>
              <a:tr h="5065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3204437"/>
                  </a:ext>
                </a:extLst>
              </a:tr>
              <a:tr h="246054">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7547375"/>
                  </a:ext>
                </a:extLst>
              </a:tr>
              <a:tr h="246054">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9398878"/>
                  </a:ext>
                </a:extLst>
              </a:tr>
              <a:tr h="246054">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7906057"/>
                  </a:ext>
                </a:extLst>
              </a:tr>
              <a:tr h="246054">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7485128"/>
                  </a:ext>
                </a:extLst>
              </a:tr>
              <a:tr h="246054">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3,547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830514"/>
                  </a:ext>
                </a:extLst>
              </a:tr>
              <a:tr h="246054">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9950999"/>
                  </a:ext>
                </a:extLst>
              </a:tr>
              <a:tr h="246054">
                <a:tc>
                  <a:txBody>
                    <a:bodyPr/>
                    <a:lstStyle/>
                    <a:p>
                      <a:pPr algn="ctr" fontAlgn="b"/>
                      <a:r>
                        <a:rPr lang="en-US" sz="800" b="0" i="0" u="none" strike="noStrike">
                          <a:solidFill>
                            <a:srgbClr val="000000"/>
                          </a:solidFill>
                          <a:effectLst/>
                          <a:latin typeface="Calibri" panose="020F0502020204030204" pitchFamily="34" charset="0"/>
                        </a:rPr>
                        <a:t>2023-04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78,600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245,045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323,645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1,618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3015493"/>
                  </a:ext>
                </a:extLst>
              </a:tr>
              <a:tr h="246054">
                <a:tc>
                  <a:txBody>
                    <a:bodyPr/>
                    <a:lstStyle/>
                    <a:p>
                      <a:pPr algn="ctr" fontAlgn="b"/>
                      <a:r>
                        <a:rPr lang="en-US" sz="800" b="0" i="0" u="none" strike="noStrike">
                          <a:solidFill>
                            <a:srgbClr val="000000"/>
                          </a:solidFill>
                          <a:effectLst/>
                          <a:latin typeface="Calibri" panose="020F0502020204030204" pitchFamily="34" charset="0"/>
                        </a:rPr>
                        <a:t>2023-05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81,175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229,065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310,240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8399117"/>
                  </a:ext>
                </a:extLst>
              </a:tr>
              <a:tr h="246054">
                <a:tc>
                  <a:txBody>
                    <a:bodyPr/>
                    <a:lstStyle/>
                    <a:p>
                      <a:pPr algn="ctr" fontAlgn="b"/>
                      <a:r>
                        <a:rPr lang="en-US" sz="800" b="0" i="0" u="none" strike="noStrike">
                          <a:solidFill>
                            <a:srgbClr val="000000"/>
                          </a:solidFill>
                          <a:effectLst/>
                          <a:latin typeface="Calibri" panose="020F0502020204030204" pitchFamily="34" charset="0"/>
                        </a:rPr>
                        <a:t>2023-06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98,957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273,254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372,211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2,035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2,555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3270785"/>
                  </a:ext>
                </a:extLst>
              </a:tr>
              <a:tr h="246054">
                <a:tc>
                  <a:txBody>
                    <a:bodyPr/>
                    <a:lstStyle/>
                    <a:p>
                      <a:pPr algn="ctr" fontAlgn="b"/>
                      <a:r>
                        <a:rPr lang="en-US" sz="800" b="0" i="0" u="none" strike="noStrike">
                          <a:solidFill>
                            <a:srgbClr val="000000"/>
                          </a:solidFill>
                          <a:effectLst/>
                          <a:latin typeface="Calibri" panose="020F0502020204030204" pitchFamily="34" charset="0"/>
                        </a:rPr>
                        <a:t>2023-07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266,691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361,825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1,753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207404"/>
                  </a:ext>
                </a:extLst>
              </a:tr>
              <a:tr h="246054">
                <a:tc>
                  <a:txBody>
                    <a:bodyPr/>
                    <a:lstStyle/>
                    <a:p>
                      <a:pPr algn="ctr" fontAlgn="b"/>
                      <a:r>
                        <a:rPr lang="en-US" sz="800" b="0" i="0" u="none" strike="noStrike">
                          <a:solidFill>
                            <a:srgbClr val="000000"/>
                          </a:solidFill>
                          <a:effectLst/>
                          <a:latin typeface="Calibri" panose="020F0502020204030204" pitchFamily="34" charset="0"/>
                        </a:rPr>
                        <a:t>2023-08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282,005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401,126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4,707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9591668"/>
                  </a:ext>
                </a:extLst>
              </a:tr>
              <a:tr h="246054">
                <a:tc>
                  <a:txBody>
                    <a:bodyPr/>
                    <a:lstStyle/>
                    <a:p>
                      <a:pPr algn="ctr" fontAlgn="b"/>
                      <a:r>
                        <a:rPr lang="en-US" sz="800" b="0" i="0" u="none" strike="noStrike">
                          <a:solidFill>
                            <a:srgbClr val="000000"/>
                          </a:solidFill>
                          <a:effectLst/>
                          <a:latin typeface="Calibri" panose="020F0502020204030204" pitchFamily="34" charset="0"/>
                        </a:rPr>
                        <a:t>2023-09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78,185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271,986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350,171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171767"/>
                  </a:ext>
                </a:extLst>
              </a:tr>
              <a:tr h="246054">
                <a:tc>
                  <a:txBody>
                    <a:bodyPr/>
                    <a:lstStyle/>
                    <a:p>
                      <a:pPr algn="ctr" fontAlgn="b"/>
                      <a:r>
                        <a:rPr lang="en-US" sz="800" b="0" i="0" u="none" strike="noStrike">
                          <a:solidFill>
                            <a:srgbClr val="000000"/>
                          </a:solidFill>
                          <a:effectLst/>
                          <a:latin typeface="Calibri" panose="020F0502020204030204" pitchFamily="34" charset="0"/>
                        </a:rPr>
                        <a:t>2023-10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91,334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262,154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353,488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4413453"/>
                  </a:ext>
                </a:extLst>
              </a:tr>
              <a:tr h="246054">
                <a:tc>
                  <a:txBody>
                    <a:bodyPr/>
                    <a:lstStyle/>
                    <a:p>
                      <a:pPr algn="ctr" fontAlgn="b"/>
                      <a:r>
                        <a:rPr lang="en-US" sz="800" b="0" i="0" u="none" strike="noStrike">
                          <a:solidFill>
                            <a:srgbClr val="000000"/>
                          </a:solidFill>
                          <a:effectLst/>
                          <a:latin typeface="Calibri" panose="020F0502020204030204" pitchFamily="34" charset="0"/>
                        </a:rPr>
                        <a:t>2023-11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73,169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226,549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299,718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7276622"/>
                  </a:ext>
                </a:extLst>
              </a:tr>
              <a:tr h="246054">
                <a:tc>
                  <a:txBody>
                    <a:bodyPr/>
                    <a:lstStyle/>
                    <a:p>
                      <a:pPr algn="ctr" fontAlgn="b"/>
                      <a:r>
                        <a:rPr lang="en-US" sz="800" b="0" i="0" u="none" strike="noStrike">
                          <a:solidFill>
                            <a:srgbClr val="000000"/>
                          </a:solidFill>
                          <a:effectLst/>
                          <a:latin typeface="Calibri" panose="020F0502020204030204" pitchFamily="34" charset="0"/>
                        </a:rPr>
                        <a:t>2023-12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208,546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332,934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4,376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2076641"/>
                  </a:ext>
                </a:extLst>
              </a:tr>
              <a:tr h="246054">
                <a:tc>
                  <a:txBody>
                    <a:bodyPr/>
                    <a:lstStyle/>
                    <a:p>
                      <a:pPr algn="ctr" fontAlgn="b"/>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1,453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8420695"/>
                  </a:ext>
                </a:extLst>
              </a:tr>
              <a:tr h="246054">
                <a:tc>
                  <a:txBody>
                    <a:bodyPr/>
                    <a:lstStyle/>
                    <a:p>
                      <a:pPr algn="ctr" fontAlgn="b"/>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1,430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2422381"/>
                  </a:ext>
                </a:extLst>
              </a:tr>
              <a:tr h="246054">
                <a:tc>
                  <a:txBody>
                    <a:bodyPr/>
                    <a:lstStyle/>
                    <a:p>
                      <a:pPr algn="ctr" fontAlgn="b"/>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2,062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2126133"/>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06/04/24</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March 2024 - IAG/IAL Statistics</a:t>
            </a:r>
          </a:p>
          <a:p>
            <a:r>
              <a:rPr lang="en-US" altLang="en-US" dirty="0"/>
              <a:t>Top 10 – March 2024 -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March 2024 -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06/04/24</a:t>
            </a:r>
          </a:p>
        </p:txBody>
      </p:sp>
      <p:graphicFrame>
        <p:nvGraphicFramePr>
          <p:cNvPr id="3" name="Table 2">
            <a:extLst>
              <a:ext uri="{FF2B5EF4-FFF2-40B4-BE49-F238E27FC236}">
                <a16:creationId xmlns:a16="http://schemas.microsoft.com/office/drawing/2014/main" id="{23862A71-D287-8A5E-BEA0-7BC541C26C8E}"/>
              </a:ext>
            </a:extLst>
          </p:cNvPr>
          <p:cNvGraphicFramePr>
            <a:graphicFrameLocks noGrp="1"/>
          </p:cNvGraphicFramePr>
          <p:nvPr>
            <p:extLst>
              <p:ext uri="{D42A27DB-BD31-4B8C-83A1-F6EECF244321}">
                <p14:modId xmlns:p14="http://schemas.microsoft.com/office/powerpoint/2010/main" val="2456506158"/>
              </p:ext>
            </p:extLst>
          </p:nvPr>
        </p:nvGraphicFramePr>
        <p:xfrm>
          <a:off x="2120889" y="1102234"/>
          <a:ext cx="4902201" cy="3914775"/>
        </p:xfrm>
        <a:graphic>
          <a:graphicData uri="http://schemas.openxmlformats.org/drawingml/2006/table">
            <a:tbl>
              <a:tblPr/>
              <a:tblGrid>
                <a:gridCol w="1148953">
                  <a:extLst>
                    <a:ext uri="{9D8B030D-6E8A-4147-A177-3AD203B41FA5}">
                      <a16:colId xmlns:a16="http://schemas.microsoft.com/office/drawing/2014/main" val="2572094534"/>
                    </a:ext>
                  </a:extLst>
                </a:gridCol>
                <a:gridCol w="938312">
                  <a:extLst>
                    <a:ext uri="{9D8B030D-6E8A-4147-A177-3AD203B41FA5}">
                      <a16:colId xmlns:a16="http://schemas.microsoft.com/office/drawing/2014/main" val="2941745069"/>
                    </a:ext>
                  </a:extLst>
                </a:gridCol>
                <a:gridCol w="938312">
                  <a:extLst>
                    <a:ext uri="{9D8B030D-6E8A-4147-A177-3AD203B41FA5}">
                      <a16:colId xmlns:a16="http://schemas.microsoft.com/office/drawing/2014/main" val="3297799757"/>
                    </a:ext>
                  </a:extLst>
                </a:gridCol>
                <a:gridCol w="938312">
                  <a:extLst>
                    <a:ext uri="{9D8B030D-6E8A-4147-A177-3AD203B41FA5}">
                      <a16:colId xmlns:a16="http://schemas.microsoft.com/office/drawing/2014/main" val="3557019577"/>
                    </a:ext>
                  </a:extLst>
                </a:gridCol>
                <a:gridCol w="938312">
                  <a:extLst>
                    <a:ext uri="{9D8B030D-6E8A-4147-A177-3AD203B41FA5}">
                      <a16:colId xmlns:a16="http://schemas.microsoft.com/office/drawing/2014/main" val="923511492"/>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536575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49968097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470959785"/>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0491302"/>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2,636</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606010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59846969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890586860"/>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25674099"/>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1,188</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3963740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225647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922802389"/>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62968930"/>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54826119"/>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581122901"/>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1271779388"/>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4075680848"/>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1501820106"/>
                  </a:ext>
                </a:extLst>
              </a:tr>
            </a:tbl>
          </a:graphicData>
        </a:graphic>
      </p:graphicFrame>
      <p:graphicFrame>
        <p:nvGraphicFramePr>
          <p:cNvPr id="5" name="Object 4">
            <a:extLst>
              <a:ext uri="{FF2B5EF4-FFF2-40B4-BE49-F238E27FC236}">
                <a16:creationId xmlns:a16="http://schemas.microsoft.com/office/drawing/2014/main" id="{1939B089-9097-4198-82E2-C81DF2F11EA2}"/>
              </a:ext>
            </a:extLst>
          </p:cNvPr>
          <p:cNvGraphicFramePr>
            <a:graphicFrameLocks noChangeAspect="1"/>
          </p:cNvGraphicFramePr>
          <p:nvPr>
            <p:extLst>
              <p:ext uri="{D42A27DB-BD31-4B8C-83A1-F6EECF244321}">
                <p14:modId xmlns:p14="http://schemas.microsoft.com/office/powerpoint/2010/main" val="294765734"/>
              </p:ext>
            </p:extLst>
          </p:nvPr>
        </p:nvGraphicFramePr>
        <p:xfrm>
          <a:off x="4114789" y="5281043"/>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14789" y="528104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March 2024 -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06/04/24</a:t>
            </a:r>
          </a:p>
        </p:txBody>
      </p:sp>
      <p:pic>
        <p:nvPicPr>
          <p:cNvPr id="5" name="Picture 4" descr="Chart, box and whisker chart&#10;&#10;Description automatically generated">
            <a:extLst>
              <a:ext uri="{FF2B5EF4-FFF2-40B4-BE49-F238E27FC236}">
                <a16:creationId xmlns:a16="http://schemas.microsoft.com/office/drawing/2014/main" id="{38FD7F74-4DF0-3F08-60E2-0162C74731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13028"/>
            <a:ext cx="9144000" cy="1524000"/>
          </a:xfrm>
          <a:prstGeom prst="rect">
            <a:avLst/>
          </a:prstGeom>
        </p:spPr>
      </p:pic>
      <p:pic>
        <p:nvPicPr>
          <p:cNvPr id="8" name="Picture 7" descr="Chart, box and whisker chart&#10;&#10;Description automatically generated">
            <a:extLst>
              <a:ext uri="{FF2B5EF4-FFF2-40B4-BE49-F238E27FC236}">
                <a16:creationId xmlns:a16="http://schemas.microsoft.com/office/drawing/2014/main" id="{75132115-72AB-C9C8-85C3-7BD02169E1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1" name="Picture 10" descr="Chart, waterfall chart&#10;&#10;Description automatically generated">
            <a:extLst>
              <a:ext uri="{FF2B5EF4-FFF2-40B4-BE49-F238E27FC236}">
                <a16:creationId xmlns:a16="http://schemas.microsoft.com/office/drawing/2014/main" id="{EC085104-A008-1F08-A640-AEE045F8817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20972"/>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March 2024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06/04/24</a:t>
            </a:r>
          </a:p>
        </p:txBody>
      </p:sp>
      <p:pic>
        <p:nvPicPr>
          <p:cNvPr id="4" name="Picture 3" descr="Chart, box and whisker chart&#10;&#10;Description automatically generated">
            <a:extLst>
              <a:ext uri="{FF2B5EF4-FFF2-40B4-BE49-F238E27FC236}">
                <a16:creationId xmlns:a16="http://schemas.microsoft.com/office/drawing/2014/main" id="{9030083F-8AB0-7B99-D7E0-A3A46C5986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32011"/>
            <a:ext cx="9144000" cy="1524000"/>
          </a:xfrm>
          <a:prstGeom prst="rect">
            <a:avLst/>
          </a:prstGeom>
        </p:spPr>
      </p:pic>
      <p:sp>
        <p:nvSpPr>
          <p:cNvPr id="8" name="TextBox 7">
            <a:extLst>
              <a:ext uri="{FF2B5EF4-FFF2-40B4-BE49-F238E27FC236}">
                <a16:creationId xmlns:a16="http://schemas.microsoft.com/office/drawing/2014/main" id="{54CB6D25-FAA4-D50F-E5F2-01D0CB2A337A}"/>
              </a:ext>
            </a:extLst>
          </p:cNvPr>
          <p:cNvSpPr txBox="1"/>
          <p:nvPr/>
        </p:nvSpPr>
        <p:spPr>
          <a:xfrm>
            <a:off x="7391400" y="919569"/>
            <a:ext cx="304800" cy="215444"/>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3</a:t>
            </a:r>
          </a:p>
        </p:txBody>
      </p:sp>
      <p:pic>
        <p:nvPicPr>
          <p:cNvPr id="9" name="Picture 8" descr="Chart, box and whisker chart&#10;&#10;Description automatically generated">
            <a:extLst>
              <a:ext uri="{FF2B5EF4-FFF2-40B4-BE49-F238E27FC236}">
                <a16:creationId xmlns:a16="http://schemas.microsoft.com/office/drawing/2014/main" id="{ABD97326-0B42-9C84-42E0-3F389C1F405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10;&#10;Description automatically generated">
            <a:extLst>
              <a:ext uri="{FF2B5EF4-FFF2-40B4-BE49-F238E27FC236}">
                <a16:creationId xmlns:a16="http://schemas.microsoft.com/office/drawing/2014/main" id="{ACE70620-24B0-332E-48F3-8FC98FD88E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01989"/>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06/04/24</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06/04/24</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March 2024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06/04/24</a:t>
            </a:r>
          </a:p>
        </p:txBody>
      </p:sp>
      <p:pic>
        <p:nvPicPr>
          <p:cNvPr id="5" name="Picture 4" descr="Chart, bar chart&#10;&#10;Description automatically generated">
            <a:extLst>
              <a:ext uri="{FF2B5EF4-FFF2-40B4-BE49-F238E27FC236}">
                <a16:creationId xmlns:a16="http://schemas.microsoft.com/office/drawing/2014/main" id="{9A7DD94C-7EA4-82B6-83D6-D8D2824F63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06/04/24</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21462</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March 2024 - IAG/IAL Statistics</vt:lpstr>
      <vt:lpstr>Top 10 - March 2024 - IAG/IAL % Greater Than 1% of Enrollments With number of months Greater Than 1%  </vt:lpstr>
      <vt:lpstr>Top 10 - 12 Month Average IAG/IAL % Greater Than 1% of Enrollments thru March 2024 With number of months Greater Than 1% </vt:lpstr>
      <vt:lpstr>Explanation of IAG/IAL Slides Data</vt:lpstr>
      <vt:lpstr>Explanation of IAG/IAL Slides Data (Cont)</vt:lpstr>
      <vt:lpstr>Top - 12 Month Average Rescission % Greater Than 1% of Switches thru March 2024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460</cp:revision>
  <cp:lastPrinted>2016-01-21T20:53:15Z</cp:lastPrinted>
  <dcterms:created xsi:type="dcterms:W3CDTF">2016-01-21T15:20:31Z</dcterms:created>
  <dcterms:modified xsi:type="dcterms:W3CDTF">2024-05-30T21:40:23Z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