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651" r:id="rId7"/>
    <p:sldId id="269" r:id="rId8"/>
    <p:sldId id="27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F7CC6FB5-093E-4CF6-8FBB-8A250F00FC96}"/>
    <pc:docChg chg="modSld">
      <pc:chgData name="Badri, Sreenivas" userId="0b43dccd-042e-4be0-871d-afa1d90d6a2e" providerId="ADAL" clId="{F7CC6FB5-093E-4CF6-8FBB-8A250F00FC96}" dt="2024-05-29T14:37:15.346" v="3" actId="20577"/>
      <pc:docMkLst>
        <pc:docMk/>
      </pc:docMkLst>
      <pc:sldChg chg="modSp mod">
        <pc:chgData name="Badri, Sreenivas" userId="0b43dccd-042e-4be0-871d-afa1d90d6a2e" providerId="ADAL" clId="{F7CC6FB5-093E-4CF6-8FBB-8A250F00FC96}" dt="2024-05-29T14:37:15.346" v="3" actId="20577"/>
        <pc:sldMkLst>
          <pc:docMk/>
          <pc:sldMk cId="1763708367" sldId="2651"/>
        </pc:sldMkLst>
        <pc:spChg chg="mod">
          <ac:chgData name="Badri, Sreenivas" userId="0b43dccd-042e-4be0-871d-afa1d90d6a2e" providerId="ADAL" clId="{F7CC6FB5-093E-4CF6-8FBB-8A250F00FC96}" dt="2024-05-29T14:37:15.346" v="3" actId="20577"/>
          <ac:spMkLst>
            <pc:docMk/>
            <pc:sldMk cId="1763708367" sldId="2651"/>
            <ac:spMk id="3" creationId="{90772F38-4B7A-7BAE-8959-7FF1F106790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5/29/2024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277840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715000" cy="1938992"/>
          </a:xfrm>
          <a:prstGeom prst="rect">
            <a:avLst/>
          </a:prstGeom>
          <a:noFill/>
        </p:spPr>
        <p:txBody>
          <a:bodyPr wrap="square" rtlCol="0">
            <a:spAutoFit/>
          </a:bodyPr>
          <a:lstStyle/>
          <a:p>
            <a:r>
              <a:rPr lang="en-US" sz="2000" b="1" dirty="0"/>
              <a:t>SCR799 – ERCOT Outage Study Cases in the System Operations Test Environment (SOTE) </a:t>
            </a:r>
          </a:p>
          <a:p>
            <a:endParaRPr lang="en-US" sz="2000" dirty="0"/>
          </a:p>
          <a:p>
            <a:r>
              <a:rPr lang="en-US" sz="2000" dirty="0"/>
              <a:t>Shireesha Methuku</a:t>
            </a:r>
          </a:p>
          <a:p>
            <a:endParaRPr lang="en-US" sz="2000" dirty="0"/>
          </a:p>
          <a:p>
            <a:r>
              <a:rPr lang="en-US" sz="2000" dirty="0"/>
              <a:t>May 29,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6D53-4C3A-847B-29E3-37BF3F6FF7CC}"/>
              </a:ext>
            </a:extLst>
          </p:cNvPr>
          <p:cNvSpPr>
            <a:spLocks noGrp="1"/>
          </p:cNvSpPr>
          <p:nvPr>
            <p:ph type="title"/>
          </p:nvPr>
        </p:nvSpPr>
        <p:spPr/>
        <p:txBody>
          <a:bodyPr/>
          <a:lstStyle/>
          <a:p>
            <a:r>
              <a:rPr lang="en-US" sz="1800" dirty="0">
                <a:latin typeface="Times New Roman" panose="02020603050405020304" pitchFamily="18" charset="0"/>
                <a:cs typeface="Times New Roman" panose="02020603050405020304" pitchFamily="18" charset="0"/>
              </a:rPr>
              <a:t>SCR799 -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ERCOT Outage Study Cases in the System Operations Test Environment (SOTE)</a:t>
            </a:r>
            <a:endParaRPr lang="en-US" sz="1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0772F38-4B7A-7BAE-8959-7FF1F106790B}"/>
              </a:ext>
            </a:extLst>
          </p:cNvPr>
          <p:cNvSpPr>
            <a:spLocks noGrp="1"/>
          </p:cNvSpPr>
          <p:nvPr>
            <p:ph idx="1"/>
          </p:nvPr>
        </p:nvSpPr>
        <p:spPr/>
        <p:txBody>
          <a:bodyPr/>
          <a:lstStyle/>
          <a:p>
            <a:r>
              <a:rPr lang="en-US" sz="1400" dirty="0"/>
              <a:t>The System Operations Test Environment (SOTE) is an environment of the ERCOT Energy Management System (EMS) where the Network Operations Model and the results of the Real-Time State Estimator (SE) are available for review and analysis within five minutes of the Real-Time solution.  </a:t>
            </a:r>
          </a:p>
          <a:p>
            <a:endParaRPr lang="en-US" sz="1400" dirty="0"/>
          </a:p>
          <a:p>
            <a:r>
              <a:rPr lang="en-US" sz="1400" dirty="0"/>
              <a:t>This environment is provided as a tool to Transmission Service Providers (TSPs) to perform power flow studies, contingency analyses and validation of SE results.</a:t>
            </a:r>
          </a:p>
          <a:p>
            <a:endParaRPr lang="en-US" sz="1400" dirty="0"/>
          </a:p>
          <a:p>
            <a:r>
              <a:rPr lang="en-US" sz="1400" dirty="0"/>
              <a:t>SCR799 enables ERCOT to provide 7day ahead, 60 day, and 90 day outage study cases in SOTE for </a:t>
            </a:r>
            <a:r>
              <a:rPr lang="en-US" sz="1400" dirty="0" err="1"/>
              <a:t>TSPs.</a:t>
            </a:r>
            <a:r>
              <a:rPr lang="en-US" sz="1400" dirty="0"/>
              <a:t> </a:t>
            </a:r>
          </a:p>
          <a:p>
            <a:endParaRPr lang="en-US" sz="1400" dirty="0"/>
          </a:p>
          <a:p>
            <a:r>
              <a:rPr lang="en-US" sz="1400" dirty="0"/>
              <a:t>Providing access to these ERCOT outage cases in SOTE improves the ability of TSPs to evaluate outages prior to submittal to ERCOT, there by increasing the likelihood of outage approvals by ERCOT.</a:t>
            </a:r>
          </a:p>
          <a:p>
            <a:endParaRPr lang="en-US" sz="1400" dirty="0"/>
          </a:p>
          <a:p>
            <a:r>
              <a:rPr lang="en-US" sz="1400" dirty="0"/>
              <a:t>ERCOT is planning to start implementation of SCR799 </a:t>
            </a:r>
            <a:r>
              <a:rPr lang="en-US" sz="1400"/>
              <a:t>in June </a:t>
            </a:r>
            <a:r>
              <a:rPr lang="en-US" sz="1400" dirty="0"/>
              <a:t>2024 and complete by Q4 of 2024.</a:t>
            </a:r>
          </a:p>
          <a:p>
            <a:pPr marL="0" indent="0">
              <a:buNone/>
            </a:pPr>
            <a:endParaRPr lang="en-US" sz="1400" dirty="0"/>
          </a:p>
          <a:p>
            <a:endParaRPr lang="en-US" sz="1400" dirty="0"/>
          </a:p>
        </p:txBody>
      </p:sp>
      <p:sp>
        <p:nvSpPr>
          <p:cNvPr id="4" name="Slide Number Placeholder 3">
            <a:extLst>
              <a:ext uri="{FF2B5EF4-FFF2-40B4-BE49-F238E27FC236}">
                <a16:creationId xmlns:a16="http://schemas.microsoft.com/office/drawing/2014/main" id="{14DA9A88-53E8-9C4F-7747-8E2DEAEF4D1B}"/>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76370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SOTE – Current State</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12" name="Picture 11">
            <a:extLst>
              <a:ext uri="{FF2B5EF4-FFF2-40B4-BE49-F238E27FC236}">
                <a16:creationId xmlns:a16="http://schemas.microsoft.com/office/drawing/2014/main" id="{0D8D0FE0-6179-B382-DEDD-2205549F63C4}"/>
              </a:ext>
            </a:extLst>
          </p:cNvPr>
          <p:cNvPicPr>
            <a:picLocks noChangeAspect="1"/>
          </p:cNvPicPr>
          <p:nvPr/>
        </p:nvPicPr>
        <p:blipFill>
          <a:blip r:embed="rId2"/>
          <a:stretch>
            <a:fillRect/>
          </a:stretch>
        </p:blipFill>
        <p:spPr>
          <a:xfrm>
            <a:off x="244328" y="812176"/>
            <a:ext cx="8542857" cy="5233647"/>
          </a:xfrm>
          <a:prstGeom prst="rect">
            <a:avLst/>
          </a:prstGeom>
        </p:spPr>
      </p:pic>
    </p:spTree>
    <p:extLst>
      <p:ext uri="{BB962C8B-B14F-4D97-AF65-F5344CB8AC3E}">
        <p14:creationId xmlns:p14="http://schemas.microsoft.com/office/powerpoint/2010/main" val="183402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SOTE – Future State (Post SCR799) - Draft</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12" name="Picture 11">
            <a:extLst>
              <a:ext uri="{FF2B5EF4-FFF2-40B4-BE49-F238E27FC236}">
                <a16:creationId xmlns:a16="http://schemas.microsoft.com/office/drawing/2014/main" id="{AC63EC3D-6538-D80E-CA6A-E6E3485BD965}"/>
              </a:ext>
            </a:extLst>
          </p:cNvPr>
          <p:cNvPicPr>
            <a:picLocks noChangeAspect="1"/>
          </p:cNvPicPr>
          <p:nvPr/>
        </p:nvPicPr>
        <p:blipFill>
          <a:blip r:embed="rId2"/>
          <a:stretch>
            <a:fillRect/>
          </a:stretch>
        </p:blipFill>
        <p:spPr>
          <a:xfrm>
            <a:off x="0" y="1066800"/>
            <a:ext cx="8915400" cy="5181600"/>
          </a:xfrm>
          <a:prstGeom prst="rect">
            <a:avLst/>
          </a:prstGeom>
        </p:spPr>
      </p:pic>
      <p:sp>
        <p:nvSpPr>
          <p:cNvPr id="13" name="TextBox 12">
            <a:extLst>
              <a:ext uri="{FF2B5EF4-FFF2-40B4-BE49-F238E27FC236}">
                <a16:creationId xmlns:a16="http://schemas.microsoft.com/office/drawing/2014/main" id="{1AB118B8-5E21-0F6D-CEFC-D87F64EF9207}"/>
              </a:ext>
            </a:extLst>
          </p:cNvPr>
          <p:cNvSpPr txBox="1"/>
          <p:nvPr/>
        </p:nvSpPr>
        <p:spPr>
          <a:xfrm>
            <a:off x="457200" y="990600"/>
            <a:ext cx="6477000" cy="369332"/>
          </a:xfrm>
          <a:prstGeom prst="rect">
            <a:avLst/>
          </a:prstGeom>
          <a:noFill/>
        </p:spPr>
        <p:txBody>
          <a:bodyPr wrap="square" rtlCol="0">
            <a:spAutoFit/>
          </a:bodyPr>
          <a:lstStyle/>
          <a:p>
            <a:r>
              <a:rPr lang="en-US" dirty="0"/>
              <a:t>* This is draft only – will finalize during implementation phase</a:t>
            </a:r>
          </a:p>
        </p:txBody>
      </p:sp>
    </p:spTree>
    <p:extLst>
      <p:ext uri="{BB962C8B-B14F-4D97-AF65-F5344CB8AC3E}">
        <p14:creationId xmlns:p14="http://schemas.microsoft.com/office/powerpoint/2010/main" val="335353670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c34af464-7aa1-4edd-9be4-83dffc1cb926"/>
    <ds:schemaRef ds:uri="http://schemas.microsoft.com/office/2006/metadata/properties"/>
    <ds:schemaRef ds:uri="http://schemas.microsoft.com/office/infopath/2007/PartnerControls"/>
    <ds:schemaRef ds:uri="http://purl.org/dc/terms/"/>
    <ds:schemaRef ds:uri="http://purl.org/dc/dcmitype/"/>
    <ds:schemaRef ds:uri="http://schemas.microsoft.com/office/2006/documentManagement/typ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2933</TotalTime>
  <Words>217</Words>
  <Application>Microsoft Office PowerPoint</Application>
  <PresentationFormat>On-screen Show (4:3)</PresentationFormat>
  <Paragraphs>22</Paragraphs>
  <Slides>4</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Times New Roman</vt:lpstr>
      <vt:lpstr>1_Custom Design</vt:lpstr>
      <vt:lpstr>Office Theme</vt:lpstr>
      <vt:lpstr>PowerPoint Presentation</vt:lpstr>
      <vt:lpstr>SCR799 - ERCOT Outage Study Cases in the System Operations Test Environment (SOTE)</vt:lpstr>
      <vt:lpstr>SOTE – Current State</vt:lpstr>
      <vt:lpstr>SOTE – Future State (Post SCR799) - Draft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66</cp:revision>
  <cp:lastPrinted>2016-01-21T20:53:15Z</cp:lastPrinted>
  <dcterms:created xsi:type="dcterms:W3CDTF">2016-01-21T15:20:31Z</dcterms:created>
  <dcterms:modified xsi:type="dcterms:W3CDTF">2024-05-29T14:37:15Z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