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355" r:id="rId4"/>
    <p:sldId id="2451" r:id="rId5"/>
    <p:sldId id="2452" r:id="rId6"/>
    <p:sldId id="2455" r:id="rId7"/>
    <p:sldId id="2453" r:id="rId8"/>
    <p:sldId id="245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4733D-F369-4305-9FCD-208D46FCAD3B}" v="2" dt="2024-05-29T21:10:05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281" autoAdjust="0"/>
  </p:normalViewPr>
  <p:slideViewPr>
    <p:cSldViewPr showGuides="1">
      <p:cViewPr varScale="1">
        <p:scale>
          <a:sx n="77" d="100"/>
          <a:sy n="77" d="100"/>
        </p:scale>
        <p:origin x="16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3272024-Dispatchable-Reliability-Reserve-Service" TargetMode="External"/><Relationship Id="rId2" Type="http://schemas.openxmlformats.org/officeDocument/2006/relationships/hyperlink" Target="https://www.ercot.com/calendar/02292024-Dispatchable-Reliability-Reserve-Servic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905506"/>
            <a:ext cx="472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Dispatchable Reliability Reserve Service (DRRS) Workshop III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ERCOT Staff	</a:t>
            </a:r>
          </a:p>
          <a:p>
            <a:r>
              <a:rPr lang="en-US" sz="2000" dirty="0">
                <a:solidFill>
                  <a:schemeClr val="tx2"/>
                </a:solidFill>
              </a:rPr>
              <a:t>June 3, 2024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6A1C6-FD3B-ADF1-8768-6FC5A9CD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36B72-94B2-6F27-C55D-B54E1764D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Overview of Dispatchable Reliability Reserve Service (DRRS)</a:t>
            </a:r>
          </a:p>
          <a:p>
            <a:pPr lvl="1"/>
            <a:r>
              <a:rPr lang="en-US" sz="1600" dirty="0"/>
              <a:t>Required by PURA § 39.159(d) as adopted by H.B. 1500 (88</a:t>
            </a:r>
            <a:r>
              <a:rPr lang="en-US" sz="1600" baseline="30000" dirty="0"/>
              <a:t>th</a:t>
            </a:r>
            <a:r>
              <a:rPr lang="en-US" sz="1600" dirty="0"/>
              <a:t> Leg.)</a:t>
            </a:r>
          </a:p>
          <a:p>
            <a:pPr lvl="1"/>
            <a:r>
              <a:rPr lang="en-US" sz="1600" dirty="0"/>
              <a:t>Quantities will be determined during the annual Ancillary Service Methodology process</a:t>
            </a:r>
          </a:p>
          <a:p>
            <a:pPr lvl="1"/>
            <a:r>
              <a:rPr lang="en-US" sz="1600" dirty="0"/>
              <a:t>Is procured in the Day-Ahead Market (DAM)</a:t>
            </a:r>
          </a:p>
          <a:p>
            <a:pPr lvl="1"/>
            <a:r>
              <a:rPr lang="en-US" sz="1600" dirty="0"/>
              <a:t>Is not co-optimized with energy or other Ancillary Services in the Real-Time Market (RTM)</a:t>
            </a:r>
          </a:p>
          <a:p>
            <a:pPr lvl="1"/>
            <a:r>
              <a:rPr lang="en-US" sz="1600" dirty="0"/>
              <a:t>A QSE may self-arrange DRRS</a:t>
            </a:r>
          </a:p>
          <a:p>
            <a:pPr lvl="1"/>
            <a:r>
              <a:rPr lang="en-US" sz="1600" dirty="0"/>
              <a:t>Deployed through Reliability Unit Commitment (RUC) processes</a:t>
            </a:r>
          </a:p>
          <a:p>
            <a:pPr lvl="1"/>
            <a:r>
              <a:rPr lang="en-US" sz="1600" dirty="0"/>
              <a:t>The RUC engine will be modified to:</a:t>
            </a:r>
          </a:p>
          <a:p>
            <a:pPr lvl="2"/>
            <a:r>
              <a:rPr lang="en-US" sz="1600" dirty="0"/>
              <a:t>Consider DRRS capacity as available to meet committed capacity margin deficiencies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and any other issues identified by the RUC optimization</a:t>
            </a:r>
          </a:p>
          <a:p>
            <a:pPr lvl="2"/>
            <a:r>
              <a:rPr lang="en-US" sz="1600" dirty="0"/>
              <a:t>Prioritize the use of DRRS over committing other off-line Generation Resources</a:t>
            </a:r>
          </a:p>
          <a:p>
            <a:pPr lvl="1"/>
            <a:r>
              <a:rPr lang="en-US" sz="1600" dirty="0"/>
              <a:t>ERCOT-directed deployment of DRRS will be considered in the determination of the Real-Time Reliability Deployment Price Adder</a:t>
            </a:r>
          </a:p>
          <a:p>
            <a:pPr lvl="1"/>
            <a:r>
              <a:rPr lang="en-US" sz="1600" dirty="0"/>
              <a:t>Settlement to include</a:t>
            </a:r>
            <a:r>
              <a:rPr lang="en-US" sz="1800" dirty="0"/>
              <a:t>: </a:t>
            </a:r>
          </a:p>
          <a:p>
            <a:pPr lvl="2"/>
            <a:r>
              <a:rPr lang="en-US" sz="1600" dirty="0"/>
              <a:t>RUC Make-Whole Cost allocation based on DRRS shortfall</a:t>
            </a:r>
          </a:p>
          <a:p>
            <a:pPr lvl="2"/>
            <a:r>
              <a:rPr lang="en-US" sz="1600" dirty="0"/>
              <a:t>Failed Quantity charge and payment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1BB53-A791-CC2B-E8A6-3D9A14D63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5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F3AFF-B300-2C2B-4614-54A732966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NPRR 1235 from Previous Design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96CB5-1341-30A0-96B7-AFE79833A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36576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Eligibility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Previous workshops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 contemplated a design for DRRS that could be provided by both on-line and of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f-l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ine Resources with a start time of 2 hours or less that are SCED dispatchable </a:t>
            </a:r>
            <a:r>
              <a:rPr lang="en-US" sz="1800" dirty="0"/>
              <a:t>and are able to provide the service at their HSL for 4 consecutive hours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Based on further internal discussion ERCOT is proposing to limit the eligibility to provide DRRS to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off-line </a:t>
            </a:r>
            <a:r>
              <a:rPr lang="en-US" sz="1800" u="sng" dirty="0">
                <a:latin typeface="Arial" panose="020B0604020202020204"/>
              </a:rPr>
              <a:t>R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esources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only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latin typeface="Arial" panose="020B0604020202020204"/>
              </a:rPr>
              <a:t>Resources without an off-line Resource Status (e.g., Energy Storage Resources (ESRs)) are not able to provide this service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Controllable Load Resources (CLRs</a:t>
            </a:r>
            <a:r>
              <a:rPr kumimoji="0" lang="en-US" sz="1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 are </a:t>
            </a:r>
            <a:r>
              <a:rPr kumimoji="0" lang="en-US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precluded by current statute*</a:t>
            </a:r>
            <a:endParaRPr kumimoji="0" lang="en-US" sz="1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65907-4453-2FF7-2E78-1F39081B3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0EE3FA-69D9-6767-814D-618EC0BEF56F}"/>
              </a:ext>
            </a:extLst>
          </p:cNvPr>
          <p:cNvSpPr txBox="1"/>
          <p:nvPr/>
        </p:nvSpPr>
        <p:spPr>
          <a:xfrm>
            <a:off x="1752600" y="5648980"/>
            <a:ext cx="7086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*CLRs precluded by PURA § 39.159(d)(2)(A) because they would not be running at their HSL (defined for Load Resources in Protocol § 2 as Maximum Power Consumption)</a:t>
            </a:r>
          </a:p>
        </p:txBody>
      </p:sp>
    </p:spTree>
    <p:extLst>
      <p:ext uri="{BB962C8B-B14F-4D97-AF65-F5344CB8AC3E}">
        <p14:creationId xmlns:p14="http://schemas.microsoft.com/office/powerpoint/2010/main" val="400515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F3AFF-B300-2C2B-4614-54A732966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NPRR 1235 from Previous Design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96CB5-1341-30A0-96B7-AFE79833A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Settlement</a:t>
            </a:r>
          </a:p>
          <a:p>
            <a:pPr marL="685800"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Combined Cycles, additional language included to: </a:t>
            </a:r>
          </a:p>
          <a:p>
            <a:pPr marL="1085850" lvl="2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Analyze for incremental Startup costs due to a transition to a different configuration between a DRRS deployment and RUC-commitment between two contiguous hours </a:t>
            </a:r>
          </a:p>
          <a:p>
            <a:pPr marL="1085850" lvl="2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Analyze for incremental Startup costs 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when a DRRS deployed Resource is RUC-Committed for Additional Capacity (RUCAC)</a:t>
            </a:r>
          </a:p>
          <a:p>
            <a:pPr marL="1085850"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Calculate the incremental Minimum Energy Cost and Minimum Energy Revenue when a DRRS-deployed Resource is RUCAC </a:t>
            </a:r>
          </a:p>
          <a:p>
            <a:pPr marL="1085850" lvl="2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additional Startup and Minimum Energy costs 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listed above will be included in the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RUC Guarantee. The additional Minimum Energy Revenue will be used to offset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the RUC Guarantee.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Included DRRS in Section 9.14.10, Settlement for Market Participants Impacted by Omitted Procedures or Manual Actions to Resolve the DAM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685800" lvl="1">
              <a:spcBef>
                <a:spcPts val="600"/>
              </a:spcBef>
              <a:spcAft>
                <a:spcPts val="600"/>
              </a:spcAf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kumimoji="0" lang="en-US" sz="1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65907-4453-2FF7-2E78-1F39081B3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0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7E73-45EF-C86E-327A-F4228E6B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 for Changes (Off-Line Only)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CCFD-D279-DE57-B332-C9D90BCC1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Including on-line Resources would have required: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New energy and Ancillary Service offer floors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in Real-Time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Changes to the RUC optimization to recognize and utilize On-Line DRRS capacity before the commitment of an additional Resource.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Including ESRs would have introduced: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Requirements to preserve state of charge (SOC)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A new “off-line” Resource Status concept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/>
              <a:t>for ESRs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During previous workshops, several stakeholders voiced concerns with how these changes might work.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 straightforward design will allow DRRS to move ahead in accordance with OKR deadline and reduce the time to implement.</a:t>
            </a:r>
            <a:endParaRPr lang="en-US" sz="20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816CC-3E42-29E5-EA1C-8565F3D9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7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7DC47-900C-BC57-C699-66A408E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E901-DD05-14F4-6494-6684DA07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NPRR 1235 and associated Preliminary IA to be discussed at June 13 PRS meeting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Open to future evolution of DRRS through design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0FC8A-1B9C-3E49-3A66-E1BF65151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251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582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Recap</vt:lpstr>
      <vt:lpstr>Updates to NPRR 1235 from Previous Design Workshops</vt:lpstr>
      <vt:lpstr>Updates to NPRR 1235 from Previous Design Workshops</vt:lpstr>
      <vt:lpstr>Rationale for Changes (Off-Line Only)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253</cp:revision>
  <dcterms:created xsi:type="dcterms:W3CDTF">2017-02-27T16:27:57Z</dcterms:created>
  <dcterms:modified xsi:type="dcterms:W3CDTF">2024-05-29T21:10:21Z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2023-09-20T19:49:35Z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a229f497-db6e-43d4-b136-077f13de3c16</vt:lpwstr>
  </property>
  <property fmtid="{D5CDD505-2E9C-101B-9397-08002B2CF9AE}" pid="8" name="MSIP_Label_7084cbda-52b8-46fb-a7b7-cb5bd465ed85_ContentBits">
    <vt:lpwstr>0</vt:lpwstr>
  </property>
</Properties>
</file>