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6"/>
  </p:notesMasterIdLst>
  <p:handoutMasterIdLst>
    <p:handoutMasterId r:id="rId17"/>
  </p:handoutMasterIdLst>
  <p:sldIdLst>
    <p:sldId id="542" r:id="rId6"/>
    <p:sldId id="563" r:id="rId7"/>
    <p:sldId id="570" r:id="rId8"/>
    <p:sldId id="571" r:id="rId9"/>
    <p:sldId id="561" r:id="rId10"/>
    <p:sldId id="562" r:id="rId11"/>
    <p:sldId id="572" r:id="rId12"/>
    <p:sldId id="573" r:id="rId13"/>
    <p:sldId id="568" r:id="rId14"/>
    <p:sldId id="5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26D07C"/>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1" d="100"/>
          <a:sy n="81" d="100"/>
        </p:scale>
        <p:origin x="1296" y="5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5/15/2024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rcot.com/calendar/05062024-RTC_B-project-Technical-Workshops" TargetMode="External"/><Relationship Id="rId2" Type="http://schemas.openxmlformats.org/officeDocument/2006/relationships/hyperlink" Target="https://www.ercot.com/calendar/04182024-RTC_B-project-Technical-Workshops" TargetMode="External"/><Relationship Id="rId1" Type="http://schemas.openxmlformats.org/officeDocument/2006/relationships/slideLayout" Target="../slideLayouts/slideLayout17.xml"/><Relationship Id="rId5" Type="http://schemas.openxmlformats.org/officeDocument/2006/relationships/hyperlink" Target="https://www.ercot.com/calendar/06062024-RTC_B-project-Technical-Workshops" TargetMode="External"/><Relationship Id="rId4" Type="http://schemas.openxmlformats.org/officeDocument/2006/relationships/hyperlink" Target="https://www.ercot.com/calendar/05152024-RTC_B-project-Technical-Workshop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mktrules/puctDirectives/rtCoOptimization" TargetMode="External"/><Relationship Id="rId2" Type="http://schemas.openxmlformats.org/officeDocument/2006/relationships/hyperlink" Target="https://www.ercot.com/files/docs/2020/04/01/RTC_Key_Principle_Quick_Reference.docx" TargetMode="External"/><Relationship Id="rId1" Type="http://schemas.openxmlformats.org/officeDocument/2006/relationships/slideLayout" Target="../slideLayouts/slideLayout17.xml"/><Relationship Id="rId4" Type="http://schemas.openxmlformats.org/officeDocument/2006/relationships/hyperlink" Target="https://www.ercot.com/mktrules/keypriorities/be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calendar/04102024-RTCBTF-Meeting" TargetMode="External"/><Relationship Id="rId2" Type="http://schemas.openxmlformats.org/officeDocument/2006/relationships/hyperlink" Target="https://www.ercot.com/files/docs/2024/03/12/Issue4_VerifiableCost%20On-Line%20Hydro.pptx" TargetMode="External"/><Relationship Id="rId1" Type="http://schemas.openxmlformats.org/officeDocument/2006/relationships/slideLayout" Target="../slideLayouts/slideLayout17.xml"/><Relationship Id="rId5" Type="http://schemas.openxmlformats.org/officeDocument/2006/relationships/hyperlink" Target="https://www.ercot.com/calendar/05062024-RTC_B-project-Technical-Workshops" TargetMode="External"/><Relationship Id="rId4" Type="http://schemas.openxmlformats.org/officeDocument/2006/relationships/hyperlink" Target="https://www.ercot.com/calendar/04182024-RTC_B-project-Technical-Workshop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323987"/>
          </a:xfrm>
          <a:prstGeom prst="rect">
            <a:avLst/>
          </a:prstGeom>
          <a:noFill/>
        </p:spPr>
        <p:txBody>
          <a:bodyPr wrap="square" rtlCol="0">
            <a:spAutoFit/>
          </a:bodyPr>
          <a:lstStyle/>
          <a:p>
            <a:r>
              <a:rPr lang="en-US" sz="2400" b="1" dirty="0"/>
              <a:t>RTC+B Task Force</a:t>
            </a:r>
          </a:p>
          <a:p>
            <a:r>
              <a:rPr lang="en-US" sz="2400" b="1" dirty="0"/>
              <a:t>Update </a:t>
            </a: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TAC</a:t>
            </a:r>
          </a:p>
          <a:p>
            <a:endParaRPr lang="en-US" dirty="0">
              <a:solidFill>
                <a:schemeClr val="tx2"/>
              </a:solidFill>
            </a:endParaRPr>
          </a:p>
          <a:p>
            <a:endParaRPr lang="en-US" dirty="0">
              <a:solidFill>
                <a:schemeClr val="tx2"/>
              </a:solidFill>
            </a:endParaRPr>
          </a:p>
          <a:p>
            <a:r>
              <a:rPr lang="en-US" dirty="0">
                <a:solidFill>
                  <a:schemeClr val="tx2"/>
                </a:solidFill>
              </a:rPr>
              <a:t>May 22,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RTCBTF Next steps</a:t>
            </a: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9726" y="1066800"/>
            <a:ext cx="8534400" cy="4724399"/>
          </a:xfrm>
        </p:spPr>
        <p:txBody>
          <a:bodyPr/>
          <a:lstStyle/>
          <a:p>
            <a:pPr>
              <a:buFontTx/>
              <a:buChar char="-"/>
            </a:pPr>
            <a:r>
              <a:rPr lang="en-US" sz="1800" dirty="0"/>
              <a:t>June 12- Next RTCBTF</a:t>
            </a:r>
          </a:p>
          <a:p>
            <a:pPr>
              <a:buFontTx/>
              <a:buChar char="-"/>
            </a:pPr>
            <a:r>
              <a:rPr lang="en-US" sz="1800" dirty="0"/>
              <a:t>Wrapping up limited series of RTC+B Technical Workshops (April-June 2024) </a:t>
            </a:r>
          </a:p>
          <a:p>
            <a:pPr lvl="1">
              <a:buFontTx/>
              <a:buChar char="-"/>
            </a:pPr>
            <a:r>
              <a:rPr lang="en-US" sz="1400" dirty="0"/>
              <a:t>Target audience, vendors and IT development/implementation staff (sent to RTCBTF and TWG) </a:t>
            </a:r>
          </a:p>
          <a:p>
            <a:pPr marL="800100" lvl="2" indent="0">
              <a:spcBef>
                <a:spcPts val="0"/>
              </a:spcBef>
              <a:buSzPts val="1000"/>
              <a:buNone/>
              <a:tabLst>
                <a:tab pos="457200" algn="l"/>
              </a:tabLst>
            </a:pPr>
            <a:r>
              <a:rPr lang="en-US" sz="1200" u="sng" dirty="0">
                <a:solidFill>
                  <a:srgbClr val="0563C1"/>
                </a:solidFill>
                <a:effectLst/>
                <a:latin typeface="Calibri" panose="020F0502020204030204" pitchFamily="34" charset="0"/>
                <a:ea typeface="Times New Roman" panose="02020603050405020304" pitchFamily="18" charset="0"/>
                <a:hlinkClick r:id="rId2"/>
              </a:rPr>
              <a:t>RTC+B Technical Workshop - April 18, 2024:   1:00 PM – 4:00 PM </a:t>
            </a:r>
            <a:r>
              <a:rPr lang="en-US" sz="1200" dirty="0">
                <a:effectLst/>
                <a:latin typeface="Calibri" panose="020F0502020204030204" pitchFamily="34" charset="0"/>
                <a:ea typeface="Times New Roman" panose="02020603050405020304" pitchFamily="18" charset="0"/>
              </a:rPr>
              <a:t>:</a:t>
            </a:r>
          </a:p>
          <a:p>
            <a:pPr marL="800100" lvl="2" indent="0">
              <a:spcBef>
                <a:spcPts val="0"/>
              </a:spcBef>
              <a:buSzPts val="1000"/>
              <a:buNone/>
              <a:tabLst>
                <a:tab pos="457200" algn="l"/>
              </a:tabLst>
            </a:pPr>
            <a:r>
              <a:rPr lang="en-US" sz="1200" dirty="0">
                <a:latin typeface="Calibri" panose="020F0502020204030204" pitchFamily="34" charset="0"/>
                <a:ea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rPr>
              <a:t>Overview of ICCP Telemetry/EMS SCADA/AGC changes &amp; ICCP Configurations for parallel testing.</a:t>
            </a:r>
            <a:endParaRPr lang="en-US" sz="1200" dirty="0">
              <a:effectLst/>
              <a:latin typeface="Calibri" panose="020F0502020204030204" pitchFamily="34" charset="0"/>
              <a:ea typeface="Calibri" panose="020F0502020204030204" pitchFamily="34" charset="0"/>
            </a:endParaRPr>
          </a:p>
          <a:p>
            <a:pPr marL="800100" lvl="2" indent="0">
              <a:spcBef>
                <a:spcPts val="0"/>
              </a:spcBef>
              <a:buSzPts val="1000"/>
              <a:buNone/>
              <a:tabLst>
                <a:tab pos="457200" algn="l"/>
              </a:tabLst>
            </a:pPr>
            <a:r>
              <a:rPr lang="en-US" sz="1200" u="sng" dirty="0">
                <a:solidFill>
                  <a:srgbClr val="0563C1"/>
                </a:solidFill>
                <a:effectLst/>
                <a:latin typeface="Calibri" panose="020F0502020204030204" pitchFamily="34" charset="0"/>
                <a:ea typeface="Times New Roman" panose="02020603050405020304" pitchFamily="18" charset="0"/>
                <a:hlinkClick r:id="rId3"/>
              </a:rPr>
              <a:t>RTC+B Technical Workshop - May 6, 2024:      1:00 PM – 4:00 PM </a:t>
            </a:r>
            <a:r>
              <a:rPr lang="en-US" sz="1200" dirty="0">
                <a:effectLst/>
                <a:latin typeface="Calibri" panose="020F0502020204030204" pitchFamily="34" charset="0"/>
                <a:ea typeface="Times New Roman" panose="02020603050405020304" pitchFamily="18" charset="0"/>
              </a:rPr>
              <a:t>: </a:t>
            </a:r>
          </a:p>
          <a:p>
            <a:pPr marL="800100" lvl="2" indent="0">
              <a:spcBef>
                <a:spcPts val="0"/>
              </a:spcBef>
              <a:buSzPts val="1000"/>
              <a:buNone/>
              <a:tabLst>
                <a:tab pos="457200" algn="l"/>
              </a:tabLst>
            </a:pPr>
            <a:r>
              <a:rPr lang="en-US" sz="1200" dirty="0">
                <a:latin typeface="Calibri" panose="020F0502020204030204" pitchFamily="34" charset="0"/>
                <a:ea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rPr>
              <a:t>Finalize approach on ICCP configuration approaches for parallel testing and transition.  </a:t>
            </a:r>
            <a:endParaRPr lang="en-US" sz="1200" dirty="0">
              <a:effectLst/>
              <a:latin typeface="Calibri" panose="020F0502020204030204" pitchFamily="34" charset="0"/>
              <a:ea typeface="Calibri" panose="020F0502020204030204" pitchFamily="34" charset="0"/>
            </a:endParaRPr>
          </a:p>
          <a:p>
            <a:pPr marL="800100" lvl="2" indent="0">
              <a:spcBef>
                <a:spcPts val="0"/>
              </a:spcBef>
              <a:buSzPts val="1000"/>
              <a:buNone/>
              <a:tabLst>
                <a:tab pos="457200" algn="l"/>
              </a:tabLst>
            </a:pPr>
            <a:r>
              <a:rPr lang="en-US" sz="1200" u="sng" dirty="0">
                <a:solidFill>
                  <a:srgbClr val="0563C1"/>
                </a:solidFill>
                <a:effectLst/>
                <a:latin typeface="Calibri" panose="020F0502020204030204" pitchFamily="34" charset="0"/>
                <a:ea typeface="Times New Roman" panose="02020603050405020304" pitchFamily="18" charset="0"/>
                <a:hlinkClick r:id="rId4"/>
              </a:rPr>
              <a:t>RTC+B Technical Workshop - May 15, 2024:    1:00 PM – 4:00 PM</a:t>
            </a:r>
            <a:r>
              <a:rPr lang="en-US" sz="1200" dirty="0">
                <a:effectLst/>
                <a:latin typeface="Calibri" panose="020F0502020204030204" pitchFamily="34" charset="0"/>
                <a:ea typeface="Times New Roman" panose="02020603050405020304" pitchFamily="18" charset="0"/>
              </a:rPr>
              <a:t> : </a:t>
            </a:r>
          </a:p>
          <a:p>
            <a:pPr marL="800100" lvl="2" indent="0">
              <a:spcBef>
                <a:spcPts val="0"/>
              </a:spcBef>
              <a:buSzPts val="1000"/>
              <a:buNone/>
              <a:tabLst>
                <a:tab pos="457200" algn="l"/>
              </a:tabLst>
            </a:pPr>
            <a:r>
              <a:rPr lang="en-US" sz="1200" dirty="0">
                <a:latin typeface="Calibri" panose="020F0502020204030204" pitchFamily="34" charset="0"/>
                <a:ea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rPr>
              <a:t>Market Interfaces design specifications (submissions - External API/Market Manager, notifications, and reports)</a:t>
            </a:r>
            <a:endParaRPr lang="en-US" sz="1200" dirty="0">
              <a:effectLst/>
              <a:latin typeface="Calibri" panose="020F0502020204030204" pitchFamily="34" charset="0"/>
              <a:ea typeface="Calibri" panose="020F0502020204030204" pitchFamily="34" charset="0"/>
            </a:endParaRPr>
          </a:p>
          <a:p>
            <a:pPr marL="800100" lvl="2" indent="0">
              <a:spcBef>
                <a:spcPts val="0"/>
              </a:spcBef>
              <a:buSzPts val="1000"/>
              <a:buNone/>
              <a:tabLst>
                <a:tab pos="457200" algn="l"/>
              </a:tabLst>
            </a:pPr>
            <a:r>
              <a:rPr lang="en-US" sz="1200" u="sng" dirty="0">
                <a:solidFill>
                  <a:srgbClr val="0563C1"/>
                </a:solidFill>
                <a:effectLst/>
                <a:latin typeface="Calibri" panose="020F0502020204030204" pitchFamily="34" charset="0"/>
                <a:ea typeface="Times New Roman" panose="02020603050405020304" pitchFamily="18" charset="0"/>
                <a:hlinkClick r:id="rId5"/>
              </a:rPr>
              <a:t>RTC+B Technical Workshop - June 6, 2024:      1:00 PM – 4:00 PM</a:t>
            </a:r>
            <a:r>
              <a:rPr lang="en-US" sz="1200" dirty="0">
                <a:effectLst/>
                <a:latin typeface="Calibri" panose="020F0502020204030204" pitchFamily="34" charset="0"/>
                <a:ea typeface="Times New Roman" panose="02020603050405020304" pitchFamily="18" charset="0"/>
              </a:rPr>
              <a:t> : </a:t>
            </a:r>
          </a:p>
          <a:p>
            <a:pPr marL="800100" lvl="2" indent="0">
              <a:spcBef>
                <a:spcPts val="0"/>
              </a:spcBef>
              <a:buSzPts val="1000"/>
              <a:buNone/>
              <a:tabLst>
                <a:tab pos="457200" algn="l"/>
              </a:tabLst>
            </a:pPr>
            <a:r>
              <a:rPr lang="en-US" sz="1200" dirty="0">
                <a:latin typeface="Calibri" panose="020F0502020204030204" pitchFamily="34" charset="0"/>
                <a:ea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rPr>
              <a:t>Reserved for further discussions if needed and Q&amp;A session.</a:t>
            </a:r>
          </a:p>
          <a:p>
            <a:pPr lvl="1">
              <a:buFontTx/>
              <a:buChar char="-"/>
            </a:pPr>
            <a:r>
              <a:rPr lang="en-US" sz="1400" dirty="0"/>
              <a:t>Based on the feedback from these workshops, ERCOT will finalize ICCP/Market Interface design specifications and publish draft versions to the ERCOT website.  </a:t>
            </a:r>
          </a:p>
          <a:p>
            <a:pPr lvl="1">
              <a:buFontTx/>
              <a:buChar char="-"/>
            </a:pPr>
            <a:r>
              <a:rPr lang="en-US" sz="1400" dirty="0"/>
              <a:t>This engagement will help QSEs and their vendors start planning their RTC+B systems design and implementation early to align with ERCOT’s RTC+B project implementation timelines which is critical for ERCOT to deliver this project successfully and on time.</a:t>
            </a:r>
          </a:p>
          <a:p>
            <a:pPr lvl="1">
              <a:buFontTx/>
              <a:buChar char="-"/>
            </a:pPr>
            <a:r>
              <a:rPr lang="en-US" sz="1400" dirty="0"/>
              <a:t>Discussions and artifacts will be highlighted and shared at regular RTCBTF meetings.</a:t>
            </a:r>
          </a:p>
          <a:p>
            <a:pPr lvl="1">
              <a:buFontTx/>
              <a:buChar char="-"/>
            </a:pPr>
            <a:endParaRPr lang="en-US" sz="1400" dirty="0"/>
          </a:p>
          <a:p>
            <a:pPr>
              <a:buFontTx/>
              <a:buChar char="-"/>
            </a:pPr>
            <a:r>
              <a:rPr lang="en-US" sz="1800" dirty="0"/>
              <a:t>Questions?</a:t>
            </a:r>
          </a:p>
        </p:txBody>
      </p:sp>
    </p:spTree>
    <p:extLst>
      <p:ext uri="{BB962C8B-B14F-4D97-AF65-F5344CB8AC3E}">
        <p14:creationId xmlns:p14="http://schemas.microsoft.com/office/powerpoint/2010/main" val="412031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1800" dirty="0"/>
              <a:t>Program update: RTC+B Program Update from April Board T&amp;S  </a:t>
            </a:r>
          </a:p>
          <a:p>
            <a:pPr>
              <a:buFontTx/>
              <a:buChar char="-"/>
            </a:pPr>
            <a:r>
              <a:rPr lang="en-US" sz="1800" dirty="0"/>
              <a:t>Potential Market Trial Sequence</a:t>
            </a:r>
          </a:p>
          <a:p>
            <a:pPr>
              <a:buFontTx/>
              <a:buChar char="-"/>
            </a:pPr>
            <a:r>
              <a:rPr lang="en-US" sz="1800" dirty="0"/>
              <a:t>Reminder of RTCBTF Review Cycle </a:t>
            </a:r>
          </a:p>
          <a:p>
            <a:pPr>
              <a:buFontTx/>
              <a:buChar char="-"/>
            </a:pPr>
            <a:r>
              <a:rPr lang="en-US" sz="1800" dirty="0"/>
              <a:t>Current Issues for RTCBTF</a:t>
            </a:r>
          </a:p>
          <a:p>
            <a:pPr>
              <a:buFontTx/>
              <a:buChar char="-"/>
            </a:pPr>
            <a:r>
              <a:rPr lang="en-US" sz="1800" dirty="0"/>
              <a:t>TAC Endorsement requested: Issue 4 Mitigated Offer Caps for Hydro for RTC </a:t>
            </a:r>
          </a:p>
          <a:p>
            <a:pPr>
              <a:buFontTx/>
              <a:buChar char="-"/>
            </a:pPr>
            <a:endParaRPr lang="en-US" sz="1800" dirty="0"/>
          </a:p>
          <a:p>
            <a:pPr lvl="1">
              <a:buFontTx/>
              <a:buChar char="-"/>
            </a:pPr>
            <a:endParaRPr lang="en-US" sz="1400" dirty="0"/>
          </a:p>
          <a:p>
            <a:pPr marL="0" indent="0">
              <a:buNone/>
            </a:pPr>
            <a:endParaRPr lang="en-US" sz="1800" dirty="0"/>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April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5F8C8F4-7144-AC0C-7131-D858E654C446}"/>
              </a:ext>
            </a:extLst>
          </p:cNvPr>
          <p:cNvPicPr>
            <a:picLocks noChangeAspect="1"/>
          </p:cNvPicPr>
          <p:nvPr/>
        </p:nvPicPr>
        <p:blipFill>
          <a:blip r:embed="rId2"/>
          <a:stretch>
            <a:fillRect/>
          </a:stretch>
        </p:blipFill>
        <p:spPr>
          <a:xfrm>
            <a:off x="0" y="1143000"/>
            <a:ext cx="9144000" cy="4572000"/>
          </a:xfrm>
          <a:prstGeom prst="rect">
            <a:avLst/>
          </a:prstGeom>
        </p:spPr>
      </p:pic>
    </p:spTree>
    <p:extLst>
      <p:ext uri="{BB962C8B-B14F-4D97-AF65-F5344CB8AC3E}">
        <p14:creationId xmlns:p14="http://schemas.microsoft.com/office/powerpoint/2010/main" val="290857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Sequence and Potential Dates for Market Trials </a:t>
            </a:r>
            <a:br>
              <a:rPr lang="en-US" dirty="0"/>
            </a:br>
            <a:r>
              <a:rPr lang="en-US" sz="1800" dirty="0"/>
              <a:t>(dates subject to change while in Planning phase)</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6" name="Rectangle 5">
            <a:extLst>
              <a:ext uri="{FF2B5EF4-FFF2-40B4-BE49-F238E27FC236}">
                <a16:creationId xmlns:a16="http://schemas.microsoft.com/office/drawing/2014/main" id="{68938E6F-1A87-4ACF-A42C-875BDAE5FF6F}"/>
              </a:ext>
            </a:extLst>
          </p:cNvPr>
          <p:cNvSpPr/>
          <p:nvPr/>
        </p:nvSpPr>
        <p:spPr>
          <a:xfrm>
            <a:off x="1066800" y="3114519"/>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a:solidFill>
                  <a:schemeClr val="tx1"/>
                </a:solidFill>
              </a:rPr>
              <a:t>RTC QSE </a:t>
            </a:r>
            <a:r>
              <a:rPr lang="en-US" sz="1100" b="1" u="sng" dirty="0">
                <a:solidFill>
                  <a:schemeClr val="tx1"/>
                </a:solidFill>
              </a:rPr>
              <a:t>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8" name="Rectangle 7">
            <a:extLst>
              <a:ext uri="{FF2B5EF4-FFF2-40B4-BE49-F238E27FC236}">
                <a16:creationId xmlns:a16="http://schemas.microsoft.com/office/drawing/2014/main" id="{A55EDCDB-E069-BD29-3809-3D2AB6699E94}"/>
              </a:ext>
            </a:extLst>
          </p:cNvPr>
          <p:cNvSpPr/>
          <p:nvPr/>
        </p:nvSpPr>
        <p:spPr>
          <a:xfrm>
            <a:off x="3487132" y="3114519"/>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9" name="Rectangle 8">
            <a:extLst>
              <a:ext uri="{FF2B5EF4-FFF2-40B4-BE49-F238E27FC236}">
                <a16:creationId xmlns:a16="http://schemas.microsoft.com/office/drawing/2014/main" id="{F132779E-9F59-1883-CC4D-7197DCEFE21F}"/>
              </a:ext>
            </a:extLst>
          </p:cNvPr>
          <p:cNvSpPr/>
          <p:nvPr/>
        </p:nvSpPr>
        <p:spPr>
          <a:xfrm>
            <a:off x="5334000" y="3114519"/>
            <a:ext cx="2362200" cy="1806724"/>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RTC SCED</a:t>
            </a:r>
          </a:p>
          <a:p>
            <a:pPr algn="ctr"/>
            <a:r>
              <a:rPr lang="en-US" sz="1100" dirty="0">
                <a:solidFill>
                  <a:schemeClr val="tx1"/>
                </a:solidFill>
              </a:rPr>
              <a:t>(QSE offers, SCED binding award and dispatch for 2-3 instances of 2-4 hours)</a:t>
            </a:r>
          </a:p>
        </p:txBody>
      </p:sp>
      <p:sp>
        <p:nvSpPr>
          <p:cNvPr id="10" name="Rectangle 9">
            <a:extLst>
              <a:ext uri="{FF2B5EF4-FFF2-40B4-BE49-F238E27FC236}">
                <a16:creationId xmlns:a16="http://schemas.microsoft.com/office/drawing/2014/main" id="{FCAB11CB-AD31-D3D4-C440-4BB9248C8A35}"/>
              </a:ext>
            </a:extLst>
          </p:cNvPr>
          <p:cNvSpPr/>
          <p:nvPr/>
        </p:nvSpPr>
        <p:spPr>
          <a:xfrm>
            <a:off x="1066800" y="4182809"/>
            <a:ext cx="426720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Testing/Check-out</a:t>
            </a:r>
          </a:p>
          <a:p>
            <a:pPr algn="ctr"/>
            <a:r>
              <a:rPr lang="en-US" sz="1100" dirty="0">
                <a:solidFill>
                  <a:schemeClr val="tx1"/>
                </a:solidFill>
              </a:rPr>
              <a:t>(Individual QSE testing of UDSP, New ramp rates, ESR telemetry)</a:t>
            </a:r>
          </a:p>
        </p:txBody>
      </p:sp>
      <p:sp>
        <p:nvSpPr>
          <p:cNvPr id="11" name="Rectangle 10">
            <a:extLst>
              <a:ext uri="{FF2B5EF4-FFF2-40B4-BE49-F238E27FC236}">
                <a16:creationId xmlns:a16="http://schemas.microsoft.com/office/drawing/2014/main" id="{B09CE276-B804-9757-5B31-F0DDEB55F81C}"/>
              </a:ext>
            </a:extLst>
          </p:cNvPr>
          <p:cNvSpPr/>
          <p:nvPr/>
        </p:nvSpPr>
        <p:spPr>
          <a:xfrm>
            <a:off x="5355996" y="5107709"/>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at least 2 times)</a:t>
            </a:r>
          </a:p>
        </p:txBody>
      </p:sp>
      <p:sp>
        <p:nvSpPr>
          <p:cNvPr id="12" name="Rectangle 11">
            <a:extLst>
              <a:ext uri="{FF2B5EF4-FFF2-40B4-BE49-F238E27FC236}">
                <a16:creationId xmlns:a16="http://schemas.microsoft.com/office/drawing/2014/main" id="{BD037D2E-1D68-3B49-1CD9-E553FB5939C2}"/>
              </a:ext>
            </a:extLst>
          </p:cNvPr>
          <p:cNvSpPr/>
          <p:nvPr/>
        </p:nvSpPr>
        <p:spPr>
          <a:xfrm>
            <a:off x="7696200" y="3114518"/>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3" name="TextBox 12">
            <a:extLst>
              <a:ext uri="{FF2B5EF4-FFF2-40B4-BE49-F238E27FC236}">
                <a16:creationId xmlns:a16="http://schemas.microsoft.com/office/drawing/2014/main" id="{EB141E3D-FEC5-1938-6AEA-BEF8736FBB35}"/>
              </a:ext>
            </a:extLst>
          </p:cNvPr>
          <p:cNvSpPr txBox="1"/>
          <p:nvPr/>
        </p:nvSpPr>
        <p:spPr>
          <a:xfrm>
            <a:off x="1388097" y="2806742"/>
            <a:ext cx="1525571" cy="307777"/>
          </a:xfrm>
          <a:prstGeom prst="rect">
            <a:avLst/>
          </a:prstGeom>
          <a:noFill/>
        </p:spPr>
        <p:txBody>
          <a:bodyPr wrap="square" rtlCol="0">
            <a:spAutoFit/>
          </a:bodyPr>
          <a:lstStyle/>
          <a:p>
            <a:pPr algn="ctr"/>
            <a:r>
              <a:rPr lang="en-US" sz="1400" dirty="0"/>
              <a:t>2 months</a:t>
            </a:r>
          </a:p>
        </p:txBody>
      </p:sp>
      <p:sp>
        <p:nvSpPr>
          <p:cNvPr id="14" name="TextBox 13">
            <a:extLst>
              <a:ext uri="{FF2B5EF4-FFF2-40B4-BE49-F238E27FC236}">
                <a16:creationId xmlns:a16="http://schemas.microsoft.com/office/drawing/2014/main" id="{DD0AC637-2547-E885-299A-D1B9AAAFF0E3}"/>
              </a:ext>
            </a:extLst>
          </p:cNvPr>
          <p:cNvSpPr txBox="1"/>
          <p:nvPr/>
        </p:nvSpPr>
        <p:spPr>
          <a:xfrm>
            <a:off x="5849332" y="2820178"/>
            <a:ext cx="1525571" cy="307777"/>
          </a:xfrm>
          <a:prstGeom prst="rect">
            <a:avLst/>
          </a:prstGeom>
          <a:noFill/>
        </p:spPr>
        <p:txBody>
          <a:bodyPr wrap="square" rtlCol="0">
            <a:spAutoFit/>
          </a:bodyPr>
          <a:lstStyle/>
          <a:p>
            <a:pPr algn="ctr"/>
            <a:r>
              <a:rPr lang="en-US" sz="1400" dirty="0"/>
              <a:t>2 months</a:t>
            </a:r>
          </a:p>
        </p:txBody>
      </p:sp>
      <p:sp>
        <p:nvSpPr>
          <p:cNvPr id="15" name="TextBox 14">
            <a:extLst>
              <a:ext uri="{FF2B5EF4-FFF2-40B4-BE49-F238E27FC236}">
                <a16:creationId xmlns:a16="http://schemas.microsoft.com/office/drawing/2014/main" id="{63E10D40-4AA0-E257-ADA1-393A7F14072A}"/>
              </a:ext>
            </a:extLst>
          </p:cNvPr>
          <p:cNvSpPr txBox="1"/>
          <p:nvPr/>
        </p:nvSpPr>
        <p:spPr>
          <a:xfrm>
            <a:off x="3762475" y="2806741"/>
            <a:ext cx="1525571" cy="307777"/>
          </a:xfrm>
          <a:prstGeom prst="rect">
            <a:avLst/>
          </a:prstGeom>
          <a:noFill/>
        </p:spPr>
        <p:txBody>
          <a:bodyPr wrap="square" rtlCol="0">
            <a:spAutoFit/>
          </a:bodyPr>
          <a:lstStyle/>
          <a:p>
            <a:pPr algn="ctr"/>
            <a:r>
              <a:rPr lang="en-US" sz="1400" dirty="0"/>
              <a:t>1-2 months</a:t>
            </a:r>
          </a:p>
        </p:txBody>
      </p:sp>
      <p:sp>
        <p:nvSpPr>
          <p:cNvPr id="16" name="TextBox 15">
            <a:extLst>
              <a:ext uri="{FF2B5EF4-FFF2-40B4-BE49-F238E27FC236}">
                <a16:creationId xmlns:a16="http://schemas.microsoft.com/office/drawing/2014/main" id="{2B012773-BAEF-C45E-86DD-97547691114C}"/>
              </a:ext>
            </a:extLst>
          </p:cNvPr>
          <p:cNvSpPr txBox="1"/>
          <p:nvPr/>
        </p:nvSpPr>
        <p:spPr>
          <a:xfrm>
            <a:off x="7542229" y="2820177"/>
            <a:ext cx="1525571" cy="307777"/>
          </a:xfrm>
          <a:prstGeom prst="rect">
            <a:avLst/>
          </a:prstGeom>
          <a:noFill/>
        </p:spPr>
        <p:txBody>
          <a:bodyPr wrap="square" rtlCol="0">
            <a:spAutoFit/>
          </a:bodyPr>
          <a:lstStyle/>
          <a:p>
            <a:pPr algn="ctr"/>
            <a:r>
              <a:rPr lang="en-US" sz="1400" dirty="0"/>
              <a:t>1 month</a:t>
            </a:r>
          </a:p>
        </p:txBody>
      </p:sp>
      <p:sp>
        <p:nvSpPr>
          <p:cNvPr id="17" name="TextBox 16">
            <a:extLst>
              <a:ext uri="{FF2B5EF4-FFF2-40B4-BE49-F238E27FC236}">
                <a16:creationId xmlns:a16="http://schemas.microsoft.com/office/drawing/2014/main" id="{208BCA1F-2738-3E34-E8C0-8D3A8E33BC4F}"/>
              </a:ext>
            </a:extLst>
          </p:cNvPr>
          <p:cNvSpPr txBox="1"/>
          <p:nvPr/>
        </p:nvSpPr>
        <p:spPr>
          <a:xfrm>
            <a:off x="2133600" y="4922731"/>
            <a:ext cx="1525571" cy="307777"/>
          </a:xfrm>
          <a:prstGeom prst="rect">
            <a:avLst/>
          </a:prstGeom>
          <a:noFill/>
        </p:spPr>
        <p:txBody>
          <a:bodyPr wrap="square" rtlCol="0">
            <a:spAutoFit/>
          </a:bodyPr>
          <a:lstStyle/>
          <a:p>
            <a:pPr algn="ctr"/>
            <a:r>
              <a:rPr lang="en-US" sz="1400" dirty="0"/>
              <a:t>2-3 months</a:t>
            </a:r>
          </a:p>
        </p:txBody>
      </p:sp>
      <p:sp>
        <p:nvSpPr>
          <p:cNvPr id="18" name="TextBox 17">
            <a:extLst>
              <a:ext uri="{FF2B5EF4-FFF2-40B4-BE49-F238E27FC236}">
                <a16:creationId xmlns:a16="http://schemas.microsoft.com/office/drawing/2014/main" id="{8FE0E747-EB74-DE68-AB09-6CD0E5145398}"/>
              </a:ext>
            </a:extLst>
          </p:cNvPr>
          <p:cNvSpPr txBox="1"/>
          <p:nvPr/>
        </p:nvSpPr>
        <p:spPr>
          <a:xfrm>
            <a:off x="5556511" y="5940623"/>
            <a:ext cx="1525571" cy="307777"/>
          </a:xfrm>
          <a:prstGeom prst="rect">
            <a:avLst/>
          </a:prstGeom>
          <a:noFill/>
        </p:spPr>
        <p:txBody>
          <a:bodyPr wrap="square" rtlCol="0">
            <a:spAutoFit/>
          </a:bodyPr>
          <a:lstStyle/>
          <a:p>
            <a:pPr algn="ctr"/>
            <a:r>
              <a:rPr lang="en-US" sz="1400" dirty="0"/>
              <a:t>1-2 months</a:t>
            </a:r>
          </a:p>
        </p:txBody>
      </p:sp>
      <p:sp>
        <p:nvSpPr>
          <p:cNvPr id="19" name="Rectangle 18">
            <a:extLst>
              <a:ext uri="{FF2B5EF4-FFF2-40B4-BE49-F238E27FC236}">
                <a16:creationId xmlns:a16="http://schemas.microsoft.com/office/drawing/2014/main" id="{C4D05FA9-7FA0-0C73-5BC3-A8DDDB2B3531}"/>
              </a:ext>
            </a:extLst>
          </p:cNvPr>
          <p:cNvSpPr/>
          <p:nvPr/>
        </p:nvSpPr>
        <p:spPr>
          <a:xfrm>
            <a:off x="533400"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7" name="Rectangle 26">
            <a:extLst>
              <a:ext uri="{FF2B5EF4-FFF2-40B4-BE49-F238E27FC236}">
                <a16:creationId xmlns:a16="http://schemas.microsoft.com/office/drawing/2014/main" id="{78232B78-69FC-0110-39B8-3D8F69C1E9AD}"/>
              </a:ext>
            </a:extLst>
          </p:cNvPr>
          <p:cNvSpPr/>
          <p:nvPr/>
        </p:nvSpPr>
        <p:spPr>
          <a:xfrm>
            <a:off x="1601394"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8" name="Rectangle 27">
            <a:extLst>
              <a:ext uri="{FF2B5EF4-FFF2-40B4-BE49-F238E27FC236}">
                <a16:creationId xmlns:a16="http://schemas.microsoft.com/office/drawing/2014/main" id="{22A1C139-6FDD-F840-4E7C-E155BC23E9C3}"/>
              </a:ext>
            </a:extLst>
          </p:cNvPr>
          <p:cNvSpPr/>
          <p:nvPr/>
        </p:nvSpPr>
        <p:spPr>
          <a:xfrm>
            <a:off x="2679192"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9" name="Rectangle 28">
            <a:extLst>
              <a:ext uri="{FF2B5EF4-FFF2-40B4-BE49-F238E27FC236}">
                <a16:creationId xmlns:a16="http://schemas.microsoft.com/office/drawing/2014/main" id="{95E4E926-A413-9760-93C5-CA62D633CF40}"/>
              </a:ext>
            </a:extLst>
          </p:cNvPr>
          <p:cNvSpPr/>
          <p:nvPr/>
        </p:nvSpPr>
        <p:spPr>
          <a:xfrm>
            <a:off x="3756777"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30" name="Rectangle 29">
            <a:extLst>
              <a:ext uri="{FF2B5EF4-FFF2-40B4-BE49-F238E27FC236}">
                <a16:creationId xmlns:a16="http://schemas.microsoft.com/office/drawing/2014/main" id="{7F406E60-0B42-33DE-D462-3021D96F7D46}"/>
              </a:ext>
            </a:extLst>
          </p:cNvPr>
          <p:cNvSpPr/>
          <p:nvPr/>
        </p:nvSpPr>
        <p:spPr>
          <a:xfrm>
            <a:off x="4826227"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31" name="Rectangle 30">
            <a:extLst>
              <a:ext uri="{FF2B5EF4-FFF2-40B4-BE49-F238E27FC236}">
                <a16:creationId xmlns:a16="http://schemas.microsoft.com/office/drawing/2014/main" id="{B8B116CD-F177-26ED-746E-D8BF31619779}"/>
              </a:ext>
            </a:extLst>
          </p:cNvPr>
          <p:cNvSpPr/>
          <p:nvPr/>
        </p:nvSpPr>
        <p:spPr>
          <a:xfrm>
            <a:off x="5881524"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32" name="Rectangle 31">
            <a:extLst>
              <a:ext uri="{FF2B5EF4-FFF2-40B4-BE49-F238E27FC236}">
                <a16:creationId xmlns:a16="http://schemas.microsoft.com/office/drawing/2014/main" id="{4AD8C694-BBA6-D147-FEFD-B8C7F13FE5E9}"/>
              </a:ext>
            </a:extLst>
          </p:cNvPr>
          <p:cNvSpPr/>
          <p:nvPr/>
        </p:nvSpPr>
        <p:spPr>
          <a:xfrm>
            <a:off x="6948402"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4" name="Rectangle 33">
            <a:extLst>
              <a:ext uri="{FF2B5EF4-FFF2-40B4-BE49-F238E27FC236}">
                <a16:creationId xmlns:a16="http://schemas.microsoft.com/office/drawing/2014/main" id="{2425135D-3EBF-1D68-B3E2-2F6F320C1E62}"/>
              </a:ext>
            </a:extLst>
          </p:cNvPr>
          <p:cNvSpPr/>
          <p:nvPr/>
        </p:nvSpPr>
        <p:spPr>
          <a:xfrm>
            <a:off x="8015202" y="1447800"/>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6" name="Rectangle 35">
            <a:extLst>
              <a:ext uri="{FF2B5EF4-FFF2-40B4-BE49-F238E27FC236}">
                <a16:creationId xmlns:a16="http://schemas.microsoft.com/office/drawing/2014/main" id="{AC539793-35C5-BB03-51E2-36D8D2FBE675}"/>
              </a:ext>
            </a:extLst>
          </p:cNvPr>
          <p:cNvSpPr/>
          <p:nvPr/>
        </p:nvSpPr>
        <p:spPr>
          <a:xfrm rot="19465979">
            <a:off x="1751994" y="2491769"/>
            <a:ext cx="5494322" cy="1569660"/>
          </a:xfrm>
          <a:prstGeom prst="rect">
            <a:avLst/>
          </a:prstGeom>
          <a:noFill/>
        </p:spPr>
        <p:txBody>
          <a:bodyPr wrap="square" lIns="91440" tIns="45720" rIns="91440" bIns="45720">
            <a:spAutoFit/>
          </a:bodyPr>
          <a:lstStyle/>
          <a:p>
            <a:pPr algn="ctr"/>
            <a:r>
              <a:rPr lang="en-US" sz="9600" b="1" cap="none" spc="50" dirty="0">
                <a:ln w="0"/>
                <a:solidFill>
                  <a:schemeClr val="bg2">
                    <a:alpha val="30000"/>
                  </a:schemeClr>
                </a:solidFill>
                <a:effectLst>
                  <a:innerShdw blurRad="63500" dist="50800" dir="13500000">
                    <a:srgbClr val="000000">
                      <a:alpha val="50000"/>
                    </a:srgbClr>
                  </a:innerShdw>
                </a:effectLst>
              </a:rPr>
              <a:t>DRAFT</a:t>
            </a:r>
            <a:endParaRPr lang="en-US" sz="5400" b="1" cap="none" spc="50" dirty="0">
              <a:ln w="0"/>
              <a:solidFill>
                <a:schemeClr val="bg2">
                  <a:alpha val="30000"/>
                </a:schemeClr>
              </a:solidFill>
              <a:effectLst>
                <a:innerShdw blurRad="63500" dist="50800" dir="13500000">
                  <a:srgbClr val="000000">
                    <a:alpha val="50000"/>
                  </a:srgbClr>
                </a:innerShdw>
              </a:effectLst>
            </a:endParaRPr>
          </a:p>
        </p:txBody>
      </p:sp>
      <p:sp>
        <p:nvSpPr>
          <p:cNvPr id="4" name="Arrow: Pentagon 3">
            <a:extLst>
              <a:ext uri="{FF2B5EF4-FFF2-40B4-BE49-F238E27FC236}">
                <a16:creationId xmlns:a16="http://schemas.microsoft.com/office/drawing/2014/main" id="{837DA0C2-71CA-34B8-AC9C-6F3A9AB8E69C}"/>
              </a:ext>
            </a:extLst>
          </p:cNvPr>
          <p:cNvSpPr/>
          <p:nvPr/>
        </p:nvSpPr>
        <p:spPr>
          <a:xfrm>
            <a:off x="120459" y="1907944"/>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Tree>
    <p:extLst>
      <p:ext uri="{BB962C8B-B14F-4D97-AF65-F5344CB8AC3E}">
        <p14:creationId xmlns:p14="http://schemas.microsoft.com/office/powerpoint/2010/main" val="37705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1800" dirty="0"/>
              <a:t>Reminder of RTC+B Program Scope</a:t>
            </a:r>
          </a:p>
          <a:p>
            <a:pPr lvl="1"/>
            <a:r>
              <a:rPr lang="en-US" sz="1400" dirty="0"/>
              <a:t>RTC Key Principles were approved to lay foundation of NPRR1007-1013</a:t>
            </a:r>
          </a:p>
          <a:p>
            <a:pPr lvl="2"/>
            <a:r>
              <a:rPr lang="en-US" sz="1000" dirty="0"/>
              <a:t>Consolidated Key Principles: </a:t>
            </a:r>
            <a:r>
              <a:rPr lang="en-US" sz="1000" dirty="0">
                <a:hlinkClick r:id="rId2"/>
              </a:rPr>
              <a:t>https://www.ercot.com/files/docs/2020/04/01/RTC_Key_Principle_Quick_Reference.docx</a:t>
            </a:r>
            <a:endParaRPr lang="en-US" sz="1000" dirty="0"/>
          </a:p>
          <a:p>
            <a:pPr lvl="2"/>
            <a:r>
              <a:rPr lang="en-US" sz="1000" dirty="0"/>
              <a:t>Library of Key Principles: </a:t>
            </a:r>
            <a:r>
              <a:rPr lang="en-US" sz="1000" dirty="0">
                <a:hlinkClick r:id="rId3"/>
              </a:rPr>
              <a:t>https://www.ercot.com/mktrules/puctDirectives/rtCoOptimization</a:t>
            </a:r>
            <a:r>
              <a:rPr lang="en-US" sz="1000" dirty="0"/>
              <a:t> </a:t>
            </a:r>
          </a:p>
          <a:p>
            <a:pPr lvl="1"/>
            <a:r>
              <a:rPr lang="en-US" sz="1400" dirty="0"/>
              <a:t>Battery Key Topic Concepts approved to lay foundation of NPRR1014</a:t>
            </a:r>
          </a:p>
          <a:p>
            <a:pPr lvl="2"/>
            <a:r>
              <a:rPr lang="en-US" sz="1000" dirty="0">
                <a:hlinkClick r:id="rId4"/>
              </a:rPr>
              <a:t>https://www.ercot.com/mktrules/keypriorities/bes</a:t>
            </a:r>
            <a:endParaRPr lang="en-US" sz="1000" dirty="0"/>
          </a:p>
          <a:p>
            <a:pPr lvl="1"/>
            <a:r>
              <a:rPr lang="en-US" sz="1400" dirty="0"/>
              <a:t>RTC State-of-Charge accounting in NPRR1204</a:t>
            </a:r>
          </a:p>
          <a:p>
            <a:r>
              <a:rPr lang="en-US" sz="1800" dirty="0"/>
              <a:t>Objective is to present concepts or issues that need to be resolved for an effective implementation.</a:t>
            </a:r>
          </a:p>
          <a:p>
            <a:pPr lvl="1"/>
            <a:r>
              <a:rPr lang="en-US" sz="1400" dirty="0"/>
              <a:t>Coordinating timelines for interface requirements and testing, </a:t>
            </a:r>
          </a:p>
          <a:p>
            <a:pPr lvl="1"/>
            <a:r>
              <a:rPr lang="en-US" sz="1400" dirty="0"/>
              <a:t>Providing the forum for any analysis or policy decisions (such as parameter values)</a:t>
            </a:r>
          </a:p>
          <a:p>
            <a:pPr lvl="1"/>
            <a:r>
              <a:rPr lang="en-US" sz="1400" dirty="0"/>
              <a:t>Coordinating market readiness and cutover activities,</a:t>
            </a:r>
          </a:p>
          <a:p>
            <a:pPr lvl="1"/>
            <a:r>
              <a:rPr lang="en-US" sz="1400" dirty="0"/>
              <a:t>Review draft Revision Requests or other artifacts necessary to successfully implement the program within the identified timeframes, and discussing other details as needed.</a:t>
            </a:r>
          </a:p>
          <a:p>
            <a:r>
              <a:rPr lang="en-US" sz="1800" dirty="0"/>
              <a:t>Lessons learned from RTCTF to avoid being delayed in decisions:</a:t>
            </a:r>
          </a:p>
          <a:p>
            <a:pPr lvl="1"/>
            <a:r>
              <a:rPr lang="en-US" sz="1400" dirty="0"/>
              <a:t>Meeting #1: Initial concept presented by ERCOT staff</a:t>
            </a:r>
          </a:p>
          <a:p>
            <a:pPr lvl="1"/>
            <a:r>
              <a:rPr lang="en-US" sz="1400" dirty="0"/>
              <a:t>Meeting #2: Comments and alternatives presented by MPs</a:t>
            </a:r>
          </a:p>
          <a:p>
            <a:pPr lvl="1"/>
            <a:r>
              <a:rPr lang="en-US" sz="1400" dirty="0"/>
              <a:t>Meeting #3: RTCTF consensus achieved or escalated to TAC for a vote to decide the matter.</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Plans for Meetings and Review Cycles</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Current Issues List</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04800" y="914400"/>
            <a:ext cx="8534400" cy="1142999"/>
          </a:xfrm>
        </p:spPr>
        <p:txBody>
          <a:bodyPr/>
          <a:lstStyle/>
          <a:p>
            <a:r>
              <a:rPr lang="en-US" sz="1800" dirty="0"/>
              <a:t>Link to current issues on today’s meeting page</a:t>
            </a:r>
          </a:p>
          <a:p>
            <a:r>
              <a:rPr lang="en-US" sz="1800" dirty="0"/>
              <a:t>Closed/green on RUC Capacity Short (added Resolved Worksheet)</a:t>
            </a:r>
            <a:endParaRPr lang="en-US" sz="1000" dirty="0">
              <a:solidFill>
                <a:srgbClr val="FF0000"/>
              </a:solidFill>
            </a:endParaRPr>
          </a:p>
        </p:txBody>
      </p:sp>
      <p:sp>
        <p:nvSpPr>
          <p:cNvPr id="5" name="TextBox 4">
            <a:extLst>
              <a:ext uri="{FF2B5EF4-FFF2-40B4-BE49-F238E27FC236}">
                <a16:creationId xmlns:a16="http://schemas.microsoft.com/office/drawing/2014/main" id="{693BC48B-7C9B-D386-0DEA-96F01F37AC27}"/>
              </a:ext>
            </a:extLst>
          </p:cNvPr>
          <p:cNvSpPr txBox="1"/>
          <p:nvPr/>
        </p:nvSpPr>
        <p:spPr>
          <a:xfrm>
            <a:off x="76200" y="5486400"/>
            <a:ext cx="7391400" cy="276999"/>
          </a:xfrm>
          <a:prstGeom prst="rect">
            <a:avLst/>
          </a:prstGeom>
          <a:noFill/>
        </p:spPr>
        <p:txBody>
          <a:bodyPr wrap="square" rtlCol="0">
            <a:spAutoFit/>
          </a:bodyPr>
          <a:lstStyle/>
          <a:p>
            <a:r>
              <a:rPr lang="en-US" sz="1200" dirty="0">
                <a:solidFill>
                  <a:srgbClr val="FF0000"/>
                </a:solidFill>
              </a:rPr>
              <a:t>- Moving up discussion of interface changes, market trials, details for designing control systems</a:t>
            </a:r>
          </a:p>
        </p:txBody>
      </p:sp>
      <p:cxnSp>
        <p:nvCxnSpPr>
          <p:cNvPr id="6" name="Straight Arrow Connector 5">
            <a:extLst>
              <a:ext uri="{FF2B5EF4-FFF2-40B4-BE49-F238E27FC236}">
                <a16:creationId xmlns:a16="http://schemas.microsoft.com/office/drawing/2014/main" id="{C64D6445-420D-F841-DFEB-49E3B203278A}"/>
              </a:ext>
            </a:extLst>
          </p:cNvPr>
          <p:cNvCxnSpPr>
            <a:cxnSpLocks/>
          </p:cNvCxnSpPr>
          <p:nvPr/>
        </p:nvCxnSpPr>
        <p:spPr>
          <a:xfrm flipV="1">
            <a:off x="4191000" y="3276600"/>
            <a:ext cx="2286000" cy="224436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B29E1958-D79A-F432-4ABF-BB061ABFE71D}"/>
              </a:ext>
            </a:extLst>
          </p:cNvPr>
          <p:cNvCxnSpPr>
            <a:cxnSpLocks/>
          </p:cNvCxnSpPr>
          <p:nvPr/>
        </p:nvCxnSpPr>
        <p:spPr>
          <a:xfrm flipV="1">
            <a:off x="4343400" y="3505200"/>
            <a:ext cx="2669553" cy="201576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6D74032-6527-57E2-D7FE-B4108A40FA80}"/>
              </a:ext>
            </a:extLst>
          </p:cNvPr>
          <p:cNvPicPr>
            <a:picLocks noChangeAspect="1"/>
          </p:cNvPicPr>
          <p:nvPr/>
        </p:nvPicPr>
        <p:blipFill>
          <a:blip r:embed="rId2"/>
          <a:stretch>
            <a:fillRect/>
          </a:stretch>
        </p:blipFill>
        <p:spPr>
          <a:xfrm>
            <a:off x="0" y="1782164"/>
            <a:ext cx="9144000" cy="3293672"/>
          </a:xfrm>
          <a:prstGeom prst="rect">
            <a:avLst/>
          </a:prstGeom>
        </p:spPr>
      </p:pic>
    </p:spTree>
    <p:extLst>
      <p:ext uri="{BB962C8B-B14F-4D97-AF65-F5344CB8AC3E}">
        <p14:creationId xmlns:p14="http://schemas.microsoft.com/office/powerpoint/2010/main" val="323348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Summary of Resolved Issues</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04800" y="914401"/>
            <a:ext cx="8534400" cy="457200"/>
          </a:xfrm>
        </p:spPr>
        <p:txBody>
          <a:bodyPr/>
          <a:lstStyle/>
          <a:p>
            <a:r>
              <a:rPr lang="en-US" sz="1800" dirty="0"/>
              <a:t>Resolved Tab of Issues Workbook:</a:t>
            </a:r>
          </a:p>
        </p:txBody>
      </p:sp>
      <p:pic>
        <p:nvPicPr>
          <p:cNvPr id="5" name="Picture 4">
            <a:extLst>
              <a:ext uri="{FF2B5EF4-FFF2-40B4-BE49-F238E27FC236}">
                <a16:creationId xmlns:a16="http://schemas.microsoft.com/office/drawing/2014/main" id="{CAE4DB0D-76F9-9DA6-53C8-A32B0CAF0251}"/>
              </a:ext>
            </a:extLst>
          </p:cNvPr>
          <p:cNvPicPr>
            <a:picLocks noChangeAspect="1"/>
          </p:cNvPicPr>
          <p:nvPr/>
        </p:nvPicPr>
        <p:blipFill>
          <a:blip r:embed="rId2"/>
          <a:stretch>
            <a:fillRect/>
          </a:stretch>
        </p:blipFill>
        <p:spPr>
          <a:xfrm>
            <a:off x="190500" y="1600200"/>
            <a:ext cx="8839200" cy="1029074"/>
          </a:xfrm>
          <a:prstGeom prst="rect">
            <a:avLst/>
          </a:prstGeom>
        </p:spPr>
      </p:pic>
    </p:spTree>
    <p:extLst>
      <p:ext uri="{BB962C8B-B14F-4D97-AF65-F5344CB8AC3E}">
        <p14:creationId xmlns:p14="http://schemas.microsoft.com/office/powerpoint/2010/main" val="50609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Issues at May RTCBTF Meeting</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9726" y="990600"/>
            <a:ext cx="8534400" cy="4953000"/>
          </a:xfrm>
        </p:spPr>
        <p:txBody>
          <a:bodyPr/>
          <a:lstStyle/>
          <a:p>
            <a:pPr>
              <a:spcBef>
                <a:spcPts val="0"/>
              </a:spcBef>
              <a:spcAft>
                <a:spcPts val="600"/>
              </a:spcAft>
              <a:buFontTx/>
              <a:buChar char="-"/>
            </a:pPr>
            <a:r>
              <a:rPr lang="en-US" sz="1600" u="sng" dirty="0"/>
              <a:t>Issue 4</a:t>
            </a:r>
            <a:r>
              <a:rPr lang="en-US" sz="1600" dirty="0"/>
              <a:t> - Verifiable Cost Manual- Change for on-line hydro Resources per KP 1.3(3)</a:t>
            </a:r>
          </a:p>
          <a:p>
            <a:pPr lvl="1">
              <a:spcBef>
                <a:spcPts val="0"/>
              </a:spcBef>
              <a:spcAft>
                <a:spcPts val="600"/>
              </a:spcAft>
              <a:buFontTx/>
              <a:buChar char="-"/>
            </a:pPr>
            <a:r>
              <a:rPr lang="en-US" sz="1400" dirty="0"/>
              <a:t>Final review and includes draft language</a:t>
            </a:r>
          </a:p>
          <a:p>
            <a:pPr lvl="2">
              <a:spcBef>
                <a:spcPts val="0"/>
              </a:spcBef>
              <a:spcAft>
                <a:spcPts val="600"/>
              </a:spcAft>
              <a:buFontTx/>
              <a:buChar char="-"/>
            </a:pPr>
            <a:r>
              <a:rPr lang="en-US" sz="1050" dirty="0"/>
              <a:t>No comments received from March RTCBTF </a:t>
            </a:r>
            <a:r>
              <a:rPr lang="en-US" sz="1050" dirty="0">
                <a:hlinkClick r:id="rId2"/>
              </a:rPr>
              <a:t>presentation</a:t>
            </a:r>
            <a:endParaRPr lang="en-US" sz="1050" dirty="0"/>
          </a:p>
          <a:p>
            <a:pPr lvl="2">
              <a:spcBef>
                <a:spcPts val="0"/>
              </a:spcBef>
              <a:spcAft>
                <a:spcPts val="600"/>
              </a:spcAft>
              <a:buFontTx/>
              <a:buChar char="-"/>
            </a:pPr>
            <a:r>
              <a:rPr lang="en-US" sz="1050" dirty="0"/>
              <a:t>Confirmed concept in Resolved Tab of Issues Sheet</a:t>
            </a:r>
          </a:p>
          <a:p>
            <a:pPr>
              <a:spcBef>
                <a:spcPts val="0"/>
              </a:spcBef>
              <a:spcAft>
                <a:spcPts val="600"/>
              </a:spcAft>
              <a:buFontTx/>
              <a:buChar char="-"/>
            </a:pPr>
            <a:r>
              <a:rPr lang="en-US" sz="1600" u="sng" dirty="0"/>
              <a:t>Issue 3</a:t>
            </a:r>
            <a:r>
              <a:rPr lang="en-US" sz="1600" dirty="0"/>
              <a:t> - Framework for periodic analysis comparing RTC and the current ORDC design </a:t>
            </a:r>
          </a:p>
          <a:p>
            <a:pPr lvl="1">
              <a:spcBef>
                <a:spcPts val="0"/>
              </a:spcBef>
              <a:spcAft>
                <a:spcPts val="600"/>
              </a:spcAft>
              <a:buFontTx/>
              <a:buChar char="-"/>
            </a:pPr>
            <a:r>
              <a:rPr lang="en-US" sz="1200" dirty="0"/>
              <a:t>Prior meeting had ERCOT approach to analysis </a:t>
            </a:r>
            <a:r>
              <a:rPr lang="en-US" sz="1200" dirty="0">
                <a:hlinkClick r:id="rId3"/>
              </a:rPr>
              <a:t>(public Excel tool and internal Python Simulator)</a:t>
            </a:r>
            <a:endParaRPr lang="en-US" sz="1200" dirty="0"/>
          </a:p>
          <a:p>
            <a:pPr lvl="1">
              <a:spcBef>
                <a:spcPts val="0"/>
              </a:spcBef>
              <a:spcAft>
                <a:spcPts val="600"/>
              </a:spcAft>
              <a:buFontTx/>
              <a:buChar char="-"/>
            </a:pPr>
            <a:r>
              <a:rPr lang="en-US" sz="1200" dirty="0"/>
              <a:t>Reviewed Luminant’s feedback on Operating Days to be evaluated in RTC Simulator Tool</a:t>
            </a:r>
          </a:p>
          <a:p>
            <a:pPr>
              <a:spcBef>
                <a:spcPts val="0"/>
              </a:spcBef>
              <a:spcAft>
                <a:spcPts val="600"/>
              </a:spcAft>
              <a:buFontTx/>
              <a:buChar char="-"/>
            </a:pPr>
            <a:r>
              <a:rPr lang="en-US" sz="1600" u="sng" dirty="0"/>
              <a:t>Issue 20</a:t>
            </a:r>
            <a:r>
              <a:rPr lang="en-US" sz="1600" dirty="0"/>
              <a:t> - Review of the Energy and AS Offer Caps in the context of Current Policy</a:t>
            </a:r>
          </a:p>
          <a:p>
            <a:pPr lvl="1">
              <a:spcBef>
                <a:spcPts val="0"/>
              </a:spcBef>
              <a:spcAft>
                <a:spcPts val="600"/>
              </a:spcAft>
              <a:buFontTx/>
              <a:buChar char="-"/>
            </a:pPr>
            <a:r>
              <a:rPr lang="en-US" sz="1400" dirty="0"/>
              <a:t>First time discussion and will include ESR examples</a:t>
            </a:r>
          </a:p>
          <a:p>
            <a:pPr>
              <a:spcBef>
                <a:spcPts val="0"/>
              </a:spcBef>
              <a:spcAft>
                <a:spcPts val="600"/>
              </a:spcAft>
              <a:buFontTx/>
              <a:buChar char="-"/>
            </a:pPr>
            <a:r>
              <a:rPr lang="en-US" sz="1600" u="sng" dirty="0"/>
              <a:t>Issue 9-10</a:t>
            </a:r>
            <a:r>
              <a:rPr lang="en-US" sz="1600" dirty="0"/>
              <a:t> - Market Readiness and Technical Workshops</a:t>
            </a:r>
          </a:p>
          <a:p>
            <a:pPr lvl="1">
              <a:spcBef>
                <a:spcPts val="0"/>
              </a:spcBef>
              <a:spcAft>
                <a:spcPts val="600"/>
              </a:spcAft>
              <a:buFontTx/>
              <a:buChar char="-"/>
            </a:pPr>
            <a:r>
              <a:rPr lang="en-US" sz="1400" dirty="0"/>
              <a:t>Review of past 2 workshops </a:t>
            </a:r>
          </a:p>
          <a:p>
            <a:pPr marL="1257300" lvl="3" indent="0">
              <a:spcBef>
                <a:spcPts val="0"/>
              </a:spcBef>
              <a:buSzPts val="1000"/>
              <a:buNone/>
              <a:tabLst>
                <a:tab pos="457200" algn="l"/>
              </a:tabLst>
            </a:pPr>
            <a:r>
              <a:rPr lang="en-US" sz="1400" u="sng" dirty="0">
                <a:solidFill>
                  <a:srgbClr val="0563C1"/>
                </a:solidFill>
                <a:effectLst/>
                <a:latin typeface="Calibri" panose="020F0502020204030204" pitchFamily="34" charset="0"/>
                <a:ea typeface="Times New Roman" panose="02020603050405020304" pitchFamily="18" charset="0"/>
                <a:hlinkClick r:id="rId4"/>
              </a:rPr>
              <a:t>RTC+B Technical Workshop - April 18, 2024:   1:00 PM – 4:00 PM </a:t>
            </a:r>
            <a:endParaRPr lang="en-US" sz="1400" dirty="0">
              <a:effectLst/>
              <a:latin typeface="Calibri" panose="020F0502020204030204" pitchFamily="34" charset="0"/>
              <a:ea typeface="Times New Roman" panose="02020603050405020304" pitchFamily="18" charset="0"/>
            </a:endParaRPr>
          </a:p>
          <a:p>
            <a:pPr marL="1257300" lvl="3" indent="0">
              <a:spcBef>
                <a:spcPts val="0"/>
              </a:spcBef>
              <a:buSzPts val="1000"/>
              <a:buNone/>
              <a:tabLst>
                <a:tab pos="457200" algn="l"/>
              </a:tabLst>
            </a:pPr>
            <a:r>
              <a:rPr lang="en-US" sz="1400" u="sng" dirty="0">
                <a:solidFill>
                  <a:srgbClr val="0563C1"/>
                </a:solidFill>
                <a:effectLst/>
                <a:latin typeface="Calibri" panose="020F0502020204030204" pitchFamily="34" charset="0"/>
                <a:ea typeface="Times New Roman" panose="02020603050405020304" pitchFamily="18" charset="0"/>
                <a:hlinkClick r:id="rId5"/>
              </a:rPr>
              <a:t>RTC+B Technical Workshop - May 6, 2024:      1:00 PM – 4:00 PM </a:t>
            </a:r>
            <a:endParaRPr lang="en-US" sz="1400" dirty="0">
              <a:effectLst/>
              <a:latin typeface="Calibri" panose="020F0502020204030204" pitchFamily="34" charset="0"/>
              <a:ea typeface="Times New Roman" panose="02020603050405020304" pitchFamily="18" charset="0"/>
            </a:endParaRPr>
          </a:p>
          <a:p>
            <a:pPr>
              <a:spcBef>
                <a:spcPts val="0"/>
              </a:spcBef>
              <a:spcAft>
                <a:spcPts val="600"/>
              </a:spcAft>
              <a:buFontTx/>
              <a:buChar char="-"/>
            </a:pPr>
            <a:r>
              <a:rPr lang="en-US" sz="1600" u="sng" dirty="0"/>
              <a:t>Issue 18</a:t>
            </a:r>
            <a:r>
              <a:rPr lang="en-US" sz="1600" dirty="0"/>
              <a:t> - Review of the AS Demand Curves in the context of current policy</a:t>
            </a:r>
          </a:p>
          <a:p>
            <a:pPr lvl="1">
              <a:spcBef>
                <a:spcPts val="0"/>
              </a:spcBef>
              <a:spcAft>
                <a:spcPts val="600"/>
              </a:spcAft>
              <a:buFontTx/>
              <a:buChar char="-"/>
            </a:pPr>
            <a:r>
              <a:rPr lang="en-US" sz="1400" dirty="0"/>
              <a:t>Time allocated for MPs to share thoughts and next steps</a:t>
            </a:r>
          </a:p>
        </p:txBody>
      </p:sp>
    </p:spTree>
    <p:extLst>
      <p:ext uri="{BB962C8B-B14F-4D97-AF65-F5344CB8AC3E}">
        <p14:creationId xmlns:p14="http://schemas.microsoft.com/office/powerpoint/2010/main" val="2086339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TAC requested action</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04800" y="914400"/>
            <a:ext cx="8534400" cy="4876800"/>
          </a:xfrm>
        </p:spPr>
        <p:txBody>
          <a:bodyPr/>
          <a:lstStyle/>
          <a:p>
            <a:pPr>
              <a:spcBef>
                <a:spcPts val="0"/>
              </a:spcBef>
              <a:spcAft>
                <a:spcPts val="600"/>
              </a:spcAft>
              <a:buFontTx/>
              <a:buChar char="-"/>
            </a:pPr>
            <a:r>
              <a:rPr lang="en-US" sz="1600" u="sng" dirty="0"/>
              <a:t>Issue 4</a:t>
            </a:r>
            <a:r>
              <a:rPr lang="en-US" sz="1600" dirty="0"/>
              <a:t> - Verifiable Cost Manual- Change for on-line hydro Resources per KP 1.3(3)</a:t>
            </a:r>
          </a:p>
          <a:p>
            <a:pPr lvl="1">
              <a:spcBef>
                <a:spcPts val="0"/>
              </a:spcBef>
              <a:spcAft>
                <a:spcPts val="600"/>
              </a:spcAft>
              <a:buFontTx/>
              <a:buChar char="-"/>
            </a:pPr>
            <a:r>
              <a:rPr lang="en-US" sz="1400" dirty="0">
                <a:solidFill>
                  <a:srgbClr val="C00000"/>
                </a:solidFill>
              </a:rPr>
              <a:t>Seeking TAC endorsement of On-Line Hydro Mitigated Offer Cap Decision (details below) and as captured in Resolved Tab of RTCBTF Issues List</a:t>
            </a:r>
          </a:p>
          <a:p>
            <a:pPr lvl="2">
              <a:spcBef>
                <a:spcPts val="0"/>
              </a:spcBef>
              <a:spcAft>
                <a:spcPts val="600"/>
              </a:spcAft>
              <a:buFontTx/>
              <a:buChar char="-"/>
            </a:pPr>
            <a:r>
              <a:rPr lang="en-US" sz="1200" b="1" i="1" dirty="0"/>
              <a:t>Given that Hydro Resources operating in synchronous condenser mode are not dispatched by SCED, ERCOT proposes setting the Mitigated Offer Cap for all Hydro Resources to RTSWCAP.   This will be done in protocol and verifiable cost manual by 1) setting the O&amp;M value in the MOC to RTSWCAP and 2) Setting the heat rate to 0 MMBtu/MWh.</a:t>
            </a:r>
          </a:p>
          <a:p>
            <a:endParaRPr lang="en-US" sz="1800" dirty="0"/>
          </a:p>
        </p:txBody>
      </p:sp>
    </p:spTree>
    <p:extLst>
      <p:ext uri="{BB962C8B-B14F-4D97-AF65-F5344CB8AC3E}">
        <p14:creationId xmlns:p14="http://schemas.microsoft.com/office/powerpoint/2010/main" val="3356614507"/>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23367</TotalTime>
  <Words>1037</Words>
  <Application>Microsoft Office PowerPoint</Application>
  <PresentationFormat>On-screen Show (4:3)</PresentationFormat>
  <Paragraphs>110</Paragraphs>
  <Slides>10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Cover Slide</vt:lpstr>
      <vt:lpstr>Horizontal Theme</vt:lpstr>
      <vt:lpstr>PowerPoint Presentation</vt:lpstr>
      <vt:lpstr>Outline</vt:lpstr>
      <vt:lpstr>RTC+B Program Update  (excerpt from April Board T&amp;S RTC Update)</vt:lpstr>
      <vt:lpstr>Sequence and Potential Dates for Market Trials  (dates subject to change while in Planning phase)</vt:lpstr>
      <vt:lpstr>Plans for Meetings and Review Cycles</vt:lpstr>
      <vt:lpstr>Current Issues List</vt:lpstr>
      <vt:lpstr>Summary of Resolved Issues</vt:lpstr>
      <vt:lpstr>Issues at May RTCBTF Meeting</vt:lpstr>
      <vt:lpstr>TAC requested action</vt:lpstr>
      <vt:lpstr>RTCBTF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594</cp:revision>
  <cp:lastPrinted>2017-10-10T21:31:05Z</cp:lastPrinted>
  <dcterms:created xsi:type="dcterms:W3CDTF">2016-01-21T15:20:31Z</dcterms:created>
  <dcterms:modified xsi:type="dcterms:W3CDTF">2024-05-15T21:08:45Z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