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62" r:id="rId5"/>
  </p:sldMasterIdLst>
  <p:notesMasterIdLst>
    <p:notesMasterId r:id="rId10"/>
  </p:notesMasterIdLst>
  <p:handoutMasterIdLst>
    <p:handoutMasterId r:id="rId11"/>
  </p:handoutMasterIdLst>
  <p:sldIdLst>
    <p:sldId id="260" r:id="rId6"/>
    <p:sldId id="2581" r:id="rId7"/>
    <p:sldId id="2573" r:id="rId8"/>
    <p:sldId id="2578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3F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27" autoAdjust="0"/>
    <p:restoredTop sz="96357" autoAdjust="0"/>
  </p:normalViewPr>
  <p:slideViewPr>
    <p:cSldViewPr showGuides="1">
      <p:cViewPr varScale="1">
        <p:scale>
          <a:sx n="90" d="100"/>
          <a:sy n="90" d="100"/>
        </p:scale>
        <p:origin x="155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7" d="100"/>
          <a:sy n="97" d="100"/>
        </p:scale>
        <p:origin x="357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196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24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19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6999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1669BDC-F321-4E0E-A3DB-2EA01CE18A28}"/>
              </a:ext>
            </a:extLst>
          </p:cNvPr>
          <p:cNvSpPr txBox="1"/>
          <p:nvPr userDrawn="1"/>
        </p:nvSpPr>
        <p:spPr>
          <a:xfrm>
            <a:off x="54675" y="645789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94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terchange.puc.texas.gov/Documents/54584_62_1392062.PDF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209800"/>
            <a:ext cx="55537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/>
              <a:t>Status of CONE, Reliability Standard, and VOLL Studies</a:t>
            </a:r>
          </a:p>
          <a:p>
            <a:pPr algn="l"/>
            <a:endParaRPr lang="en-US" sz="2800" i="1" dirty="0"/>
          </a:p>
          <a:p>
            <a:pPr algn="l"/>
            <a:r>
              <a:rPr lang="en-US" i="1" dirty="0"/>
              <a:t>Pete Warnken</a:t>
            </a:r>
          </a:p>
          <a:p>
            <a:r>
              <a:rPr lang="en-US" dirty="0"/>
              <a:t>Resource Adequacy</a:t>
            </a:r>
          </a:p>
          <a:p>
            <a:endParaRPr lang="en-US" dirty="0"/>
          </a:p>
          <a:p>
            <a:r>
              <a:rPr lang="en-US" dirty="0"/>
              <a:t>Supply Analysis Working Group</a:t>
            </a:r>
          </a:p>
          <a:p>
            <a:endParaRPr lang="en-US" dirty="0"/>
          </a:p>
          <a:p>
            <a:r>
              <a:rPr lang="en-US"/>
              <a:t>May 24, </a:t>
            </a:r>
            <a:r>
              <a:rPr lang="en-US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CONE Study Status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88095" y="4050313"/>
            <a:ext cx="8001000" cy="83715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Delivery of the draft study report expected by the end of May</a:t>
            </a:r>
          </a:p>
          <a:p>
            <a:r>
              <a:rPr lang="en-US" sz="2200" kern="0" dirty="0">
                <a:latin typeface="Calibri" panose="020F0502020204030204" pitchFamily="34" charset="0"/>
                <a:cs typeface="Calibri" panose="020F0502020204030204" pitchFamily="34" charset="0"/>
              </a:rPr>
              <a:t>Anticipate scheduling a PUC briefing for June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1A0AFB-6ACB-D027-AC48-4115C521DB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554" y="1037937"/>
            <a:ext cx="8145685" cy="26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640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Reliability Standard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848732"/>
            <a:ext cx="8458200" cy="64263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Commission Staff memo supporting </a:t>
            </a:r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the three-measure proposal </a:t>
            </a:r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https://interchange.puc.texas.gov/Documents/54584_62_1392062.PDF</a:t>
            </a:r>
            <a:endParaRPr lang="en-US" sz="20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May 16 PUC Open Meeting: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Commissioners agreed to adopt the proposal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0.1 Frequency (Expected loss-of-load event once every 10 years)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12-hour maximum duration with 1% exceedance probability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Maximum magnitude determined by ERCOT analysis of the load shed that can be safely rotated during an event, along with a 0.25% exceedance probability</a:t>
            </a:r>
          </a:p>
          <a:p>
            <a:pPr lvl="2"/>
            <a:r>
              <a:rPr lang="en-US" sz="1800" kern="0" dirty="0">
                <a:latin typeface="Calibri" panose="020F0502020204030204" pitchFamily="34" charset="0"/>
                <a:cs typeface="Calibri" panose="020F0502020204030204" pitchFamily="34" charset="0"/>
              </a:rPr>
              <a:t>Exceedance value to be updated on a schedule determined by the Commission</a:t>
            </a:r>
          </a:p>
          <a:p>
            <a:pPr lvl="2"/>
            <a:r>
              <a:rPr lang="en-US" sz="1800" kern="0" dirty="0">
                <a:latin typeface="Calibri" panose="020F0502020204030204" pitchFamily="34" charset="0"/>
                <a:cs typeface="Calibri" panose="020F0502020204030204" pitchFamily="34" charset="0"/>
              </a:rPr>
              <a:t>Commission seeking stakeholder input on an appropriate value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Initial review of the Reliability Standard starting in January 2026 (to align with market design review), and every five years thereafter</a:t>
            </a:r>
          </a:p>
          <a:p>
            <a:pPr lvl="1"/>
            <a:r>
              <a:rPr 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Request to provide the normalized Expected Unserved Energy (EUE) as another data point (EUE divided by system load)</a:t>
            </a:r>
          </a:p>
          <a:p>
            <a:pPr lvl="1"/>
            <a:endParaRPr lang="en-US" sz="16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6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62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Value of Lost Load (VOLL) Study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B5488D4A-3D7C-41A3-9DBF-F7406208C401}"/>
              </a:ext>
            </a:extLst>
          </p:cNvPr>
          <p:cNvSpPr txBox="1">
            <a:spLocks/>
          </p:cNvSpPr>
          <p:nvPr/>
        </p:nvSpPr>
        <p:spPr>
          <a:xfrm>
            <a:off x="342900" y="928435"/>
            <a:ext cx="8458200" cy="378565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VOLL Survey closed for most customers on May 17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but will remain open for additional responses </a:t>
            </a:r>
            <a:r>
              <a:rPr lang="en-US" sz="24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from certain large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commercial &amp; industrial customer classes until May 31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Strong response rates from residential and small/medium sized commercial customers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Large industrial response rate likely to be ~30% of 100 response target; working with AEP Texas on sharing responses from their VOLL survey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Next Steps: reviewing and analyzing survey data with a final VOLL Report expected by end of August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65857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63D459-1C05-483F-85D1-C9E478EC32CC}">
  <ds:schemaRefs>
    <ds:schemaRef ds:uri="http://www.w3.org/XML/1998/namespace"/>
    <ds:schemaRef ds:uri="http://schemas.microsoft.com/office/2006/metadata/properties"/>
    <ds:schemaRef ds:uri="http://purl.org/dc/elements/1.1/"/>
    <ds:schemaRef ds:uri="c34af464-7aa1-4edd-9be4-83dffc1cb926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D4020FB-76D3-4767-8F2F-518097B806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41311</TotalTime>
  <Words>285</Words>
  <Application>Microsoft Office PowerPoint</Application>
  <PresentationFormat>On-screen Show (4:3)</PresentationFormat>
  <Paragraphs>32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1_Custom Design</vt:lpstr>
      <vt:lpstr>1_Office Theme</vt:lpstr>
      <vt:lpstr>PowerPoint Presentation</vt:lpstr>
      <vt:lpstr>CONE Study Status</vt:lpstr>
      <vt:lpstr>Reliability Standard</vt:lpstr>
      <vt:lpstr>Value of Lost Load (VOLL) Study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187</cp:revision>
  <cp:lastPrinted>2022-12-07T20:17:39Z</cp:lastPrinted>
  <dcterms:created xsi:type="dcterms:W3CDTF">2016-01-21T15:20:31Z</dcterms:created>
  <dcterms:modified xsi:type="dcterms:W3CDTF">2024-05-23T16:48:15Z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2023-08-21T21:00:16Z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9c944ced-d87b-4344-bf8b-4cc5dd33abcc</vt:lpwstr>
  </property>
  <property fmtid="{D5CDD505-2E9C-101B-9397-08002B2CF9AE}" pid="9" name="MSIP_Label_7084cbda-52b8-46fb-a7b7-cb5bd465ed85_ContentBits">
    <vt:lpwstr>0</vt:lpwstr>
  </property>
</Properties>
</file>