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35" d="100"/>
          <a:sy n="135" d="100"/>
        </p:scale>
        <p:origin x="168"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5/21/2024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5/21/2024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66972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5/22/24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3459129443"/>
              </p:ext>
            </p:extLst>
          </p:nvPr>
        </p:nvGraphicFramePr>
        <p:xfrm>
          <a:off x="212650" y="990600"/>
          <a:ext cx="8839201" cy="5021585"/>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09600">
                  <a:extLst>
                    <a:ext uri="{9D8B030D-6E8A-4147-A177-3AD203B41FA5}">
                      <a16:colId xmlns:a16="http://schemas.microsoft.com/office/drawing/2014/main" val="637760182"/>
                    </a:ext>
                  </a:extLst>
                </a:gridCol>
                <a:gridCol w="3733800">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NPRR1198, Congestion Mitigation Using Topology Reconfigurations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$50K-$80K, Annual recurring $180K-$220K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NPRR1198. ERCOT Staff has reviewed NPRR1198 and believes that it provides a positive market impact by leveraging ERCOT’s existing CMP process to mitigate critical transmission congestion impacts.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NPRR1198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supports approval of NPRR1198.</a:t>
                      </a:r>
                    </a:p>
                  </a:txBody>
                  <a:tcPr marL="13681" marR="13681" marT="0" marB="0"/>
                </a:tc>
                <a:extLst>
                  <a:ext uri="{0D108BD9-81ED-4DB2-BD59-A6C34878D82A}">
                    <a16:rowId xmlns:a16="http://schemas.microsoft.com/office/drawing/2014/main" val="614559790"/>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NPRR1218, REC Program Changes Per P.U.C. SUBST. R. 25.173, Renewable Energy Credit Program</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Board/PUCT Directive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&lt;$20K O&amp;M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NPRR1218. ERCOT Staff has reviewed NPRR1218 and believes that it provides a positive market impact by updating Section 14 to comply with P.U.C. SUBST. R. 25.173.</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NPRR1218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NPRR1218.</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3980966634"/>
                  </a:ext>
                </a:extLst>
              </a:tr>
              <a:tr h="524251">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NPRR1220, Market Restart Approval Process Modifications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NPRR1220. ERCOT Staff has reviewed NPRR1220 and believes that it provides a positive market impact by modifying the Market Restart process to require TAC and ERCOT Board approval where circumstances require it.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NPRR1220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NPRR1220.</a:t>
                      </a:r>
                    </a:p>
                  </a:txBody>
                  <a:tcPr marL="13681" marR="13681" marT="0" marB="0"/>
                </a:tc>
                <a:extLst>
                  <a:ext uri="{0D108BD9-81ED-4DB2-BD59-A6C34878D82A}">
                    <a16:rowId xmlns:a16="http://schemas.microsoft.com/office/drawing/2014/main" val="1942153481"/>
                  </a:ext>
                </a:extLst>
              </a:tr>
              <a:tr h="655213">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NPRR1222, Public Utility Commission of Texas Approval of the Methodology for Determining Ancillary Service Requirements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NPRR1222. ERCOT Staff has reviewed NPRR1222 and believes the market impact for NPRR1222 appropriately incorporates the PUCT into the approval structure of the Ancillary Service methodology Other Binding Document.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NPRR1222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NPRR1222.</a:t>
                      </a:r>
                    </a:p>
                  </a:txBody>
                  <a:tcPr marL="13681" marR="13681" marT="0" marB="0"/>
                </a:tc>
                <a:extLst>
                  <a:ext uri="{0D108BD9-81ED-4DB2-BD59-A6C34878D82A}">
                    <a16:rowId xmlns:a16="http://schemas.microsoft.com/office/drawing/2014/main" val="2106467756"/>
                  </a:ext>
                </a:extLst>
              </a:tr>
              <a:tr h="655213">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NPRR1223, Addition of TA Contact Information Into TDSP Application Form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NPRR1223. ERCOT Staff has reviewed NPRR1223 and believes that it provides a positive market impact by embodying Strategic Plan Objective 1 by updating Section 23, Form J to require TDSPs to provide contact information to ERCOT for use during a Mass Transition or acquisition transfer.</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NPRR1223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NPRR1223.</a:t>
                      </a:r>
                    </a:p>
                  </a:txBody>
                  <a:tcPr marL="13681" marR="13681" marT="0" marB="0"/>
                </a:tc>
                <a:extLst>
                  <a:ext uri="{0D108BD9-81ED-4DB2-BD59-A6C34878D82A}">
                    <a16:rowId xmlns:a16="http://schemas.microsoft.com/office/drawing/2014/main" val="2655316418"/>
                  </a:ext>
                </a:extLst>
              </a:tr>
              <a:tr h="655213">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NPRR1224, ECRS Manual Deployment Triggers – URGENT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NPRR1224. ERCOT Staff has reviewed NPRR1224 and believes the market impact for NPRR1224 provides an additional trigger that the ERCOT Control Room Operators may use to manage the release of ECRS Capacity to SCED in the near term, but acknowledges longer-term solutions will be proposed in subsequent NPRR(s).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NPRR1224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See 5/15/24 and 5/17/24 IMM comments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188648937"/>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5/22/24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2368941114"/>
              </p:ext>
            </p:extLst>
          </p:nvPr>
        </p:nvGraphicFramePr>
        <p:xfrm>
          <a:off x="152399" y="914400"/>
          <a:ext cx="8839201" cy="4990211"/>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3657600">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NPRR1228, Continued One-Winter Procurements for Firm Fuel Supply Service (FFSS) – URGENT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NPRR1228. ERCOT Staff has reviewed NPRR1228 and believes the market impact for NPRR1228 codifies within Protocols the current practice in which the PUCT has been setting FFSS procurement budgets for one obligation period at a time.  PUCT Staff recommended continuing this practice based on a lack of fuel index pricing covering two FFSS obligation periods.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NPRR1228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supports approval of NPRR1228.</a:t>
                      </a:r>
                    </a:p>
                  </a:txBody>
                  <a:tcPr marL="13681" marR="13681" marT="0" marB="0"/>
                </a:tc>
                <a:extLst>
                  <a:ext uri="{0D108BD9-81ED-4DB2-BD59-A6C34878D82A}">
                    <a16:rowId xmlns:a16="http://schemas.microsoft.com/office/drawing/2014/main" val="2482788891"/>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NPRR1230, Methodology for Setting Transmission Shadow Price Caps for an IROL in SCED – URGENT</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NPRR1230. ERCOT Staff has reviewed NPRR1230 and believes the market impact for NPRR1230 properly leverages existing market tools to provide additional ERCOT operator flexibility when managing IROLs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NPRR1230 and do not believe that it requires changes to credit monitoring activity or the calculation of liability.</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supports approval of NPRR1230.</a:t>
                      </a:r>
                    </a:p>
                  </a:txBody>
                  <a:tcPr marL="13681" marR="13681" marT="0" marB="0"/>
                </a:tc>
                <a:extLst>
                  <a:ext uri="{0D108BD9-81ED-4DB2-BD59-A6C34878D82A}">
                    <a16:rowId xmlns:a16="http://schemas.microsoft.com/office/drawing/2014/main" val="2744121148"/>
                  </a:ext>
                </a:extLst>
              </a:tr>
              <a:tr h="280007">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OBDRR046, Related to NPRR1188, Implement Nodal Dispatch and Energy Settlement for Controllable Load Resources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Board and/or PUCT Directive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NPRR1188</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NPRR1188</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420078487"/>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OBDRR051, Related to NPRR1216, Implementation of Emergency Pricing Program</a:t>
                      </a: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Regulatory requirements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Impacts captured in Impact Analysis for NPRR1216 (Between $125k - $175k)</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OBDRR051. ERCOT Staff has reviewed OBDRR051 and believes the market impact for OBDRR051, along with NPRR1216, implements the Emergency Pricing Program (EPP) as directed by the PUCT.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NPRR1216</a:t>
                      </a:r>
                    </a:p>
                  </a:txBody>
                  <a:tcPr marL="13681" marR="13681" marT="0" marB="0"/>
                </a:tc>
                <a:extLst>
                  <a:ext uri="{0D108BD9-81ED-4DB2-BD59-A6C34878D82A}">
                    <a16:rowId xmlns:a16="http://schemas.microsoft.com/office/drawing/2014/main" val="1290592811"/>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PGRR105, Deliverability Criteria for DC Tie Imports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Strategic Plan Objective 1</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 impact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ERCOT does not support approval of PGRR105 as recommended by ROS in the 9/7/23 ROS Report / ERCOT Staff has reviewed PGRR105 and believes that it is contrary to a recent decision of the PUCT and that it raises a policy issue that is best suited for the PUCT.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PGRR105.</a:t>
                      </a:r>
                    </a:p>
                  </a:txBody>
                  <a:tcPr marL="13681" marR="13681" marT="0" marB="0"/>
                </a:tc>
                <a:extLst>
                  <a:ext uri="{0D108BD9-81ED-4DB2-BD59-A6C34878D82A}">
                    <a16:rowId xmlns:a16="http://schemas.microsoft.com/office/drawing/2014/main" val="1356683595"/>
                  </a:ext>
                </a:extLst>
              </a:tr>
              <a:tr h="39773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PGRR113, Related to NPRR1198, Congestion Mitigation Using Topology Reconfigurations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PGRR113. ERCOT Staff has reviewed PGRR113 and believes that it provides a positive market impact by clarifying and codifying the transmission planning assumptions related to CMPs.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supports approval of PGRR113.</a:t>
                      </a:r>
                    </a:p>
                  </a:txBody>
                  <a:tcPr marL="13681" marR="13681" marT="0" marB="0"/>
                </a:tc>
                <a:extLst>
                  <a:ext uri="{0D108BD9-81ED-4DB2-BD59-A6C34878D82A}">
                    <a16:rowId xmlns:a16="http://schemas.microsoft.com/office/drawing/2014/main" val="1360344750"/>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NOGRR258, Related to NPRR1198, Congestion Mitigation Using Topology Reconfigurations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NOGRR258. ERCOT Staff has reviewed NOGRR258 and believes that it provides a positive market impact by leveraging ERCOT’s existing CMP process to mitigate critical transmission congestion impacts.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supports approval of NOGRR258.</a:t>
                      </a:r>
                    </a:p>
                  </a:txBody>
                  <a:tcPr marL="13681" marR="13681" marT="0" marB="0"/>
                </a:tc>
                <a:extLst>
                  <a:ext uri="{0D108BD9-81ED-4DB2-BD59-A6C34878D82A}">
                    <a16:rowId xmlns:a16="http://schemas.microsoft.com/office/drawing/2014/main" val="2933993437"/>
                  </a:ext>
                </a:extLst>
              </a:tr>
            </a:tbl>
          </a:graphicData>
        </a:graphic>
      </p:graphicFrame>
    </p:spTree>
    <p:extLst>
      <p:ext uri="{BB962C8B-B14F-4D97-AF65-F5344CB8AC3E}">
        <p14:creationId xmlns:p14="http://schemas.microsoft.com/office/powerpoint/2010/main" val="244306770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4216</TotalTime>
  <Words>1183</Words>
  <Application>Microsoft Office PowerPoint</Application>
  <PresentationFormat>On-screen Show (4:3)</PresentationFormat>
  <Paragraphs>96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Revision Request Summary for 5/22/24 TAC</vt:lpstr>
      <vt:lpstr>Revision Request Summary for 5/22/24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67</cp:revision>
  <cp:lastPrinted>2016-01-21T20:53:15Z</cp:lastPrinted>
  <dcterms:created xsi:type="dcterms:W3CDTF">2016-01-21T15:20:31Z</dcterms:created>
  <dcterms:modified xsi:type="dcterms:W3CDTF">2024-05-21T19:21:49Z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