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6" r:id="rId4"/>
  </p:sldMasterIdLst>
  <p:notesMasterIdLst>
    <p:notesMasterId r:id="rId33"/>
  </p:notesMasterIdLst>
  <p:sldIdLst>
    <p:sldId id="256" r:id="rId5"/>
    <p:sldId id="269" r:id="rId6"/>
    <p:sldId id="324" r:id="rId7"/>
    <p:sldId id="320" r:id="rId8"/>
    <p:sldId id="325" r:id="rId9"/>
    <p:sldId id="323" r:id="rId10"/>
    <p:sldId id="327" r:id="rId11"/>
    <p:sldId id="313" r:id="rId12"/>
    <p:sldId id="307" r:id="rId13"/>
    <p:sldId id="308" r:id="rId14"/>
    <p:sldId id="316" r:id="rId15"/>
    <p:sldId id="302" r:id="rId16"/>
    <p:sldId id="321" r:id="rId17"/>
    <p:sldId id="315" r:id="rId18"/>
    <p:sldId id="309" r:id="rId19"/>
    <p:sldId id="310" r:id="rId20"/>
    <p:sldId id="294" r:id="rId21"/>
    <p:sldId id="317" r:id="rId22"/>
    <p:sldId id="300" r:id="rId23"/>
    <p:sldId id="296" r:id="rId24"/>
    <p:sldId id="297" r:id="rId25"/>
    <p:sldId id="304" r:id="rId26"/>
    <p:sldId id="311" r:id="rId27"/>
    <p:sldId id="326" r:id="rId28"/>
    <p:sldId id="288" r:id="rId29"/>
    <p:sldId id="293" r:id="rId30"/>
    <p:sldId id="282" r:id="rId31"/>
    <p:sldId id="301"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76C43D-38FD-5145-E6ED-D9B23CB81803}" name="Thompson, Andrew" initials="TA" userId="S::Andrew.Thompson@brattle.com::df6c8023-4b59-41ad-80bd-7d01ee56d47f" providerId="AD"/>
  <p188:author id="{A6E0BD3F-13E4-20CE-6DA6-E7CA99D6EBDD}" name="Janakiraman, Rohan" initials="JR" userId="S::Rohan.Janakiraman@brattle.com::abb7bc62-3229-4c09-b1ed-bbda681a5424" providerId="AD"/>
  <p188:author id="{921AA6C3-DFCF-D2DC-503A-9290DC602CCA}" name="Warnken, Pete" initials="WP" userId="S::Pete.Warnken@ercot.com::fbe8293c-a439-4cd5-bd14-b2ceb8d965ab" providerId="AD"/>
  <p188:author id="{18320AC5-99B6-3819-DA77-FA0328D0975B}" name="Newell, Sam" initials="NS" userId="S::Sam.Newell@brattle.com::3ab90692-38fc-451d-a9c2-2146f9083f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89" autoAdjust="0"/>
    <p:restoredTop sz="94660"/>
  </p:normalViewPr>
  <p:slideViewPr>
    <p:cSldViewPr snapToGrid="0" showGuides="1">
      <p:cViewPr varScale="1">
        <p:scale>
          <a:sx n="72" d="100"/>
          <a:sy n="72" d="100"/>
        </p:scale>
        <p:origin x="508" y="60"/>
      </p:cViewPr>
      <p:guideLst/>
    </p:cSldViewPr>
  </p:slideViewPr>
  <p:notesTextViewPr>
    <p:cViewPr>
      <p:scale>
        <a:sx n="1" d="1"/>
        <a:sy n="1" d="1"/>
      </p:scale>
      <p:origin x="0" y="0"/>
    </p:cViewPr>
  </p:notesTextViewPr>
  <p:notesViewPr>
    <p:cSldViewPr snapToGrid="0" showGuides="1">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EB2D5-7A16-4835-BEC9-4B239E94B7C7}" type="datetimeFigureOut">
              <a:rPr lang="en-US" smtClean="0"/>
              <a:t>5/21/2024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4466E7-23F0-46BD-B92A-9A4C62878DD0}" type="slidenum">
              <a:rPr lang="en-US" smtClean="0"/>
              <a:t>‹#›</a:t>
            </a:fld>
            <a:endParaRPr lang="en-US"/>
          </a:p>
        </p:txBody>
      </p:sp>
    </p:spTree>
    <p:extLst>
      <p:ext uri="{BB962C8B-B14F-4D97-AF65-F5344CB8AC3E}">
        <p14:creationId xmlns:p14="http://schemas.microsoft.com/office/powerpoint/2010/main" val="2969904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Dark">
    <p:spTree>
      <p:nvGrpSpPr>
        <p:cNvPr id="1" name=""/>
        <p:cNvGrpSpPr/>
        <p:nvPr/>
      </p:nvGrpSpPr>
      <p:grpSpPr>
        <a:xfrm>
          <a:off x="0" y="0"/>
          <a:ext cx="0" cy="0"/>
          <a:chOff x="0" y="0"/>
          <a:chExt cx="0" cy="0"/>
        </a:xfrm>
      </p:grpSpPr>
      <p:pic>
        <p:nvPicPr>
          <p:cNvPr id="30" name="Default Image"/>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833221" y="0"/>
            <a:ext cx="7358779" cy="6856201"/>
          </a:xfrm>
          <a:prstGeom prst="rect">
            <a:avLst/>
          </a:prstGeom>
        </p:spPr>
      </p:pic>
      <p:sp>
        <p:nvSpPr>
          <p:cNvPr id="31" name="White Slash"/>
          <p:cNvSpPr/>
          <p:nvPr/>
        </p:nvSpPr>
        <p:spPr>
          <a:xfrm>
            <a:off x="-90062" y="0"/>
            <a:ext cx="10024566" cy="6858000"/>
          </a:xfrm>
          <a:custGeom>
            <a:avLst/>
            <a:gdLst>
              <a:gd name="connsiteX0" fmla="*/ 0 w 10024566"/>
              <a:gd name="connsiteY0" fmla="*/ 0 h 6858000"/>
              <a:gd name="connsiteX1" fmla="*/ 1515566 w 10024566"/>
              <a:gd name="connsiteY1" fmla="*/ 0 h 6858000"/>
              <a:gd name="connsiteX2" fmla="*/ 1827294 w 10024566"/>
              <a:gd name="connsiteY2" fmla="*/ 0 h 6858000"/>
              <a:gd name="connsiteX3" fmla="*/ 5290955 w 10024566"/>
              <a:gd name="connsiteY3" fmla="*/ 0 h 6858000"/>
              <a:gd name="connsiteX4" fmla="*/ 5290961 w 10024566"/>
              <a:gd name="connsiteY4" fmla="*/ 0 h 6858000"/>
              <a:gd name="connsiteX5" fmla="*/ 10024566 w 10024566"/>
              <a:gd name="connsiteY5" fmla="*/ 0 h 6858000"/>
              <a:gd name="connsiteX6" fmla="*/ 5619296 w 10024566"/>
              <a:gd name="connsiteY6" fmla="*/ 6858000 h 6858000"/>
              <a:gd name="connsiteX7" fmla="*/ 0 w 100245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4566" h="6858000">
                <a:moveTo>
                  <a:pt x="0" y="0"/>
                </a:moveTo>
                <a:lnTo>
                  <a:pt x="1515566" y="0"/>
                </a:lnTo>
                <a:lnTo>
                  <a:pt x="1827294" y="0"/>
                </a:lnTo>
                <a:lnTo>
                  <a:pt x="5290955" y="0"/>
                </a:lnTo>
                <a:lnTo>
                  <a:pt x="5290961" y="0"/>
                </a:lnTo>
                <a:lnTo>
                  <a:pt x="10024566" y="0"/>
                </a:lnTo>
                <a:lnTo>
                  <a:pt x="5619296" y="6858000"/>
                </a:lnTo>
                <a:lnTo>
                  <a:pt x="0" y="68580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pic>
        <p:nvPicPr>
          <p:cNvPr id="43" name="Pattern Background"/>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120542" y="0"/>
            <a:ext cx="9824135" cy="5486400"/>
          </a:xfrm>
          <a:custGeom>
            <a:avLst/>
            <a:gdLst>
              <a:gd name="connsiteX0" fmla="*/ 0 w 9824135"/>
              <a:gd name="connsiteY0" fmla="*/ 0 h 5486400"/>
              <a:gd name="connsiteX1" fmla="*/ 22589 w 9824135"/>
              <a:gd name="connsiteY1" fmla="*/ 0 h 5486400"/>
              <a:gd name="connsiteX2" fmla="*/ 206687 w 9824135"/>
              <a:gd name="connsiteY2" fmla="*/ 0 h 5486400"/>
              <a:gd name="connsiteX3" fmla="*/ 556089 w 9824135"/>
              <a:gd name="connsiteY3" fmla="*/ 0 h 5486400"/>
              <a:gd name="connsiteX4" fmla="*/ 599423 w 9824135"/>
              <a:gd name="connsiteY4" fmla="*/ 0 h 5486400"/>
              <a:gd name="connsiteX5" fmla="*/ 1284372 w 9824135"/>
              <a:gd name="connsiteY5" fmla="*/ 0 h 5486400"/>
              <a:gd name="connsiteX6" fmla="*/ 1687391 w 9824135"/>
              <a:gd name="connsiteY6" fmla="*/ 0 h 5486400"/>
              <a:gd name="connsiteX7" fmla="*/ 1696135 w 9824135"/>
              <a:gd name="connsiteY7" fmla="*/ 0 h 5486400"/>
              <a:gd name="connsiteX8" fmla="*/ 2635901 w 9824135"/>
              <a:gd name="connsiteY8" fmla="*/ 0 h 5486400"/>
              <a:gd name="connsiteX9" fmla="*/ 3016935 w 9824135"/>
              <a:gd name="connsiteY9" fmla="*/ 0 h 5486400"/>
              <a:gd name="connsiteX10" fmla="*/ 3266317 w 9824135"/>
              <a:gd name="connsiteY10" fmla="*/ 0 h 5486400"/>
              <a:gd name="connsiteX11" fmla="*/ 6037246 w 9824135"/>
              <a:gd name="connsiteY11" fmla="*/ 0 h 5486400"/>
              <a:gd name="connsiteX12" fmla="*/ 6037251 w 9824135"/>
              <a:gd name="connsiteY12" fmla="*/ 0 h 5486400"/>
              <a:gd name="connsiteX13" fmla="*/ 9824135 w 9824135"/>
              <a:gd name="connsiteY13" fmla="*/ 0 h 5486400"/>
              <a:gd name="connsiteX14" fmla="*/ 6299919 w 9824135"/>
              <a:gd name="connsiteY14" fmla="*/ 5486400 h 5486400"/>
              <a:gd name="connsiteX15" fmla="*/ 2635901 w 9824135"/>
              <a:gd name="connsiteY15" fmla="*/ 5486400 h 5486400"/>
              <a:gd name="connsiteX16" fmla="*/ 1696135 w 9824135"/>
              <a:gd name="connsiteY16" fmla="*/ 5486400 h 5486400"/>
              <a:gd name="connsiteX17" fmla="*/ 1687391 w 9824135"/>
              <a:gd name="connsiteY17" fmla="*/ 5486400 h 5486400"/>
              <a:gd name="connsiteX18" fmla="*/ 1284372 w 9824135"/>
              <a:gd name="connsiteY18" fmla="*/ 5486400 h 5486400"/>
              <a:gd name="connsiteX19" fmla="*/ 599423 w 9824135"/>
              <a:gd name="connsiteY19" fmla="*/ 5486400 h 5486400"/>
              <a:gd name="connsiteX20" fmla="*/ 556089 w 9824135"/>
              <a:gd name="connsiteY20" fmla="*/ 5486400 h 5486400"/>
              <a:gd name="connsiteX21" fmla="*/ 206687 w 9824135"/>
              <a:gd name="connsiteY21" fmla="*/ 5486400 h 5486400"/>
              <a:gd name="connsiteX22" fmla="*/ 22589 w 9824135"/>
              <a:gd name="connsiteY22" fmla="*/ 5486400 h 5486400"/>
              <a:gd name="connsiteX23" fmla="*/ 0 w 9824135"/>
              <a:gd name="connsiteY23" fmla="*/ 548640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824135" h="5486400">
                <a:moveTo>
                  <a:pt x="0" y="0"/>
                </a:moveTo>
                <a:lnTo>
                  <a:pt x="22589" y="0"/>
                </a:lnTo>
                <a:lnTo>
                  <a:pt x="206687" y="0"/>
                </a:lnTo>
                <a:lnTo>
                  <a:pt x="556089" y="0"/>
                </a:lnTo>
                <a:lnTo>
                  <a:pt x="599423" y="0"/>
                </a:lnTo>
                <a:lnTo>
                  <a:pt x="1284372" y="0"/>
                </a:lnTo>
                <a:lnTo>
                  <a:pt x="1687391" y="0"/>
                </a:lnTo>
                <a:lnTo>
                  <a:pt x="1696135" y="0"/>
                </a:lnTo>
                <a:lnTo>
                  <a:pt x="2635901" y="0"/>
                </a:lnTo>
                <a:lnTo>
                  <a:pt x="3016935" y="0"/>
                </a:lnTo>
                <a:lnTo>
                  <a:pt x="3266317" y="0"/>
                </a:lnTo>
                <a:lnTo>
                  <a:pt x="6037246" y="0"/>
                </a:lnTo>
                <a:lnTo>
                  <a:pt x="6037251" y="0"/>
                </a:lnTo>
                <a:lnTo>
                  <a:pt x="9824135" y="0"/>
                </a:lnTo>
                <a:lnTo>
                  <a:pt x="6299919" y="5486400"/>
                </a:lnTo>
                <a:lnTo>
                  <a:pt x="2635901" y="5486400"/>
                </a:lnTo>
                <a:lnTo>
                  <a:pt x="1696135" y="5486400"/>
                </a:lnTo>
                <a:lnTo>
                  <a:pt x="1687391" y="5486400"/>
                </a:lnTo>
                <a:lnTo>
                  <a:pt x="1284372" y="5486400"/>
                </a:lnTo>
                <a:lnTo>
                  <a:pt x="599423" y="5486400"/>
                </a:lnTo>
                <a:lnTo>
                  <a:pt x="556089" y="5486400"/>
                </a:lnTo>
                <a:lnTo>
                  <a:pt x="206687" y="5486400"/>
                </a:lnTo>
                <a:lnTo>
                  <a:pt x="22589" y="5486400"/>
                </a:lnTo>
                <a:lnTo>
                  <a:pt x="0" y="5486400"/>
                </a:lnTo>
                <a:close/>
              </a:path>
            </a:pathLst>
          </a:custGeom>
        </p:spPr>
      </p:pic>
      <p:sp>
        <p:nvSpPr>
          <p:cNvPr id="51" name="Picture Placeholder"/>
          <p:cNvSpPr>
            <a:spLocks noGrp="1"/>
          </p:cNvSpPr>
          <p:nvPr>
            <p:ph type="pic" sz="quarter" idx="19" hasCustomPrompt="1"/>
          </p:nvPr>
        </p:nvSpPr>
        <p:spPr>
          <a:xfrm>
            <a:off x="5521343" y="0"/>
            <a:ext cx="6670657" cy="6858000"/>
          </a:xfrm>
          <a:custGeom>
            <a:avLst/>
            <a:gdLst>
              <a:gd name="connsiteX0" fmla="*/ 4405270 w 6670657"/>
              <a:gd name="connsiteY0" fmla="*/ 0 h 6858000"/>
              <a:gd name="connsiteX1" fmla="*/ 6670657 w 6670657"/>
              <a:gd name="connsiteY1" fmla="*/ 0 h 6858000"/>
              <a:gd name="connsiteX2" fmla="*/ 6670657 w 6670657"/>
              <a:gd name="connsiteY2" fmla="*/ 6858000 h 6858000"/>
              <a:gd name="connsiteX3" fmla="*/ 0 w 66706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670657" h="6858000">
                <a:moveTo>
                  <a:pt x="4405270" y="0"/>
                </a:moveTo>
                <a:lnTo>
                  <a:pt x="6670657" y="0"/>
                </a:lnTo>
                <a:lnTo>
                  <a:pt x="6670657" y="6858000"/>
                </a:lnTo>
                <a:lnTo>
                  <a:pt x="0" y="6858000"/>
                </a:lnTo>
                <a:close/>
              </a:path>
            </a:pathLst>
          </a:custGeom>
        </p:spPr>
        <p:txBody>
          <a:bodyPr wrap="square" anchor="ctr">
            <a:noAutofit/>
          </a:bodyPr>
          <a:lstStyle>
            <a:lvl1pPr marL="0" indent="0" algn="ctr">
              <a:buNone/>
              <a:defRPr>
                <a:solidFill>
                  <a:schemeClr val="bg1"/>
                </a:solidFill>
              </a:defRPr>
            </a:lvl1pPr>
          </a:lstStyle>
          <a:p>
            <a:r>
              <a:rPr lang="en-US" dirty="0"/>
              <a:t> </a:t>
            </a:r>
          </a:p>
        </p:txBody>
      </p:sp>
      <p:pic>
        <p:nvPicPr>
          <p:cNvPr id="6" name="Brattle Log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0508" y="5426646"/>
            <a:ext cx="3323333" cy="1445650"/>
          </a:xfrm>
          <a:prstGeom prst="rect">
            <a:avLst/>
          </a:prstGeom>
        </p:spPr>
      </p:pic>
      <p:sp>
        <p:nvSpPr>
          <p:cNvPr id="13" name="Date"/>
          <p:cNvSpPr>
            <a:spLocks noGrp="1"/>
          </p:cNvSpPr>
          <p:nvPr>
            <p:ph type="body" sz="quarter" idx="26" hasCustomPrompt="1"/>
          </p:nvPr>
        </p:nvSpPr>
        <p:spPr>
          <a:xfrm>
            <a:off x="516416" y="4555220"/>
            <a:ext cx="3040800" cy="590942"/>
          </a:xfrm>
        </p:spPr>
        <p:txBody>
          <a:bodyPr lIns="45720">
            <a:noAutofit/>
          </a:bodyPr>
          <a:lstStyle>
            <a:lvl1pPr marL="60325" indent="-60325">
              <a:defRPr sz="1600" b="1" cap="all" spc="50" baseline="0">
                <a:solidFill>
                  <a:schemeClr val="bg1"/>
                </a:solidFill>
                <a:latin typeface="+mn-lt"/>
              </a:defRPr>
            </a:lvl1pPr>
            <a:lvl2pPr marL="58738" indent="0">
              <a:spcBef>
                <a:spcPts val="300"/>
              </a:spcBef>
              <a:buNone/>
              <a:defRPr sz="2000">
                <a:solidFill>
                  <a:schemeClr val="bg1"/>
                </a:solidFill>
                <a:latin typeface="+mn-lt"/>
              </a:defRPr>
            </a:lvl2pPr>
            <a:lvl3pPr>
              <a:defRPr sz="1600">
                <a:solidFill>
                  <a:schemeClr val="bg1"/>
                </a:solidFill>
                <a:latin typeface="+mn-lt"/>
              </a:defRPr>
            </a:lvl3pPr>
            <a:lvl5pPr marL="1828800" indent="0">
              <a:buNone/>
              <a:defRPr/>
            </a:lvl5pPr>
            <a:lvl7pPr>
              <a:spcBef>
                <a:spcPts val="300"/>
              </a:spcBef>
              <a:defRPr baseline="0">
                <a:solidFill>
                  <a:schemeClr val="tx1"/>
                </a:solidFill>
              </a:defRPr>
            </a:lvl7pPr>
          </a:lstStyle>
          <a:p>
            <a:pPr lvl="0"/>
            <a:r>
              <a:rPr lang="en-US" dirty="0"/>
              <a:t>Date</a:t>
            </a:r>
          </a:p>
        </p:txBody>
      </p:sp>
      <p:sp>
        <p:nvSpPr>
          <p:cNvPr id="28" name="Presented For"/>
          <p:cNvSpPr>
            <a:spLocks noGrp="1"/>
          </p:cNvSpPr>
          <p:nvPr>
            <p:ph type="body" sz="quarter" idx="22" hasCustomPrompt="1"/>
          </p:nvPr>
        </p:nvSpPr>
        <p:spPr>
          <a:xfrm>
            <a:off x="3786163" y="2655665"/>
            <a:ext cx="3261365" cy="1292225"/>
          </a:xfrm>
        </p:spPr>
        <p:txBody>
          <a:bodyPr>
            <a:noAutofit/>
          </a:bodyPr>
          <a:lstStyle>
            <a:lvl1pPr marL="60325" indent="-60325">
              <a:defRPr sz="1600" b="1" cap="all" spc="50" baseline="0">
                <a:solidFill>
                  <a:schemeClr val="accent2">
                    <a:lumMod val="60000"/>
                    <a:lumOff val="40000"/>
                  </a:schemeClr>
                </a:solidFill>
                <a:latin typeface="+mn-lt"/>
              </a:defRPr>
            </a:lvl1pPr>
            <a:lvl2pPr marL="58738" indent="0">
              <a:spcBef>
                <a:spcPts val="300"/>
              </a:spcBef>
              <a:buNone/>
              <a:defRPr sz="2000">
                <a:solidFill>
                  <a:schemeClr val="bg1"/>
                </a:solidFill>
                <a:latin typeface="+mn-lt"/>
              </a:defRPr>
            </a:lvl2pPr>
            <a:lvl3pPr>
              <a:defRPr sz="1600">
                <a:solidFill>
                  <a:schemeClr val="tx1"/>
                </a:solidFill>
                <a:latin typeface="+mn-lt"/>
              </a:defRPr>
            </a:lvl3pPr>
            <a:lvl5pPr marL="1828800" indent="0">
              <a:buNone/>
              <a:defRPr/>
            </a:lvl5pPr>
            <a:lvl7pPr>
              <a:spcBef>
                <a:spcPts val="300"/>
              </a:spcBef>
              <a:defRPr baseline="0">
                <a:solidFill>
                  <a:schemeClr val="tx1"/>
                </a:solidFill>
              </a:defRPr>
            </a:lvl7pPr>
          </a:lstStyle>
          <a:p>
            <a:pPr lvl="0"/>
            <a:r>
              <a:rPr lang="en-US" dirty="0"/>
              <a:t>Presented For</a:t>
            </a:r>
          </a:p>
          <a:p>
            <a:pPr lvl="1"/>
            <a:r>
              <a:rPr lang="en-US" dirty="0"/>
              <a:t>Client Names</a:t>
            </a:r>
          </a:p>
        </p:txBody>
      </p:sp>
      <p:sp>
        <p:nvSpPr>
          <p:cNvPr id="46" name="Presented By"/>
          <p:cNvSpPr>
            <a:spLocks noGrp="1"/>
          </p:cNvSpPr>
          <p:nvPr>
            <p:ph type="body" sz="quarter" idx="18" hasCustomPrompt="1"/>
          </p:nvPr>
        </p:nvSpPr>
        <p:spPr>
          <a:xfrm>
            <a:off x="516416" y="2655665"/>
            <a:ext cx="3040800" cy="1868167"/>
          </a:xfrm>
        </p:spPr>
        <p:txBody>
          <a:bodyPr lIns="45720">
            <a:noAutofit/>
          </a:bodyPr>
          <a:lstStyle>
            <a:lvl1pPr marL="60325" indent="-60325">
              <a:defRPr sz="1600" b="1" cap="all" spc="50" baseline="0">
                <a:solidFill>
                  <a:schemeClr val="accent2">
                    <a:lumMod val="60000"/>
                    <a:lumOff val="40000"/>
                  </a:schemeClr>
                </a:solidFill>
                <a:latin typeface="+mn-lt"/>
              </a:defRPr>
            </a:lvl1pPr>
            <a:lvl2pPr marL="58738" indent="0">
              <a:spcBef>
                <a:spcPts val="300"/>
              </a:spcBef>
              <a:buNone/>
              <a:defRPr sz="2000">
                <a:solidFill>
                  <a:schemeClr val="bg1"/>
                </a:solidFill>
                <a:latin typeface="+mn-lt"/>
              </a:defRPr>
            </a:lvl2pPr>
            <a:lvl3pPr>
              <a:defRPr sz="1600">
                <a:solidFill>
                  <a:schemeClr val="bg1"/>
                </a:solidFill>
                <a:latin typeface="+mn-lt"/>
              </a:defRPr>
            </a:lvl3pPr>
            <a:lvl5pPr marL="1828800" indent="0">
              <a:buNone/>
              <a:defRPr/>
            </a:lvl5pPr>
            <a:lvl7pPr>
              <a:spcBef>
                <a:spcPts val="300"/>
              </a:spcBef>
              <a:defRPr baseline="0">
                <a:solidFill>
                  <a:schemeClr val="tx1"/>
                </a:solidFill>
              </a:defRPr>
            </a:lvl7pPr>
          </a:lstStyle>
          <a:p>
            <a:pPr lvl="0"/>
            <a:r>
              <a:rPr lang="en-US" dirty="0"/>
              <a:t>Presented By</a:t>
            </a:r>
          </a:p>
          <a:p>
            <a:pPr lvl="1"/>
            <a:r>
              <a:rPr lang="en-US" dirty="0"/>
              <a:t>Presenter Names</a:t>
            </a:r>
          </a:p>
        </p:txBody>
      </p:sp>
      <p:sp>
        <p:nvSpPr>
          <p:cNvPr id="3" name="Subtitle"/>
          <p:cNvSpPr>
            <a:spLocks noGrp="1"/>
          </p:cNvSpPr>
          <p:nvPr>
            <p:ph type="body" sz="quarter" idx="21" hasCustomPrompt="1"/>
          </p:nvPr>
        </p:nvSpPr>
        <p:spPr>
          <a:xfrm>
            <a:off x="515937" y="1899602"/>
            <a:ext cx="6806439" cy="724675"/>
          </a:xfrm>
        </p:spPr>
        <p:txBody>
          <a:bodyPr>
            <a:normAutofit/>
          </a:bodyPr>
          <a:lstStyle>
            <a:lvl1pPr marL="111125" indent="-52388">
              <a:lnSpc>
                <a:spcPct val="90000"/>
              </a:lnSpc>
              <a:defRPr sz="1800" b="1" cap="all" spc="50" baseline="0">
                <a:solidFill>
                  <a:schemeClr val="bg1"/>
                </a:solidFill>
                <a:latin typeface="+mn-lt"/>
              </a:defRPr>
            </a:lvl1pPr>
          </a:lstStyle>
          <a:p>
            <a:pPr lvl="0"/>
            <a:r>
              <a:rPr lang="en-US" dirty="0"/>
              <a:t>Presentation Subtitle</a:t>
            </a:r>
          </a:p>
        </p:txBody>
      </p:sp>
      <p:sp>
        <p:nvSpPr>
          <p:cNvPr id="5" name="Title"/>
          <p:cNvSpPr>
            <a:spLocks noGrp="1"/>
          </p:cNvSpPr>
          <p:nvPr>
            <p:ph type="title" hasCustomPrompt="1"/>
          </p:nvPr>
        </p:nvSpPr>
        <p:spPr>
          <a:xfrm>
            <a:off x="516416" y="363299"/>
            <a:ext cx="6805961" cy="1507712"/>
          </a:xfrm>
        </p:spPr>
        <p:txBody>
          <a:bodyPr lIns="91440" anchor="b">
            <a:normAutofit/>
          </a:bodyPr>
          <a:lstStyle>
            <a:lvl1pPr>
              <a:defRPr sz="3600" b="1" baseline="0">
                <a:solidFill>
                  <a:schemeClr val="bg1"/>
                </a:solidFill>
              </a:defRPr>
            </a:lvl1pPr>
          </a:lstStyle>
          <a:p>
            <a:r>
              <a:rPr lang="en-US" dirty="0"/>
              <a:t>Presentation Title</a:t>
            </a:r>
          </a:p>
        </p:txBody>
      </p:sp>
    </p:spTree>
    <p:extLst>
      <p:ext uri="{BB962C8B-B14F-4D97-AF65-F5344CB8AC3E}">
        <p14:creationId xmlns:p14="http://schemas.microsoft.com/office/powerpoint/2010/main" val="315139059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Dark 1-Column">
    <p:bg>
      <p:bgPr>
        <a:solidFill>
          <a:schemeClr val="tx2"/>
        </a:solidFill>
        <a:effectLst/>
      </p:bgPr>
    </p:bg>
    <p:spTree>
      <p:nvGrpSpPr>
        <p:cNvPr id="1" name=""/>
        <p:cNvGrpSpPr/>
        <p:nvPr/>
      </p:nvGrpSpPr>
      <p:grpSpPr>
        <a:xfrm>
          <a:off x="0" y="0"/>
          <a:ext cx="0" cy="0"/>
          <a:chOff x="0" y="0"/>
          <a:chExt cx="0" cy="0"/>
        </a:xfrm>
      </p:grpSpPr>
      <p:pic>
        <p:nvPicPr>
          <p:cNvPr id="10" name="Pictu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4332" y="1"/>
            <a:ext cx="1807668" cy="1812188"/>
          </a:xfrm>
          <a:prstGeom prst="rect">
            <a:avLst/>
          </a:prstGeom>
        </p:spPr>
      </p:pic>
      <p:sp>
        <p:nvSpPr>
          <p:cNvPr id="4" name="Slide Number Placeholder"/>
          <p:cNvSpPr>
            <a:spLocks noGrp="1"/>
          </p:cNvSpPr>
          <p:nvPr>
            <p:ph type="sldNum" sz="quarter" idx="18"/>
          </p:nvPr>
        </p:nvSpPr>
        <p:spPr/>
        <p:txBody>
          <a:bodyPr/>
          <a:lstStyle>
            <a:lvl1pPr>
              <a:defRPr>
                <a:solidFill>
                  <a:schemeClr val="bg1">
                    <a:alpha val="75000"/>
                  </a:schemeClr>
                </a:solidFill>
              </a:defRPr>
            </a:lvl1pPr>
          </a:lstStyle>
          <a:p>
            <a:r>
              <a:rPr lang="en-US" dirty="0"/>
              <a:t>brattle.com | </a:t>
            </a:r>
            <a:fld id="{C95ECF09-ED6D-489D-87B4-9DBCD4D54A41}" type="slidenum">
              <a:rPr lang="en-US" smtClean="0"/>
              <a:pPr/>
              <a:t>‹#›</a:t>
            </a:fld>
            <a:endParaRPr lang="en-US" dirty="0"/>
          </a:p>
        </p:txBody>
      </p:sp>
      <p:sp>
        <p:nvSpPr>
          <p:cNvPr id="2" name="Footer Placeholder"/>
          <p:cNvSpPr>
            <a:spLocks noGrp="1"/>
          </p:cNvSpPr>
          <p:nvPr>
            <p:ph type="ftr" sz="quarter" idx="17"/>
          </p:nvPr>
        </p:nvSpPr>
        <p:spPr/>
        <p:txBody>
          <a:bodyPr/>
          <a:lstStyle>
            <a:lvl1pPr>
              <a:defRPr>
                <a:solidFill>
                  <a:schemeClr val="bg1">
                    <a:alpha val="75000"/>
                  </a:schemeClr>
                </a:solidFill>
              </a:defRPr>
            </a:lvl1pPr>
          </a:lstStyle>
          <a:p>
            <a:r>
              <a:rPr lang="en-GB" dirty="0"/>
              <a:t>Confidential draft, not for citation or distribution.</a:t>
            </a:r>
            <a:endParaRPr lang="en-US" dirty="0"/>
          </a:p>
        </p:txBody>
      </p:sp>
      <p:sp>
        <p:nvSpPr>
          <p:cNvPr id="11" name="Text Placeholder"/>
          <p:cNvSpPr>
            <a:spLocks noGrp="1"/>
          </p:cNvSpPr>
          <p:nvPr>
            <p:ph type="body" sz="quarter" idx="16"/>
          </p:nvPr>
        </p:nvSpPr>
        <p:spPr>
          <a:xfrm>
            <a:off x="508000" y="1181100"/>
            <a:ext cx="11164888" cy="4995862"/>
          </a:xfrm>
        </p:spPr>
        <p:txBody>
          <a:bodyPr tIns="182880">
            <a:noAutofit/>
          </a:bodyPr>
          <a:lstStyle>
            <a:lvl1pPr>
              <a:defRPr>
                <a:solidFill>
                  <a:schemeClr val="bg1"/>
                </a:solidFill>
              </a:defRPr>
            </a:lvl1pPr>
            <a:lvl2pPr>
              <a:buClr>
                <a:schemeClr val="accent2"/>
              </a:buClr>
              <a:defRPr>
                <a:solidFill>
                  <a:schemeClr val="bg1"/>
                </a:solidFill>
              </a:defRPr>
            </a:lvl2pPr>
            <a:lvl3pPr>
              <a:defRPr>
                <a:solidFill>
                  <a:schemeClr val="bg1"/>
                </a:solidFill>
              </a:defRPr>
            </a:lvl3pPr>
            <a:lvl4pPr>
              <a:defRPr>
                <a:solidFill>
                  <a:schemeClr val="bg1"/>
                </a:solidFill>
              </a:defRPr>
            </a:lvl4pPr>
            <a:lvl5pPr>
              <a:defRPr baseline="0">
                <a:solidFill>
                  <a:schemeClr val="bg1"/>
                </a:solidFill>
              </a:defRPr>
            </a:lvl5pPr>
            <a:lvl6pPr>
              <a:defRPr/>
            </a:lvl6pPr>
            <a:lvl7pPr>
              <a:defRPr>
                <a:solidFill>
                  <a:schemeClr val="bg1">
                    <a:alpha val="75000"/>
                  </a:schemeClr>
                </a:solidFill>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7" name="Straight Connector"/>
          <p:cNvCxnSpPr/>
          <p:nvPr/>
        </p:nvCxnSpPr>
        <p:spPr>
          <a:xfrm>
            <a:off x="601335" y="1181100"/>
            <a:ext cx="13716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a:t>Section Header</a:t>
            </a:r>
          </a:p>
        </p:txBody>
      </p:sp>
      <p:sp>
        <p:nvSpPr>
          <p:cNvPr id="9" name="Title"/>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442203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Light 2-Columns">
    <p:spTree>
      <p:nvGrpSpPr>
        <p:cNvPr id="1" name=""/>
        <p:cNvGrpSpPr/>
        <p:nvPr/>
      </p:nvGrpSpPr>
      <p:grpSpPr>
        <a:xfrm>
          <a:off x="0" y="0"/>
          <a:ext cx="0" cy="0"/>
          <a:chOff x="0" y="0"/>
          <a:chExt cx="0" cy="0"/>
        </a:xfrm>
      </p:grpSpPr>
      <p:sp>
        <p:nvSpPr>
          <p:cNvPr id="4" name="Slide Number Placeholder"/>
          <p:cNvSpPr>
            <a:spLocks noGrp="1"/>
          </p:cNvSpPr>
          <p:nvPr>
            <p:ph type="sldNum" sz="quarter" idx="21"/>
          </p:nvPr>
        </p:nvSpPr>
        <p:spPr/>
        <p:txBody>
          <a:bodyPr/>
          <a:lstStyle/>
          <a:p>
            <a:r>
              <a:rPr lang="en-US" dirty="0"/>
              <a:t>brattle.com | </a:t>
            </a:r>
            <a:fld id="{C95ECF09-ED6D-489D-87B4-9DBCD4D54A41}" type="slidenum">
              <a:rPr lang="en-US" smtClean="0"/>
              <a:pPr/>
              <a:t>‹#›</a:t>
            </a:fld>
            <a:endParaRPr lang="en-US" dirty="0"/>
          </a:p>
        </p:txBody>
      </p:sp>
      <p:sp>
        <p:nvSpPr>
          <p:cNvPr id="3" name="Footer Placeholder"/>
          <p:cNvSpPr>
            <a:spLocks noGrp="1"/>
          </p:cNvSpPr>
          <p:nvPr>
            <p:ph type="ftr" sz="quarter" idx="22"/>
          </p:nvPr>
        </p:nvSpPr>
        <p:spPr/>
        <p:txBody>
          <a:bodyPr/>
          <a:lstStyle/>
          <a:p>
            <a:r>
              <a:rPr lang="en-GB" dirty="0"/>
              <a:t>Confidential draft, not for citation or distribution.</a:t>
            </a:r>
            <a:endParaRPr lang="en-US" dirty="0"/>
          </a:p>
        </p:txBody>
      </p:sp>
      <p:sp>
        <p:nvSpPr>
          <p:cNvPr id="11" name="Text Placeholder"/>
          <p:cNvSpPr>
            <a:spLocks noGrp="1"/>
          </p:cNvSpPr>
          <p:nvPr>
            <p:ph type="body" sz="quarter" idx="16"/>
          </p:nvPr>
        </p:nvSpPr>
        <p:spPr>
          <a:xfrm>
            <a:off x="508000" y="1181101"/>
            <a:ext cx="11164888" cy="4995862"/>
          </a:xfrm>
        </p:spPr>
        <p:txBody>
          <a:bodyPr tIns="182880" numCol="2" spcCol="45720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3"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a:t>Section Header</a:t>
            </a:r>
          </a:p>
        </p:txBody>
      </p:sp>
      <p:sp>
        <p:nvSpPr>
          <p:cNvPr id="9"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2253157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Dark 2-Columns">
    <p:bg>
      <p:bgPr>
        <a:solidFill>
          <a:schemeClr val="tx2"/>
        </a:solidFill>
        <a:effectLst/>
      </p:bgPr>
    </p:bg>
    <p:spTree>
      <p:nvGrpSpPr>
        <p:cNvPr id="1" name=""/>
        <p:cNvGrpSpPr/>
        <p:nvPr/>
      </p:nvGrpSpPr>
      <p:grpSpPr>
        <a:xfrm>
          <a:off x="0" y="0"/>
          <a:ext cx="0" cy="0"/>
          <a:chOff x="0" y="0"/>
          <a:chExt cx="0" cy="0"/>
        </a:xfrm>
      </p:grpSpPr>
      <p:pic>
        <p:nvPicPr>
          <p:cNvPr id="10" name="Pictu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4332" y="1"/>
            <a:ext cx="1807668" cy="1812188"/>
          </a:xfrm>
          <a:prstGeom prst="rect">
            <a:avLst/>
          </a:prstGeom>
        </p:spPr>
      </p:pic>
      <p:sp>
        <p:nvSpPr>
          <p:cNvPr id="4" name="Slide Number Placeholder"/>
          <p:cNvSpPr>
            <a:spLocks noGrp="1"/>
          </p:cNvSpPr>
          <p:nvPr>
            <p:ph type="sldNum" sz="quarter" idx="18"/>
          </p:nvPr>
        </p:nvSpPr>
        <p:spPr/>
        <p:txBody>
          <a:bodyPr/>
          <a:lstStyle>
            <a:lvl1pPr>
              <a:defRPr>
                <a:solidFill>
                  <a:schemeClr val="bg1">
                    <a:alpha val="75000"/>
                  </a:schemeClr>
                </a:solidFill>
              </a:defRPr>
            </a:lvl1pPr>
          </a:lstStyle>
          <a:p>
            <a:r>
              <a:rPr lang="en-US" dirty="0"/>
              <a:t>brattle.com | </a:t>
            </a:r>
            <a:fld id="{C95ECF09-ED6D-489D-87B4-9DBCD4D54A41}" type="slidenum">
              <a:rPr lang="en-US" smtClean="0"/>
              <a:pPr/>
              <a:t>‹#›</a:t>
            </a:fld>
            <a:endParaRPr lang="en-US" dirty="0"/>
          </a:p>
        </p:txBody>
      </p:sp>
      <p:sp>
        <p:nvSpPr>
          <p:cNvPr id="2" name="Footer Placeholder"/>
          <p:cNvSpPr>
            <a:spLocks noGrp="1"/>
          </p:cNvSpPr>
          <p:nvPr>
            <p:ph type="ftr" sz="quarter" idx="17"/>
          </p:nvPr>
        </p:nvSpPr>
        <p:spPr/>
        <p:txBody>
          <a:bodyPr/>
          <a:lstStyle>
            <a:lvl1pPr>
              <a:defRPr>
                <a:solidFill>
                  <a:schemeClr val="bg1">
                    <a:alpha val="75000"/>
                  </a:schemeClr>
                </a:solidFill>
              </a:defRPr>
            </a:lvl1pPr>
          </a:lstStyle>
          <a:p>
            <a:r>
              <a:rPr lang="en-GB" dirty="0"/>
              <a:t>Confidential draft, not for citation or distribution.</a:t>
            </a:r>
            <a:endParaRPr lang="en-US" dirty="0"/>
          </a:p>
        </p:txBody>
      </p:sp>
      <p:sp>
        <p:nvSpPr>
          <p:cNvPr id="11" name="Text Placeholder"/>
          <p:cNvSpPr>
            <a:spLocks noGrp="1"/>
          </p:cNvSpPr>
          <p:nvPr>
            <p:ph type="body" sz="quarter" idx="16"/>
          </p:nvPr>
        </p:nvSpPr>
        <p:spPr>
          <a:xfrm>
            <a:off x="508000" y="1181101"/>
            <a:ext cx="11164888" cy="4995862"/>
          </a:xfrm>
        </p:spPr>
        <p:txBody>
          <a:bodyPr tIns="182880" numCol="2" spcCol="457200">
            <a:noAutofit/>
          </a:bodyPr>
          <a:lstStyle>
            <a:lvl1pPr>
              <a:defRPr>
                <a:solidFill>
                  <a:schemeClr val="bg1"/>
                </a:solidFill>
              </a:defRPr>
            </a:lvl1pPr>
            <a:lvl2pPr>
              <a:buClr>
                <a:schemeClr val="accent2"/>
              </a:buClr>
              <a:defRPr>
                <a:solidFill>
                  <a:schemeClr val="bg1"/>
                </a:solidFill>
              </a:defRPr>
            </a:lvl2pPr>
            <a:lvl3pPr>
              <a:defRPr>
                <a:solidFill>
                  <a:schemeClr val="bg1"/>
                </a:solidFill>
              </a:defRPr>
            </a:lvl3pPr>
            <a:lvl4pPr>
              <a:defRPr>
                <a:solidFill>
                  <a:schemeClr val="bg1"/>
                </a:solidFill>
              </a:defRPr>
            </a:lvl4pPr>
            <a:lvl5pPr>
              <a:defRPr baseline="0">
                <a:solidFill>
                  <a:schemeClr val="bg1"/>
                </a:solidFill>
              </a:defRPr>
            </a:lvl5pPr>
            <a:lvl6pPr>
              <a:defRPr/>
            </a:lvl6pPr>
            <a:lvl7pPr>
              <a:defRPr>
                <a:solidFill>
                  <a:schemeClr val="bg1">
                    <a:alpha val="75000"/>
                  </a:schemeClr>
                </a:solidFill>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7" name="Straight Connector"/>
          <p:cNvCxnSpPr/>
          <p:nvPr/>
        </p:nvCxnSpPr>
        <p:spPr>
          <a:xfrm>
            <a:off x="601335" y="1181101"/>
            <a:ext cx="13716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Section Header"/>
          <p:cNvSpPr>
            <a:spLocks noGrp="1"/>
          </p:cNvSpPr>
          <p:nvPr>
            <p:ph type="body" sz="quarter" idx="19" hasCustomPrompt="1"/>
          </p:nvPr>
        </p:nvSpPr>
        <p:spPr>
          <a:xfrm>
            <a:off x="507999" y="-3762"/>
            <a:ext cx="6040438" cy="477054"/>
          </a:xfrm>
        </p:spPr>
        <p:txBody>
          <a:bodyPr lIns="45720">
            <a:spAutoFit/>
          </a:bodyPr>
          <a:lstStyle>
            <a:lvl1pPr marL="55563" indent="-55563">
              <a:defRPr sz="1600" b="1" cap="all" spc="50" baseline="0">
                <a:solidFill>
                  <a:schemeClr val="accent2"/>
                </a:solidFill>
                <a:latin typeface="+mn-lt"/>
              </a:defRPr>
            </a:lvl1pPr>
            <a:lvl5pPr>
              <a:defRPr/>
            </a:lvl5pPr>
            <a:lvl6pPr>
              <a:defRPr>
                <a:solidFill>
                  <a:schemeClr val="accent2">
                    <a:lumMod val="75000"/>
                  </a:schemeClr>
                </a:solidFill>
              </a:defRPr>
            </a:lvl6pPr>
          </a:lstStyle>
          <a:p>
            <a:pPr lvl="0"/>
            <a:r>
              <a:rPr lang="en-US" dirty="0"/>
              <a:t>Section Header</a:t>
            </a:r>
          </a:p>
        </p:txBody>
      </p:sp>
      <p:sp>
        <p:nvSpPr>
          <p:cNvPr id="9" name="Title"/>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076607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Light with Chart">
    <p:spTree>
      <p:nvGrpSpPr>
        <p:cNvPr id="1" name=""/>
        <p:cNvGrpSpPr/>
        <p:nvPr/>
      </p:nvGrpSpPr>
      <p:grpSpPr>
        <a:xfrm>
          <a:off x="0" y="0"/>
          <a:ext cx="0" cy="0"/>
          <a:chOff x="0" y="0"/>
          <a:chExt cx="0" cy="0"/>
        </a:xfrm>
      </p:grpSpPr>
      <p:sp>
        <p:nvSpPr>
          <p:cNvPr id="6" name="Slide Number Placeholder"/>
          <p:cNvSpPr>
            <a:spLocks noGrp="1"/>
          </p:cNvSpPr>
          <p:nvPr>
            <p:ph type="sldNum" sz="quarter" idx="26"/>
          </p:nvPr>
        </p:nvSpPr>
        <p:spPr/>
        <p:txBody>
          <a:bodyPr/>
          <a:lstStyle/>
          <a:p>
            <a:r>
              <a:rPr lang="en-US" dirty="0"/>
              <a:t>brattle.com | </a:t>
            </a:r>
            <a:fld id="{C95ECF09-ED6D-489D-87B4-9DBCD4D54A41}" type="slidenum">
              <a:rPr lang="en-US" smtClean="0"/>
              <a:pPr/>
              <a:t>‹#›</a:t>
            </a:fld>
            <a:endParaRPr lang="en-US" dirty="0"/>
          </a:p>
        </p:txBody>
      </p:sp>
      <p:sp>
        <p:nvSpPr>
          <p:cNvPr id="3" name="Footer Placeholder"/>
          <p:cNvSpPr>
            <a:spLocks noGrp="1"/>
          </p:cNvSpPr>
          <p:nvPr>
            <p:ph type="ftr" sz="quarter" idx="25"/>
          </p:nvPr>
        </p:nvSpPr>
        <p:spPr/>
        <p:txBody>
          <a:bodyPr/>
          <a:lstStyle/>
          <a:p>
            <a:r>
              <a:rPr lang="en-GB" dirty="0"/>
              <a:t>Confidential draft, not for citation or distribution.</a:t>
            </a:r>
            <a:endParaRPr lang="en-US" dirty="0"/>
          </a:p>
        </p:txBody>
      </p:sp>
      <p:sp>
        <p:nvSpPr>
          <p:cNvPr id="11" name="Text Placeholder"/>
          <p:cNvSpPr>
            <a:spLocks noGrp="1"/>
          </p:cNvSpPr>
          <p:nvPr>
            <p:ph type="body" sz="quarter" idx="16"/>
          </p:nvPr>
        </p:nvSpPr>
        <p:spPr>
          <a:xfrm>
            <a:off x="512971" y="1181101"/>
            <a:ext cx="5386218" cy="5072466"/>
          </a:xfrm>
        </p:spPr>
        <p:txBody>
          <a:bodyPr tIns="18288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baseline="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hart Placeholder"/>
          <p:cNvSpPr>
            <a:spLocks noGrp="1"/>
          </p:cNvSpPr>
          <p:nvPr>
            <p:ph type="chart" sz="quarter" idx="19"/>
          </p:nvPr>
        </p:nvSpPr>
        <p:spPr>
          <a:xfrm>
            <a:off x="6129963" y="1853351"/>
            <a:ext cx="5542755" cy="4005922"/>
          </a:xfrm>
        </p:spPr>
        <p:txBody>
          <a:bodyPr anchor="ctr"/>
          <a:lstStyle>
            <a:lvl1pPr algn="ctr">
              <a:defRPr/>
            </a:lvl1pPr>
          </a:lstStyle>
          <a:p>
            <a:r>
              <a:rPr lang="en-US"/>
              <a:t>Click icon to add chart</a:t>
            </a:r>
            <a:endParaRPr lang="en-US" dirty="0"/>
          </a:p>
        </p:txBody>
      </p:sp>
      <p:sp>
        <p:nvSpPr>
          <p:cNvPr id="17" name="Chart Title"/>
          <p:cNvSpPr>
            <a:spLocks noGrp="1"/>
          </p:cNvSpPr>
          <p:nvPr>
            <p:ph type="body" sz="quarter" idx="23" hasCustomPrompt="1"/>
          </p:nvPr>
        </p:nvSpPr>
        <p:spPr>
          <a:xfrm>
            <a:off x="6129963" y="1203722"/>
            <a:ext cx="5542755" cy="617102"/>
          </a:xfrm>
        </p:spPr>
        <p:txBody>
          <a:bodyPr lIns="0" tIns="0" rIns="0" bIns="91440" anchor="b" anchorCtr="0"/>
          <a:lstStyle>
            <a:lvl1pPr marL="0" indent="0" algn="l">
              <a:buNone/>
              <a:defRPr sz="1600" b="1" cap="all" spc="50" baseline="0">
                <a:solidFill>
                  <a:schemeClr val="tx1"/>
                </a:solidFill>
                <a:latin typeface="+mn-lt"/>
              </a:defRPr>
            </a:lvl1pPr>
          </a:lstStyle>
          <a:p>
            <a:pPr lvl="0"/>
            <a:r>
              <a:rPr lang="en-US" dirty="0"/>
              <a:t>Chart Title</a:t>
            </a:r>
          </a:p>
        </p:txBody>
      </p:sp>
      <p:sp>
        <p:nvSpPr>
          <p:cNvPr id="18" name="Sources and Notes"/>
          <p:cNvSpPr>
            <a:spLocks noGrp="1"/>
          </p:cNvSpPr>
          <p:nvPr>
            <p:ph type="body" sz="quarter" idx="24" hasCustomPrompt="1"/>
          </p:nvPr>
        </p:nvSpPr>
        <p:spPr>
          <a:xfrm>
            <a:off x="6129963" y="5878341"/>
            <a:ext cx="5542755" cy="435164"/>
          </a:xfrm>
        </p:spPr>
        <p:txBody>
          <a:bodyPr lIns="0" tIns="91440" rIns="0" bIns="0" anchor="t" anchorCtr="0"/>
          <a:lstStyle>
            <a:lvl1pPr marL="0" indent="0" algn="l">
              <a:lnSpc>
                <a:spcPct val="90000"/>
              </a:lnSpc>
              <a:buNone/>
              <a:defRPr sz="1000" b="0" baseline="0">
                <a:solidFill>
                  <a:schemeClr val="tx1"/>
                </a:solidFill>
                <a:latin typeface="+mn-lt"/>
              </a:defRPr>
            </a:lvl1pPr>
          </a:lstStyle>
          <a:p>
            <a:pPr lvl="0"/>
            <a:r>
              <a:rPr lang="en-US" dirty="0"/>
              <a:t>Source and Notes: Example text</a:t>
            </a:r>
          </a:p>
        </p:txBody>
      </p:sp>
      <p:cxnSp>
        <p:nvCxnSpPr>
          <p:cNvPr id="13"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4" name="Section Header"/>
          <p:cNvSpPr>
            <a:spLocks noGrp="1"/>
          </p:cNvSpPr>
          <p:nvPr>
            <p:ph type="body" sz="quarter" idx="22"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a:t>Section Header</a:t>
            </a:r>
          </a:p>
        </p:txBody>
      </p:sp>
      <p:sp>
        <p:nvSpPr>
          <p:cNvPr id="9"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2488836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with Callout">
    <p:spTree>
      <p:nvGrpSpPr>
        <p:cNvPr id="1" name=""/>
        <p:cNvGrpSpPr/>
        <p:nvPr/>
      </p:nvGrpSpPr>
      <p:grpSpPr>
        <a:xfrm>
          <a:off x="0" y="0"/>
          <a:ext cx="0" cy="0"/>
          <a:chOff x="0" y="0"/>
          <a:chExt cx="0" cy="0"/>
        </a:xfrm>
      </p:grpSpPr>
      <p:sp>
        <p:nvSpPr>
          <p:cNvPr id="6" name="Slide Number Placeholder"/>
          <p:cNvSpPr>
            <a:spLocks noGrp="1"/>
          </p:cNvSpPr>
          <p:nvPr>
            <p:ph type="sldNum" sz="quarter" idx="24"/>
          </p:nvPr>
        </p:nvSpPr>
        <p:spPr/>
        <p:txBody>
          <a:bodyPr/>
          <a:lstStyle/>
          <a:p>
            <a:r>
              <a:rPr lang="en-US" dirty="0"/>
              <a:t>brattle.com | </a:t>
            </a:r>
            <a:fld id="{C95ECF09-ED6D-489D-87B4-9DBCD4D54A41}" type="slidenum">
              <a:rPr lang="en-US" smtClean="0"/>
              <a:pPr/>
              <a:t>‹#›</a:t>
            </a:fld>
            <a:endParaRPr lang="en-US" dirty="0"/>
          </a:p>
        </p:txBody>
      </p:sp>
      <p:sp>
        <p:nvSpPr>
          <p:cNvPr id="3" name="Footer Placeholder"/>
          <p:cNvSpPr>
            <a:spLocks noGrp="1"/>
          </p:cNvSpPr>
          <p:nvPr>
            <p:ph type="ftr" sz="quarter" idx="23"/>
          </p:nvPr>
        </p:nvSpPr>
        <p:spPr/>
        <p:txBody>
          <a:bodyPr/>
          <a:lstStyle/>
          <a:p>
            <a:r>
              <a:rPr lang="en-GB" dirty="0"/>
              <a:t>Confidential draft, not for citation or distribution.</a:t>
            </a:r>
            <a:endParaRPr lang="en-US" dirty="0"/>
          </a:p>
        </p:txBody>
      </p:sp>
      <p:sp>
        <p:nvSpPr>
          <p:cNvPr id="5" name="Callout Box"/>
          <p:cNvSpPr>
            <a:spLocks noGrp="1"/>
          </p:cNvSpPr>
          <p:nvPr>
            <p:ph type="body" sz="quarter" idx="19"/>
          </p:nvPr>
        </p:nvSpPr>
        <p:spPr>
          <a:xfrm>
            <a:off x="508000" y="1181100"/>
            <a:ext cx="11164718" cy="1173190"/>
          </a:xfrm>
          <a:solidFill>
            <a:schemeClr val="accent2"/>
          </a:solidFill>
        </p:spPr>
        <p:txBody>
          <a:bodyPr lIns="91440" anchor="t">
            <a:noAutofit/>
          </a:bodyPr>
          <a:lstStyle>
            <a:lvl1pPr marL="115888" indent="-115888">
              <a:defRPr sz="2800">
                <a:solidFill>
                  <a:schemeClr val="bg1"/>
                </a:solidFill>
                <a:latin typeface="+mn-lt"/>
              </a:defRPr>
            </a:lvl1pPr>
          </a:lstStyle>
          <a:p>
            <a:pPr lvl="0"/>
            <a:r>
              <a:rPr lang="en-US"/>
              <a:t>Edit Master text styles</a:t>
            </a:r>
          </a:p>
        </p:txBody>
      </p:sp>
      <p:sp>
        <p:nvSpPr>
          <p:cNvPr id="11" name="Text Placeholder"/>
          <p:cNvSpPr>
            <a:spLocks noGrp="1"/>
          </p:cNvSpPr>
          <p:nvPr>
            <p:ph type="body" sz="quarter" idx="16"/>
          </p:nvPr>
        </p:nvSpPr>
        <p:spPr>
          <a:xfrm>
            <a:off x="508000" y="2467166"/>
            <a:ext cx="11164888" cy="3709796"/>
          </a:xfrm>
        </p:spPr>
        <p:txBody>
          <a:bodyPr tIns="182880" numCol="2" spcCol="457200">
            <a:noAutofit/>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800"/>
            </a:lvl4pPr>
            <a:lvl5pPr>
              <a:defRPr/>
            </a:lvl5pPr>
          </a:lstStyle>
          <a:p>
            <a:pPr lvl="0"/>
            <a:r>
              <a:rPr lang="en-US"/>
              <a:t>Edit Master text styles</a:t>
            </a:r>
          </a:p>
          <a:p>
            <a:pPr lvl="1"/>
            <a:r>
              <a:rPr lang="en-US"/>
              <a:t>Second level</a:t>
            </a:r>
          </a:p>
          <a:p>
            <a:pPr lvl="2"/>
            <a:r>
              <a:rPr lang="en-US"/>
              <a:t>Third level</a:t>
            </a:r>
          </a:p>
        </p:txBody>
      </p:sp>
      <p:sp>
        <p:nvSpPr>
          <p:cNvPr id="12" name="Section Header"/>
          <p:cNvSpPr>
            <a:spLocks noGrp="1"/>
          </p:cNvSpPr>
          <p:nvPr>
            <p:ph type="body" sz="quarter" idx="22" hasCustomPrompt="1"/>
          </p:nvPr>
        </p:nvSpPr>
        <p:spPr>
          <a:xfrm>
            <a:off x="508000" y="7431"/>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a:t>Section Header</a:t>
            </a:r>
          </a:p>
        </p:txBody>
      </p:sp>
      <p:sp>
        <p:nvSpPr>
          <p:cNvPr id="9" name="Title"/>
          <p:cNvSpPr>
            <a:spLocks noGrp="1"/>
          </p:cNvSpPr>
          <p:nvPr>
            <p:ph type="title"/>
          </p:nvPr>
        </p:nvSpPr>
        <p:spPr>
          <a:xfrm>
            <a:off x="508000" y="512748"/>
            <a:ext cx="11164718" cy="555476"/>
          </a:xfrm>
        </p:spPr>
        <p:txBody>
          <a:bodyPr/>
          <a:lstStyle/>
          <a:p>
            <a:r>
              <a:rPr lang="en-US"/>
              <a:t>Click to edit Master title style</a:t>
            </a:r>
            <a:endParaRPr lang="en-US" dirty="0"/>
          </a:p>
        </p:txBody>
      </p:sp>
    </p:spTree>
    <p:extLst>
      <p:ext uri="{BB962C8B-B14F-4D97-AF65-F5344CB8AC3E}">
        <p14:creationId xmlns:p14="http://schemas.microsoft.com/office/powerpoint/2010/main" val="2665769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with Sidebar">
    <p:spTree>
      <p:nvGrpSpPr>
        <p:cNvPr id="1" name=""/>
        <p:cNvGrpSpPr/>
        <p:nvPr/>
      </p:nvGrpSpPr>
      <p:grpSpPr>
        <a:xfrm>
          <a:off x="0" y="0"/>
          <a:ext cx="0" cy="0"/>
          <a:chOff x="0" y="0"/>
          <a:chExt cx="0" cy="0"/>
        </a:xfrm>
      </p:grpSpPr>
      <p:sp>
        <p:nvSpPr>
          <p:cNvPr id="6" name="Slide Number Placeholder"/>
          <p:cNvSpPr>
            <a:spLocks noGrp="1"/>
          </p:cNvSpPr>
          <p:nvPr>
            <p:ph type="sldNum" sz="quarter" idx="24"/>
          </p:nvPr>
        </p:nvSpPr>
        <p:spPr/>
        <p:txBody>
          <a:bodyPr/>
          <a:lstStyle/>
          <a:p>
            <a:r>
              <a:rPr lang="en-US" dirty="0"/>
              <a:t>brattle.com | </a:t>
            </a:r>
            <a:fld id="{C95ECF09-ED6D-489D-87B4-9DBCD4D54A41}" type="slidenum">
              <a:rPr lang="en-US" smtClean="0"/>
              <a:pPr/>
              <a:t>‹#›</a:t>
            </a:fld>
            <a:endParaRPr lang="en-US" dirty="0"/>
          </a:p>
        </p:txBody>
      </p:sp>
      <p:sp>
        <p:nvSpPr>
          <p:cNvPr id="3" name="Footer Placeholder"/>
          <p:cNvSpPr>
            <a:spLocks noGrp="1"/>
          </p:cNvSpPr>
          <p:nvPr>
            <p:ph type="ftr" sz="quarter" idx="23"/>
          </p:nvPr>
        </p:nvSpPr>
        <p:spPr/>
        <p:txBody>
          <a:bodyPr/>
          <a:lstStyle/>
          <a:p>
            <a:r>
              <a:rPr lang="en-GB" dirty="0"/>
              <a:t>Confidential draft, not for citation or distribution.</a:t>
            </a:r>
            <a:endParaRPr lang="en-US" dirty="0"/>
          </a:p>
        </p:txBody>
      </p:sp>
      <p:sp>
        <p:nvSpPr>
          <p:cNvPr id="11" name="Text Placeholder"/>
          <p:cNvSpPr>
            <a:spLocks noGrp="1"/>
          </p:cNvSpPr>
          <p:nvPr>
            <p:ph type="body" sz="quarter" idx="16"/>
          </p:nvPr>
        </p:nvSpPr>
        <p:spPr>
          <a:xfrm>
            <a:off x="4471516" y="1181100"/>
            <a:ext cx="7201372" cy="4995862"/>
          </a:xfrm>
        </p:spPr>
        <p:txBody>
          <a:bodyPr tIns="182880" numCol="1" spcCol="457200">
            <a:noAutofit/>
          </a:bodyPr>
          <a:lstStyle>
            <a:lvl1pPr>
              <a:defRPr sz="2200">
                <a:solidFill>
                  <a:schemeClr val="tx1"/>
                </a:solidFill>
              </a:defRPr>
            </a:lvl1pPr>
            <a:lvl2pPr>
              <a:defRPr sz="2000">
                <a:solidFill>
                  <a:schemeClr val="tx1"/>
                </a:solidFill>
              </a:defRPr>
            </a:lvl2pPr>
            <a:lvl3pPr>
              <a:defRPr sz="1800">
                <a:solidFill>
                  <a:schemeClr val="tx1"/>
                </a:solidFill>
              </a:defRPr>
            </a:lvl3pPr>
            <a:lvl5pPr>
              <a:defRPr/>
            </a:lvl5pPr>
          </a:lstStyle>
          <a:p>
            <a:pPr lvl="0"/>
            <a:r>
              <a:rPr lang="en-US"/>
              <a:t>Edit Master text styles</a:t>
            </a:r>
          </a:p>
          <a:p>
            <a:pPr lvl="1"/>
            <a:r>
              <a:rPr lang="en-US"/>
              <a:t>Second level</a:t>
            </a:r>
          </a:p>
          <a:p>
            <a:pPr lvl="2"/>
            <a:r>
              <a:rPr lang="en-US"/>
              <a:t>Third level</a:t>
            </a:r>
          </a:p>
        </p:txBody>
      </p:sp>
      <p:sp>
        <p:nvSpPr>
          <p:cNvPr id="5" name="Callout Box"/>
          <p:cNvSpPr>
            <a:spLocks noGrp="1"/>
          </p:cNvSpPr>
          <p:nvPr>
            <p:ph type="body" sz="quarter" idx="19"/>
          </p:nvPr>
        </p:nvSpPr>
        <p:spPr>
          <a:xfrm>
            <a:off x="508000" y="1181100"/>
            <a:ext cx="3802743" cy="4995861"/>
          </a:xfrm>
          <a:solidFill>
            <a:schemeClr val="accent2"/>
          </a:solidFill>
        </p:spPr>
        <p:txBody>
          <a:bodyPr lIns="91440" anchor="t">
            <a:noAutofit/>
          </a:bodyPr>
          <a:lstStyle>
            <a:lvl1pPr marL="115888" indent="-115888">
              <a:defRPr sz="2800">
                <a:solidFill>
                  <a:schemeClr val="bg1"/>
                </a:solidFill>
                <a:latin typeface="+mn-lt"/>
              </a:defRPr>
            </a:lvl1pPr>
          </a:lstStyle>
          <a:p>
            <a:pPr lvl="0"/>
            <a:r>
              <a:rPr lang="en-US"/>
              <a:t>Edit Master text styles</a:t>
            </a:r>
          </a:p>
        </p:txBody>
      </p:sp>
      <p:sp>
        <p:nvSpPr>
          <p:cNvPr id="12" name="Section Header"/>
          <p:cNvSpPr>
            <a:spLocks noGrp="1"/>
          </p:cNvSpPr>
          <p:nvPr>
            <p:ph type="body" sz="quarter" idx="22" hasCustomPrompt="1"/>
          </p:nvPr>
        </p:nvSpPr>
        <p:spPr>
          <a:xfrm>
            <a:off x="508000" y="-1993"/>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a:t>Section Header</a:t>
            </a:r>
          </a:p>
        </p:txBody>
      </p:sp>
      <p:sp>
        <p:nvSpPr>
          <p:cNvPr id="9" name="Title"/>
          <p:cNvSpPr>
            <a:spLocks noGrp="1"/>
          </p:cNvSpPr>
          <p:nvPr>
            <p:ph type="title"/>
          </p:nvPr>
        </p:nvSpPr>
        <p:spPr>
          <a:xfrm>
            <a:off x="508000" y="512748"/>
            <a:ext cx="11164718" cy="555476"/>
          </a:xfrm>
        </p:spPr>
        <p:txBody>
          <a:bodyPr/>
          <a:lstStyle/>
          <a:p>
            <a:r>
              <a:rPr lang="en-US"/>
              <a:t>Click to edit Master title style</a:t>
            </a:r>
            <a:endParaRPr lang="en-US" dirty="0"/>
          </a:p>
        </p:txBody>
      </p:sp>
    </p:spTree>
    <p:extLst>
      <p:ext uri="{BB962C8B-B14F-4D97-AF65-F5344CB8AC3E}">
        <p14:creationId xmlns:p14="http://schemas.microsoft.com/office/powerpoint/2010/main" val="2475401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3-Columns">
    <p:spTree>
      <p:nvGrpSpPr>
        <p:cNvPr id="1" name=""/>
        <p:cNvGrpSpPr/>
        <p:nvPr/>
      </p:nvGrpSpPr>
      <p:grpSpPr>
        <a:xfrm>
          <a:off x="0" y="0"/>
          <a:ext cx="0" cy="0"/>
          <a:chOff x="0" y="0"/>
          <a:chExt cx="0" cy="0"/>
        </a:xfrm>
      </p:grpSpPr>
      <p:sp>
        <p:nvSpPr>
          <p:cNvPr id="4" name="Slide Number Placeholder"/>
          <p:cNvSpPr>
            <a:spLocks noGrp="1"/>
          </p:cNvSpPr>
          <p:nvPr>
            <p:ph type="sldNum" sz="quarter" idx="25"/>
          </p:nvPr>
        </p:nvSpPr>
        <p:spPr/>
        <p:txBody>
          <a:bodyPr/>
          <a:lstStyle/>
          <a:p>
            <a:r>
              <a:rPr lang="en-US" dirty="0"/>
              <a:t>brattle.com | </a:t>
            </a:r>
            <a:fld id="{C95ECF09-ED6D-489D-87B4-9DBCD4D54A41}" type="slidenum">
              <a:rPr lang="en-US" smtClean="0"/>
              <a:pPr/>
              <a:t>‹#›</a:t>
            </a:fld>
            <a:endParaRPr lang="en-US" dirty="0"/>
          </a:p>
        </p:txBody>
      </p:sp>
      <p:sp>
        <p:nvSpPr>
          <p:cNvPr id="2" name="Footer Placeholder"/>
          <p:cNvSpPr>
            <a:spLocks noGrp="1"/>
          </p:cNvSpPr>
          <p:nvPr>
            <p:ph type="ftr" sz="quarter" idx="24"/>
          </p:nvPr>
        </p:nvSpPr>
        <p:spPr/>
        <p:txBody>
          <a:bodyPr/>
          <a:lstStyle/>
          <a:p>
            <a:r>
              <a:rPr lang="en-GB" dirty="0"/>
              <a:t>Confidential draft, not for citation or distribution.</a:t>
            </a:r>
            <a:endParaRPr lang="en-US" dirty="0"/>
          </a:p>
        </p:txBody>
      </p:sp>
      <p:sp>
        <p:nvSpPr>
          <p:cNvPr id="23" name="Text Placeholder 6"/>
          <p:cNvSpPr>
            <a:spLocks noGrp="1"/>
          </p:cNvSpPr>
          <p:nvPr>
            <p:ph type="body" sz="quarter" idx="21"/>
          </p:nvPr>
        </p:nvSpPr>
        <p:spPr>
          <a:xfrm>
            <a:off x="8300721" y="1303996"/>
            <a:ext cx="3383280" cy="4857522"/>
          </a:xfrm>
          <a:solidFill>
            <a:schemeClr val="bg1">
              <a:lumMod val="95000"/>
            </a:schemeClr>
          </a:solidFill>
        </p:spPr>
        <p:txBody>
          <a:bodyPr lIns="182880" tIns="731520" rIns="182880"/>
          <a:lstStyle>
            <a:lvl1pPr>
              <a:defRPr sz="2000">
                <a:solidFill>
                  <a:schemeClr val="tx1"/>
                </a:solidFill>
              </a:defRPr>
            </a:lvl1pPr>
            <a:lvl2pPr>
              <a:defRPr sz="1800">
                <a:solidFill>
                  <a:schemeClr val="tx1"/>
                </a:solidFill>
              </a:defRPr>
            </a:lvl2pPr>
            <a:lvl3pPr>
              <a:defRPr sz="1800">
                <a:solidFill>
                  <a:schemeClr val="tx1"/>
                </a:solidFill>
              </a:defRPr>
            </a:lvl3pPr>
            <a:lvl4pPr>
              <a:defRPr sz="1400"/>
            </a:lvl4pPr>
            <a:lvl5pPr>
              <a:defRPr sz="1400"/>
            </a:lvl5pPr>
          </a:lstStyle>
          <a:p>
            <a:pPr lvl="0"/>
            <a:r>
              <a:rPr lang="en-US"/>
              <a:t>Edit Master text styles</a:t>
            </a:r>
          </a:p>
          <a:p>
            <a:pPr lvl="1"/>
            <a:r>
              <a:rPr lang="en-US"/>
              <a:t>Second level</a:t>
            </a:r>
          </a:p>
          <a:p>
            <a:pPr lvl="2"/>
            <a:r>
              <a:rPr lang="en-US"/>
              <a:t>Third level</a:t>
            </a:r>
          </a:p>
        </p:txBody>
      </p:sp>
      <p:sp>
        <p:nvSpPr>
          <p:cNvPr id="25" name="Text Placeholder 5"/>
          <p:cNvSpPr>
            <a:spLocks noGrp="1"/>
          </p:cNvSpPr>
          <p:nvPr>
            <p:ph type="body" sz="quarter" idx="23"/>
          </p:nvPr>
        </p:nvSpPr>
        <p:spPr>
          <a:xfrm>
            <a:off x="8104077" y="1445577"/>
            <a:ext cx="2703870" cy="461665"/>
          </a:xfrm>
          <a:solidFill>
            <a:schemeClr val="accent1"/>
          </a:solidFill>
        </p:spPr>
        <p:txBody>
          <a:bodyPr wrap="square" lIns="182880" tIns="91440" rIns="182880" bIns="91440" anchor="ctr">
            <a:spAutoFit/>
          </a:bodyPr>
          <a:lstStyle>
            <a:lvl1pPr>
              <a:defRPr sz="1800" b="1">
                <a:solidFill>
                  <a:schemeClr val="bg1"/>
                </a:solidFill>
                <a:latin typeface="+mn-lt"/>
              </a:defRPr>
            </a:lvl1pPr>
          </a:lstStyle>
          <a:p>
            <a:pPr lvl="0"/>
            <a:r>
              <a:rPr lang="en-US"/>
              <a:t>Edit Master text styles</a:t>
            </a:r>
          </a:p>
        </p:txBody>
      </p:sp>
      <p:sp>
        <p:nvSpPr>
          <p:cNvPr id="22" name="Text Placeholder 4"/>
          <p:cNvSpPr>
            <a:spLocks noGrp="1"/>
          </p:cNvSpPr>
          <p:nvPr>
            <p:ph type="body" sz="quarter" idx="20"/>
          </p:nvPr>
        </p:nvSpPr>
        <p:spPr>
          <a:xfrm>
            <a:off x="4404360" y="1303996"/>
            <a:ext cx="3383280" cy="4857522"/>
          </a:xfrm>
          <a:solidFill>
            <a:schemeClr val="bg1">
              <a:lumMod val="95000"/>
            </a:schemeClr>
          </a:solidFill>
        </p:spPr>
        <p:txBody>
          <a:bodyPr lIns="182880" tIns="731520" rIns="182880"/>
          <a:lstStyle>
            <a:lvl1pPr>
              <a:defRPr sz="2000">
                <a:solidFill>
                  <a:schemeClr val="tx1"/>
                </a:solidFill>
              </a:defRPr>
            </a:lvl1pPr>
            <a:lvl2pPr>
              <a:defRPr sz="1800">
                <a:solidFill>
                  <a:schemeClr val="tx1"/>
                </a:solidFill>
              </a:defRPr>
            </a:lvl2pPr>
            <a:lvl3pPr>
              <a:defRPr sz="1800">
                <a:solidFill>
                  <a:schemeClr val="tx1"/>
                </a:solidFill>
              </a:defRPr>
            </a:lvl3pPr>
            <a:lvl4pPr>
              <a:defRPr sz="1400"/>
            </a:lvl4pPr>
            <a:lvl5pPr>
              <a:defRPr sz="1400"/>
            </a:lvl5pPr>
          </a:lstStyle>
          <a:p>
            <a:pPr lvl="0"/>
            <a:r>
              <a:rPr lang="en-US"/>
              <a:t>Edit Master text styles</a:t>
            </a:r>
          </a:p>
          <a:p>
            <a:pPr lvl="1"/>
            <a:r>
              <a:rPr lang="en-US"/>
              <a:t>Second level</a:t>
            </a:r>
          </a:p>
          <a:p>
            <a:pPr lvl="2"/>
            <a:r>
              <a:rPr lang="en-US"/>
              <a:t>Third level</a:t>
            </a:r>
          </a:p>
        </p:txBody>
      </p:sp>
      <p:sp>
        <p:nvSpPr>
          <p:cNvPr id="24" name="Text Placeholder 3"/>
          <p:cNvSpPr>
            <a:spLocks noGrp="1"/>
          </p:cNvSpPr>
          <p:nvPr>
            <p:ph type="body" sz="quarter" idx="22"/>
          </p:nvPr>
        </p:nvSpPr>
        <p:spPr>
          <a:xfrm>
            <a:off x="4199356" y="1445577"/>
            <a:ext cx="2703870" cy="461665"/>
          </a:xfrm>
          <a:solidFill>
            <a:schemeClr val="accent1"/>
          </a:solidFill>
        </p:spPr>
        <p:txBody>
          <a:bodyPr wrap="square" lIns="182880" tIns="91440" rIns="182880" bIns="91440" anchor="ctr">
            <a:spAutoFit/>
          </a:bodyPr>
          <a:lstStyle>
            <a:lvl1pPr>
              <a:defRPr sz="1800" b="1">
                <a:solidFill>
                  <a:schemeClr val="bg1"/>
                </a:solidFill>
                <a:latin typeface="+mn-lt"/>
              </a:defRPr>
            </a:lvl1pPr>
          </a:lstStyle>
          <a:p>
            <a:pPr lvl="0"/>
            <a:r>
              <a:rPr lang="en-US"/>
              <a:t>Edit Master text styles</a:t>
            </a:r>
          </a:p>
        </p:txBody>
      </p:sp>
      <p:sp>
        <p:nvSpPr>
          <p:cNvPr id="20" name="Text Placeholder 2"/>
          <p:cNvSpPr>
            <a:spLocks noGrp="1"/>
          </p:cNvSpPr>
          <p:nvPr>
            <p:ph type="body" sz="quarter" idx="14"/>
          </p:nvPr>
        </p:nvSpPr>
        <p:spPr>
          <a:xfrm>
            <a:off x="507999" y="1303996"/>
            <a:ext cx="3383280" cy="4857522"/>
          </a:xfrm>
          <a:solidFill>
            <a:schemeClr val="bg1">
              <a:lumMod val="95000"/>
            </a:schemeClr>
          </a:solidFill>
        </p:spPr>
        <p:txBody>
          <a:bodyPr lIns="182880" tIns="731520" rIns="182880"/>
          <a:lstStyle>
            <a:lvl1pPr>
              <a:defRPr sz="2000">
                <a:solidFill>
                  <a:schemeClr val="tx1"/>
                </a:solidFill>
              </a:defRPr>
            </a:lvl1pPr>
            <a:lvl2pPr>
              <a:defRPr sz="1800">
                <a:solidFill>
                  <a:schemeClr val="tx1"/>
                </a:solidFill>
              </a:defRPr>
            </a:lvl2pPr>
            <a:lvl3pPr>
              <a:defRPr sz="1800">
                <a:solidFill>
                  <a:schemeClr val="tx1"/>
                </a:solidFill>
              </a:defRPr>
            </a:lvl3pPr>
            <a:lvl4pPr>
              <a:defRPr sz="1400"/>
            </a:lvl4pPr>
            <a:lvl5pPr>
              <a:defRPr sz="1800"/>
            </a:lvl5pPr>
          </a:lstStyle>
          <a:p>
            <a:pPr lvl="0"/>
            <a:r>
              <a:rPr lang="en-US"/>
              <a:t>Edit Master text styles</a:t>
            </a:r>
          </a:p>
          <a:p>
            <a:pPr lvl="1"/>
            <a:r>
              <a:rPr lang="en-US"/>
              <a:t>Second level</a:t>
            </a:r>
          </a:p>
          <a:p>
            <a:pPr lvl="2"/>
            <a:r>
              <a:rPr lang="en-US"/>
              <a:t>Third level</a:t>
            </a:r>
          </a:p>
        </p:txBody>
      </p:sp>
      <p:sp>
        <p:nvSpPr>
          <p:cNvPr id="21" name="Text Placeholder 1"/>
          <p:cNvSpPr>
            <a:spLocks noGrp="1"/>
          </p:cNvSpPr>
          <p:nvPr>
            <p:ph type="body" sz="quarter" idx="19"/>
          </p:nvPr>
        </p:nvSpPr>
        <p:spPr>
          <a:xfrm>
            <a:off x="311355" y="1445577"/>
            <a:ext cx="2703870" cy="461665"/>
          </a:xfrm>
          <a:solidFill>
            <a:schemeClr val="accent1"/>
          </a:solidFill>
        </p:spPr>
        <p:txBody>
          <a:bodyPr wrap="square" lIns="182880" tIns="91440" rIns="182880" bIns="91440" anchor="ctr">
            <a:spAutoFit/>
          </a:bodyPr>
          <a:lstStyle>
            <a:lvl1pPr>
              <a:defRPr sz="1800" b="1">
                <a:solidFill>
                  <a:schemeClr val="bg1"/>
                </a:solidFill>
                <a:latin typeface="+mn-lt"/>
              </a:defRPr>
            </a:lvl1pPr>
          </a:lstStyle>
          <a:p>
            <a:pPr lvl="0"/>
            <a:r>
              <a:rPr lang="en-US"/>
              <a:t>Edit Master text styles</a:t>
            </a:r>
          </a:p>
        </p:txBody>
      </p:sp>
      <p:cxnSp>
        <p:nvCxnSpPr>
          <p:cNvPr id="28"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30" name="Section Header"/>
          <p:cNvSpPr>
            <a:spLocks noGrp="1"/>
          </p:cNvSpPr>
          <p:nvPr>
            <p:ph type="body" sz="quarter" idx="16" hasCustomPrompt="1"/>
          </p:nvPr>
        </p:nvSpPr>
        <p:spPr>
          <a:xfrm>
            <a:off x="508000" y="1"/>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a:t>Section Header</a:t>
            </a:r>
          </a:p>
        </p:txBody>
      </p:sp>
      <p:sp>
        <p:nvSpPr>
          <p:cNvPr id="3" name="Title"/>
          <p:cNvSpPr>
            <a:spLocks noGrp="1"/>
          </p:cNvSpPr>
          <p:nvPr>
            <p:ph type="title"/>
          </p:nvPr>
        </p:nvSpPr>
        <p:spPr>
          <a:xfrm>
            <a:off x="508000" y="512748"/>
            <a:ext cx="11176001" cy="555476"/>
          </a:xfrm>
        </p:spPr>
        <p:txBody>
          <a:bodyPr/>
          <a:lstStyle/>
          <a:p>
            <a:r>
              <a:rPr lang="en-US"/>
              <a:t>Click to edit Master title style</a:t>
            </a:r>
            <a:endParaRPr lang="en-US" dirty="0"/>
          </a:p>
        </p:txBody>
      </p:sp>
    </p:spTree>
    <p:extLst>
      <p:ext uri="{BB962C8B-B14F-4D97-AF65-F5344CB8AC3E}">
        <p14:creationId xmlns:p14="http://schemas.microsoft.com/office/powerpoint/2010/main" val="2337381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 Chevrons">
    <p:spTree>
      <p:nvGrpSpPr>
        <p:cNvPr id="1" name=""/>
        <p:cNvGrpSpPr/>
        <p:nvPr/>
      </p:nvGrpSpPr>
      <p:grpSpPr>
        <a:xfrm>
          <a:off x="0" y="0"/>
          <a:ext cx="0" cy="0"/>
          <a:chOff x="0" y="0"/>
          <a:chExt cx="0" cy="0"/>
        </a:xfrm>
      </p:grpSpPr>
      <p:sp>
        <p:nvSpPr>
          <p:cNvPr id="4" name="Slide Number Placeholder"/>
          <p:cNvSpPr>
            <a:spLocks noGrp="1"/>
          </p:cNvSpPr>
          <p:nvPr>
            <p:ph type="sldNum" sz="quarter" idx="36"/>
          </p:nvPr>
        </p:nvSpPr>
        <p:spPr/>
        <p:txBody>
          <a:bodyPr/>
          <a:lstStyle/>
          <a:p>
            <a:r>
              <a:rPr lang="en-US" dirty="0"/>
              <a:t>brattle.com | </a:t>
            </a:r>
            <a:fld id="{C95ECF09-ED6D-489D-87B4-9DBCD4D54A41}" type="slidenum">
              <a:rPr lang="en-US" smtClean="0"/>
              <a:pPr/>
              <a:t>‹#›</a:t>
            </a:fld>
            <a:endParaRPr lang="en-US" dirty="0"/>
          </a:p>
        </p:txBody>
      </p:sp>
      <p:sp>
        <p:nvSpPr>
          <p:cNvPr id="2" name="Footer Placeholder"/>
          <p:cNvSpPr>
            <a:spLocks noGrp="1"/>
          </p:cNvSpPr>
          <p:nvPr>
            <p:ph type="ftr" sz="quarter" idx="35"/>
          </p:nvPr>
        </p:nvSpPr>
        <p:spPr/>
        <p:txBody>
          <a:bodyPr/>
          <a:lstStyle/>
          <a:p>
            <a:r>
              <a:rPr lang="en-GB" dirty="0"/>
              <a:t>Confidential draft, not for citation or distribution.</a:t>
            </a:r>
            <a:endParaRPr lang="en-US" dirty="0"/>
          </a:p>
        </p:txBody>
      </p:sp>
      <p:sp>
        <p:nvSpPr>
          <p:cNvPr id="19" name="Text Placeholder 8"/>
          <p:cNvSpPr>
            <a:spLocks noGrp="1"/>
          </p:cNvSpPr>
          <p:nvPr>
            <p:ph type="body" sz="quarter" idx="31"/>
          </p:nvPr>
        </p:nvSpPr>
        <p:spPr>
          <a:xfrm>
            <a:off x="8556792" y="2729311"/>
            <a:ext cx="2616864" cy="3457844"/>
          </a:xfrm>
          <a:solidFill>
            <a:schemeClr val="bg1">
              <a:lumMod val="95000"/>
            </a:schemeClr>
          </a:solidFill>
        </p:spPr>
        <p:txBody>
          <a:bodyPr lIns="91440" tIns="91440" rIns="91440"/>
          <a:lstStyle>
            <a:lvl1pPr>
              <a:defRPr sz="2000"/>
            </a:lvl1pPr>
            <a:lvl2pPr>
              <a:defRPr sz="1800"/>
            </a:lvl2pPr>
            <a:lvl3pPr>
              <a:defRPr sz="1800"/>
            </a:lvl3pPr>
            <a:lvl4pPr>
              <a:defRPr sz="1400"/>
            </a:lvl4pPr>
            <a:lvl5pPr>
              <a:defRPr sz="1800"/>
            </a:lvl5pPr>
          </a:lstStyle>
          <a:p>
            <a:pPr lvl="0"/>
            <a:r>
              <a:rPr lang="en-US"/>
              <a:t>Edit Master text styles</a:t>
            </a:r>
          </a:p>
          <a:p>
            <a:pPr lvl="1"/>
            <a:r>
              <a:rPr lang="en-US"/>
              <a:t>Second level</a:t>
            </a:r>
          </a:p>
          <a:p>
            <a:pPr lvl="2"/>
            <a:r>
              <a:rPr lang="en-US"/>
              <a:t>Third level</a:t>
            </a:r>
          </a:p>
        </p:txBody>
      </p:sp>
      <p:sp>
        <p:nvSpPr>
          <p:cNvPr id="24" name="Text Placeholder 7"/>
          <p:cNvSpPr>
            <a:spLocks noGrp="1"/>
          </p:cNvSpPr>
          <p:nvPr>
            <p:ph type="body" sz="quarter" idx="34"/>
          </p:nvPr>
        </p:nvSpPr>
        <p:spPr>
          <a:xfrm>
            <a:off x="8556792" y="1313052"/>
            <a:ext cx="2995640" cy="1416259"/>
          </a:xfrm>
          <a:prstGeom prst="chevron">
            <a:avLst>
              <a:gd name="adj" fmla="val 26224"/>
            </a:avLst>
          </a:prstGeom>
          <a:solidFill>
            <a:schemeClr val="accent3"/>
          </a:solidFill>
        </p:spPr>
        <p:txBody>
          <a:bodyPr wrap="square" lIns="365760" tIns="91440" rIns="182880" bIns="91440" anchor="ctr">
            <a:noAutofit/>
          </a:bodyPr>
          <a:lstStyle>
            <a:lvl1pPr>
              <a:defRPr sz="2200" b="1">
                <a:solidFill>
                  <a:schemeClr val="bg1"/>
                </a:solidFill>
                <a:latin typeface="+mn-lt"/>
              </a:defRPr>
            </a:lvl1pPr>
          </a:lstStyle>
          <a:p>
            <a:pPr lvl="0"/>
            <a:r>
              <a:rPr lang="en-US"/>
              <a:t>Edit Master text styles</a:t>
            </a:r>
          </a:p>
        </p:txBody>
      </p:sp>
      <p:sp>
        <p:nvSpPr>
          <p:cNvPr id="18" name="Text Placeholder 6"/>
          <p:cNvSpPr>
            <a:spLocks noGrp="1"/>
          </p:cNvSpPr>
          <p:nvPr>
            <p:ph type="body" sz="quarter" idx="30"/>
          </p:nvPr>
        </p:nvSpPr>
        <p:spPr>
          <a:xfrm>
            <a:off x="5871058" y="2729311"/>
            <a:ext cx="2616864" cy="3457844"/>
          </a:xfrm>
          <a:solidFill>
            <a:schemeClr val="bg1">
              <a:lumMod val="95000"/>
            </a:schemeClr>
          </a:solidFill>
        </p:spPr>
        <p:txBody>
          <a:bodyPr lIns="91440" tIns="91440" rIns="91440"/>
          <a:lstStyle>
            <a:lvl1pPr>
              <a:defRPr sz="2000"/>
            </a:lvl1pPr>
            <a:lvl2pPr>
              <a:defRPr sz="1800"/>
            </a:lvl2pPr>
            <a:lvl3pPr>
              <a:defRPr sz="1800"/>
            </a:lvl3pPr>
            <a:lvl4pPr>
              <a:defRPr sz="1400"/>
            </a:lvl4pPr>
            <a:lvl5pPr>
              <a:defRPr sz="1800"/>
            </a:lvl5pPr>
          </a:lstStyle>
          <a:p>
            <a:pPr lvl="0"/>
            <a:r>
              <a:rPr lang="en-US"/>
              <a:t>Edit Master text styles</a:t>
            </a:r>
          </a:p>
          <a:p>
            <a:pPr lvl="1"/>
            <a:r>
              <a:rPr lang="en-US"/>
              <a:t>Second level</a:t>
            </a:r>
          </a:p>
          <a:p>
            <a:pPr lvl="2"/>
            <a:r>
              <a:rPr lang="en-US"/>
              <a:t>Third level</a:t>
            </a:r>
          </a:p>
        </p:txBody>
      </p:sp>
      <p:sp>
        <p:nvSpPr>
          <p:cNvPr id="23" name="Text Placeholder 5"/>
          <p:cNvSpPr>
            <a:spLocks noGrp="1"/>
          </p:cNvSpPr>
          <p:nvPr>
            <p:ph type="body" sz="quarter" idx="33"/>
          </p:nvPr>
        </p:nvSpPr>
        <p:spPr>
          <a:xfrm>
            <a:off x="5871058" y="1313052"/>
            <a:ext cx="2995640" cy="1416259"/>
          </a:xfrm>
          <a:prstGeom prst="chevron">
            <a:avLst>
              <a:gd name="adj" fmla="val 26224"/>
            </a:avLst>
          </a:prstGeom>
          <a:solidFill>
            <a:schemeClr val="accent2"/>
          </a:solidFill>
        </p:spPr>
        <p:txBody>
          <a:bodyPr wrap="square" lIns="365760" tIns="91440" rIns="182880" bIns="91440" anchor="ctr">
            <a:noAutofit/>
          </a:bodyPr>
          <a:lstStyle>
            <a:lvl1pPr>
              <a:defRPr sz="2200" b="1">
                <a:solidFill>
                  <a:schemeClr val="bg1"/>
                </a:solidFill>
                <a:latin typeface="+mn-lt"/>
              </a:defRPr>
            </a:lvl1pPr>
          </a:lstStyle>
          <a:p>
            <a:pPr lvl="0"/>
            <a:r>
              <a:rPr lang="en-US"/>
              <a:t>Edit Master text styles</a:t>
            </a:r>
          </a:p>
        </p:txBody>
      </p:sp>
      <p:sp>
        <p:nvSpPr>
          <p:cNvPr id="17" name="Text Placeholder 4"/>
          <p:cNvSpPr>
            <a:spLocks noGrp="1"/>
          </p:cNvSpPr>
          <p:nvPr>
            <p:ph type="body" sz="quarter" idx="29"/>
          </p:nvPr>
        </p:nvSpPr>
        <p:spPr>
          <a:xfrm>
            <a:off x="3185324" y="2729311"/>
            <a:ext cx="2616864" cy="3457844"/>
          </a:xfrm>
          <a:solidFill>
            <a:schemeClr val="bg1">
              <a:lumMod val="95000"/>
            </a:schemeClr>
          </a:solidFill>
        </p:spPr>
        <p:txBody>
          <a:bodyPr lIns="91440" tIns="91440" rIns="91440"/>
          <a:lstStyle>
            <a:lvl1pPr>
              <a:defRPr sz="2000"/>
            </a:lvl1pPr>
            <a:lvl2pPr>
              <a:defRPr sz="1800"/>
            </a:lvl2pPr>
            <a:lvl3pPr>
              <a:defRPr sz="1800"/>
            </a:lvl3pPr>
            <a:lvl4pPr>
              <a:defRPr sz="1400"/>
            </a:lvl4pPr>
            <a:lvl5pPr>
              <a:defRPr sz="1800"/>
            </a:lvl5pPr>
          </a:lstStyle>
          <a:p>
            <a:pPr lvl="0"/>
            <a:r>
              <a:rPr lang="en-US"/>
              <a:t>Edit Master text styles</a:t>
            </a:r>
          </a:p>
          <a:p>
            <a:pPr lvl="1"/>
            <a:r>
              <a:rPr lang="en-US"/>
              <a:t>Second level</a:t>
            </a:r>
          </a:p>
          <a:p>
            <a:pPr lvl="2"/>
            <a:r>
              <a:rPr lang="en-US"/>
              <a:t>Third level</a:t>
            </a:r>
          </a:p>
        </p:txBody>
      </p:sp>
      <p:sp>
        <p:nvSpPr>
          <p:cNvPr id="22" name="Text Placeholder 3"/>
          <p:cNvSpPr>
            <a:spLocks noGrp="1"/>
          </p:cNvSpPr>
          <p:nvPr>
            <p:ph type="body" sz="quarter" idx="32"/>
          </p:nvPr>
        </p:nvSpPr>
        <p:spPr>
          <a:xfrm>
            <a:off x="3185324" y="1313052"/>
            <a:ext cx="2995640" cy="1416259"/>
          </a:xfrm>
          <a:prstGeom prst="chevron">
            <a:avLst>
              <a:gd name="adj" fmla="val 26224"/>
            </a:avLst>
          </a:prstGeom>
          <a:solidFill>
            <a:schemeClr val="accent1"/>
          </a:solidFill>
        </p:spPr>
        <p:txBody>
          <a:bodyPr wrap="square" lIns="365760" tIns="91440" rIns="182880" bIns="91440" anchor="ctr">
            <a:noAutofit/>
          </a:bodyPr>
          <a:lstStyle>
            <a:lvl1pPr>
              <a:defRPr sz="2200" b="1">
                <a:solidFill>
                  <a:schemeClr val="bg1"/>
                </a:solidFill>
                <a:latin typeface="+mn-lt"/>
              </a:defRPr>
            </a:lvl1pPr>
          </a:lstStyle>
          <a:p>
            <a:pPr lvl="0"/>
            <a:r>
              <a:rPr lang="en-US"/>
              <a:t>Edit Master text styles</a:t>
            </a:r>
          </a:p>
        </p:txBody>
      </p:sp>
      <p:sp>
        <p:nvSpPr>
          <p:cNvPr id="20" name="Text Placeholder 2"/>
          <p:cNvSpPr>
            <a:spLocks noGrp="1"/>
          </p:cNvSpPr>
          <p:nvPr>
            <p:ph type="body" sz="quarter" idx="14"/>
          </p:nvPr>
        </p:nvSpPr>
        <p:spPr>
          <a:xfrm>
            <a:off x="507999" y="2729311"/>
            <a:ext cx="2616864" cy="3457844"/>
          </a:xfrm>
          <a:solidFill>
            <a:schemeClr val="bg1">
              <a:lumMod val="95000"/>
            </a:schemeClr>
          </a:solidFill>
        </p:spPr>
        <p:txBody>
          <a:bodyPr lIns="91440" tIns="91440" rIns="91440"/>
          <a:lstStyle>
            <a:lvl1pPr>
              <a:defRPr sz="2000">
                <a:solidFill>
                  <a:schemeClr val="tx1"/>
                </a:solidFill>
              </a:defRPr>
            </a:lvl1pPr>
            <a:lvl2pPr>
              <a:defRPr sz="1800">
                <a:solidFill>
                  <a:schemeClr val="tx1"/>
                </a:solidFill>
              </a:defRPr>
            </a:lvl2pPr>
            <a:lvl3pPr>
              <a:defRPr sz="1800">
                <a:solidFill>
                  <a:schemeClr val="tx1"/>
                </a:solidFill>
              </a:defRPr>
            </a:lvl3pPr>
            <a:lvl4pPr>
              <a:defRPr sz="1400"/>
            </a:lvl4pPr>
            <a:lvl5pPr>
              <a:defRPr sz="1800"/>
            </a:lvl5pPr>
          </a:lstStyle>
          <a:p>
            <a:pPr lvl="0"/>
            <a:r>
              <a:rPr lang="en-US"/>
              <a:t>Edit Master text styles</a:t>
            </a:r>
          </a:p>
          <a:p>
            <a:pPr lvl="1"/>
            <a:r>
              <a:rPr lang="en-US"/>
              <a:t>Second level</a:t>
            </a:r>
          </a:p>
          <a:p>
            <a:pPr lvl="2"/>
            <a:r>
              <a:rPr lang="en-US"/>
              <a:t>Third level</a:t>
            </a:r>
          </a:p>
        </p:txBody>
      </p:sp>
      <p:sp>
        <p:nvSpPr>
          <p:cNvPr id="21" name="Text Placeholder 1"/>
          <p:cNvSpPr>
            <a:spLocks noGrp="1"/>
          </p:cNvSpPr>
          <p:nvPr>
            <p:ph type="body" sz="quarter" idx="19"/>
          </p:nvPr>
        </p:nvSpPr>
        <p:spPr>
          <a:xfrm>
            <a:off x="499591" y="1313052"/>
            <a:ext cx="2995640" cy="1416259"/>
          </a:xfrm>
          <a:prstGeom prst="homePlate">
            <a:avLst>
              <a:gd name="adj" fmla="val 25709"/>
            </a:avLst>
          </a:prstGeom>
          <a:solidFill>
            <a:schemeClr val="tx1">
              <a:lumMod val="75000"/>
            </a:schemeClr>
          </a:solidFill>
        </p:spPr>
        <p:txBody>
          <a:bodyPr wrap="square" lIns="274320" tIns="91440" rIns="182880" bIns="91440" anchor="ctr">
            <a:noAutofit/>
          </a:bodyPr>
          <a:lstStyle>
            <a:lvl1pPr>
              <a:defRPr sz="2200" b="1">
                <a:solidFill>
                  <a:schemeClr val="bg1"/>
                </a:solidFill>
                <a:latin typeface="+mn-lt"/>
              </a:defRPr>
            </a:lvl1pPr>
          </a:lstStyle>
          <a:p>
            <a:pPr lvl="0"/>
            <a:r>
              <a:rPr lang="en-US"/>
              <a:t>Edit Master text styles</a:t>
            </a:r>
          </a:p>
        </p:txBody>
      </p:sp>
      <p:cxnSp>
        <p:nvCxnSpPr>
          <p:cNvPr id="28"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30" name="Section Header"/>
          <p:cNvSpPr>
            <a:spLocks noGrp="1"/>
          </p:cNvSpPr>
          <p:nvPr>
            <p:ph type="body" sz="quarter" idx="16" hasCustomPrompt="1"/>
          </p:nvPr>
        </p:nvSpPr>
        <p:spPr>
          <a:xfrm>
            <a:off x="508000" y="1"/>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a:t>Section Header</a:t>
            </a:r>
          </a:p>
        </p:txBody>
      </p:sp>
      <p:sp>
        <p:nvSpPr>
          <p:cNvPr id="3" name="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821599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Slide Number Placeholder"/>
          <p:cNvSpPr>
            <a:spLocks noGrp="1"/>
          </p:cNvSpPr>
          <p:nvPr>
            <p:ph type="sldNum" sz="quarter" idx="18"/>
          </p:nvPr>
        </p:nvSpPr>
        <p:spPr/>
        <p:txBody>
          <a:bodyPr/>
          <a:lstStyle/>
          <a:p>
            <a:r>
              <a:rPr lang="en-US" dirty="0"/>
              <a:t>brattle.com | </a:t>
            </a:r>
            <a:fld id="{C95ECF09-ED6D-489D-87B4-9DBCD4D54A41}" type="slidenum">
              <a:rPr lang="en-US" smtClean="0"/>
              <a:pPr/>
              <a:t>‹#›</a:t>
            </a:fld>
            <a:endParaRPr lang="en-US" dirty="0"/>
          </a:p>
        </p:txBody>
      </p:sp>
      <p:sp>
        <p:nvSpPr>
          <p:cNvPr id="2" name="Footer Placeholder"/>
          <p:cNvSpPr>
            <a:spLocks noGrp="1"/>
          </p:cNvSpPr>
          <p:nvPr>
            <p:ph type="ftr" sz="quarter" idx="17"/>
          </p:nvPr>
        </p:nvSpPr>
        <p:spPr/>
        <p:txBody>
          <a:bodyPr/>
          <a:lstStyle/>
          <a:p>
            <a:r>
              <a:rPr lang="en-GB" dirty="0"/>
              <a:t>Confidential draft, not for citation or distribution.</a:t>
            </a:r>
            <a:endParaRPr lang="en-US" dirty="0"/>
          </a:p>
        </p:txBody>
      </p:sp>
      <p:cxnSp>
        <p:nvCxnSpPr>
          <p:cNvPr id="7"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0" name="Section Header"/>
          <p:cNvSpPr>
            <a:spLocks noGrp="1"/>
          </p:cNvSpPr>
          <p:nvPr>
            <p:ph type="body" sz="quarter" idx="16" hasCustomPrompt="1"/>
          </p:nvPr>
        </p:nvSpPr>
        <p:spPr>
          <a:xfrm>
            <a:off x="508000" y="1"/>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a:t>Section Header</a:t>
            </a:r>
          </a:p>
        </p:txBody>
      </p:sp>
      <p:sp>
        <p:nvSpPr>
          <p:cNvPr id="9" name="Title"/>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535479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Slide Number Placeholder"/>
          <p:cNvSpPr>
            <a:spLocks noGrp="1"/>
          </p:cNvSpPr>
          <p:nvPr>
            <p:ph type="sldNum" sz="quarter" idx="11"/>
          </p:nvPr>
        </p:nvSpPr>
        <p:spPr/>
        <p:txBody>
          <a:bodyPr/>
          <a:lstStyle/>
          <a:p>
            <a:r>
              <a:rPr lang="en-US" dirty="0"/>
              <a:t>brattle.com | </a:t>
            </a:r>
            <a:fld id="{C95ECF09-ED6D-489D-87B4-9DBCD4D54A41}" type="slidenum">
              <a:rPr lang="en-US" smtClean="0"/>
              <a:pPr/>
              <a:t>‹#›</a:t>
            </a:fld>
            <a:endParaRPr lang="en-US" dirty="0"/>
          </a:p>
        </p:txBody>
      </p:sp>
      <p:sp>
        <p:nvSpPr>
          <p:cNvPr id="2" name="Footer Placeholder"/>
          <p:cNvSpPr>
            <a:spLocks noGrp="1"/>
          </p:cNvSpPr>
          <p:nvPr>
            <p:ph type="ftr" sz="quarter" idx="10"/>
          </p:nvPr>
        </p:nvSpPr>
        <p:spPr/>
        <p:txBody>
          <a:bodyPr/>
          <a:lstStyle/>
          <a:p>
            <a:r>
              <a:rPr lang="en-GB" dirty="0"/>
              <a:t>Confidential draft, not for citation or distribution.</a:t>
            </a:r>
            <a:endParaRPr lang="en-US" dirty="0"/>
          </a:p>
        </p:txBody>
      </p:sp>
    </p:spTree>
    <p:extLst>
      <p:ext uri="{BB962C8B-B14F-4D97-AF65-F5344CB8AC3E}">
        <p14:creationId xmlns:p14="http://schemas.microsoft.com/office/powerpoint/2010/main" val="241890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Light">
    <p:spTree>
      <p:nvGrpSpPr>
        <p:cNvPr id="1" name=""/>
        <p:cNvGrpSpPr/>
        <p:nvPr/>
      </p:nvGrpSpPr>
      <p:grpSpPr>
        <a:xfrm>
          <a:off x="0" y="0"/>
          <a:ext cx="0" cy="0"/>
          <a:chOff x="0" y="0"/>
          <a:chExt cx="0" cy="0"/>
        </a:xfrm>
      </p:grpSpPr>
      <p:pic>
        <p:nvPicPr>
          <p:cNvPr id="33" name="Default Image"/>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833221" y="0"/>
            <a:ext cx="7358779" cy="6856201"/>
          </a:xfrm>
          <a:prstGeom prst="rect">
            <a:avLst/>
          </a:prstGeom>
        </p:spPr>
      </p:pic>
      <p:sp>
        <p:nvSpPr>
          <p:cNvPr id="31" name="White Slash"/>
          <p:cNvSpPr/>
          <p:nvPr/>
        </p:nvSpPr>
        <p:spPr>
          <a:xfrm>
            <a:off x="-90062" y="0"/>
            <a:ext cx="10024566" cy="6858000"/>
          </a:xfrm>
          <a:custGeom>
            <a:avLst/>
            <a:gdLst>
              <a:gd name="connsiteX0" fmla="*/ 0 w 10024566"/>
              <a:gd name="connsiteY0" fmla="*/ 0 h 6858000"/>
              <a:gd name="connsiteX1" fmla="*/ 1515566 w 10024566"/>
              <a:gd name="connsiteY1" fmla="*/ 0 h 6858000"/>
              <a:gd name="connsiteX2" fmla="*/ 1827294 w 10024566"/>
              <a:gd name="connsiteY2" fmla="*/ 0 h 6858000"/>
              <a:gd name="connsiteX3" fmla="*/ 5290955 w 10024566"/>
              <a:gd name="connsiteY3" fmla="*/ 0 h 6858000"/>
              <a:gd name="connsiteX4" fmla="*/ 5290961 w 10024566"/>
              <a:gd name="connsiteY4" fmla="*/ 0 h 6858000"/>
              <a:gd name="connsiteX5" fmla="*/ 10024566 w 10024566"/>
              <a:gd name="connsiteY5" fmla="*/ 0 h 6858000"/>
              <a:gd name="connsiteX6" fmla="*/ 5619296 w 10024566"/>
              <a:gd name="connsiteY6" fmla="*/ 6858000 h 6858000"/>
              <a:gd name="connsiteX7" fmla="*/ 0 w 100245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4566" h="6858000">
                <a:moveTo>
                  <a:pt x="0" y="0"/>
                </a:moveTo>
                <a:lnTo>
                  <a:pt x="1515566" y="0"/>
                </a:lnTo>
                <a:lnTo>
                  <a:pt x="1827294" y="0"/>
                </a:lnTo>
                <a:lnTo>
                  <a:pt x="5290955" y="0"/>
                </a:lnTo>
                <a:lnTo>
                  <a:pt x="5290961" y="0"/>
                </a:lnTo>
                <a:lnTo>
                  <a:pt x="10024566" y="0"/>
                </a:lnTo>
                <a:lnTo>
                  <a:pt x="5619296" y="6858000"/>
                </a:lnTo>
                <a:lnTo>
                  <a:pt x="0" y="68580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Picture Placeholder"/>
          <p:cNvSpPr>
            <a:spLocks noGrp="1"/>
          </p:cNvSpPr>
          <p:nvPr>
            <p:ph type="pic" sz="quarter" idx="19" hasCustomPrompt="1"/>
          </p:nvPr>
        </p:nvSpPr>
        <p:spPr>
          <a:xfrm>
            <a:off x="5521343" y="0"/>
            <a:ext cx="6670657" cy="6858000"/>
          </a:xfrm>
          <a:custGeom>
            <a:avLst/>
            <a:gdLst>
              <a:gd name="connsiteX0" fmla="*/ 4405270 w 6670657"/>
              <a:gd name="connsiteY0" fmla="*/ 0 h 6858000"/>
              <a:gd name="connsiteX1" fmla="*/ 6670657 w 6670657"/>
              <a:gd name="connsiteY1" fmla="*/ 0 h 6858000"/>
              <a:gd name="connsiteX2" fmla="*/ 6670657 w 6670657"/>
              <a:gd name="connsiteY2" fmla="*/ 6858000 h 6858000"/>
              <a:gd name="connsiteX3" fmla="*/ 0 w 66706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670657" h="6858000">
                <a:moveTo>
                  <a:pt x="4405270" y="0"/>
                </a:moveTo>
                <a:lnTo>
                  <a:pt x="6670657" y="0"/>
                </a:lnTo>
                <a:lnTo>
                  <a:pt x="6670657" y="6858000"/>
                </a:lnTo>
                <a:lnTo>
                  <a:pt x="0" y="6858000"/>
                </a:lnTo>
                <a:close/>
              </a:path>
            </a:pathLst>
          </a:custGeom>
        </p:spPr>
        <p:txBody>
          <a:bodyPr wrap="square" anchor="ctr">
            <a:noAutofit/>
          </a:bodyPr>
          <a:lstStyle>
            <a:lvl1pPr marL="0" indent="0" algn="ctr">
              <a:buNone/>
              <a:defRPr>
                <a:solidFill>
                  <a:schemeClr val="bg1"/>
                </a:solidFill>
              </a:defRPr>
            </a:lvl1pPr>
          </a:lstStyle>
          <a:p>
            <a:r>
              <a:rPr lang="en-US" dirty="0"/>
              <a:t> </a:t>
            </a:r>
          </a:p>
        </p:txBody>
      </p:sp>
      <p:pic>
        <p:nvPicPr>
          <p:cNvPr id="28" name="Brattle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508" y="5426646"/>
            <a:ext cx="3323333" cy="1445650"/>
          </a:xfrm>
          <a:prstGeom prst="rect">
            <a:avLst/>
          </a:prstGeom>
        </p:spPr>
      </p:pic>
      <p:sp>
        <p:nvSpPr>
          <p:cNvPr id="13" name="Date"/>
          <p:cNvSpPr>
            <a:spLocks noGrp="1"/>
          </p:cNvSpPr>
          <p:nvPr>
            <p:ph type="body" sz="quarter" idx="26" hasCustomPrompt="1"/>
          </p:nvPr>
        </p:nvSpPr>
        <p:spPr>
          <a:xfrm>
            <a:off x="515938" y="4560769"/>
            <a:ext cx="3049895" cy="609720"/>
          </a:xfrm>
        </p:spPr>
        <p:txBody>
          <a:bodyPr lIns="45720" rIns="0">
            <a:noAutofit/>
          </a:bodyPr>
          <a:lstStyle>
            <a:lvl1pPr marL="60325" indent="-60325">
              <a:defRPr sz="1600" b="1" cap="all" spc="50" baseline="0">
                <a:solidFill>
                  <a:schemeClr val="accent2"/>
                </a:solidFill>
                <a:latin typeface="+mn-lt"/>
              </a:defRPr>
            </a:lvl1pPr>
            <a:lvl2pPr marL="58738" indent="0">
              <a:spcBef>
                <a:spcPts val="300"/>
              </a:spcBef>
              <a:buNone/>
              <a:defRPr sz="2000" baseline="0">
                <a:solidFill>
                  <a:schemeClr val="tx2">
                    <a:lumMod val="75000"/>
                  </a:schemeClr>
                </a:solidFill>
                <a:latin typeface="+mn-lt"/>
              </a:defRPr>
            </a:lvl2pPr>
            <a:lvl3pPr>
              <a:defRPr sz="1600">
                <a:latin typeface="+mn-lt"/>
              </a:defRPr>
            </a:lvl3pPr>
          </a:lstStyle>
          <a:p>
            <a:pPr lvl="0"/>
            <a:r>
              <a:rPr lang="en-US" dirty="0"/>
              <a:t>Date</a:t>
            </a:r>
          </a:p>
        </p:txBody>
      </p:sp>
      <p:sp>
        <p:nvSpPr>
          <p:cNvPr id="30" name="Presented For"/>
          <p:cNvSpPr>
            <a:spLocks noGrp="1"/>
          </p:cNvSpPr>
          <p:nvPr>
            <p:ph type="body" sz="quarter" idx="23" hasCustomPrompt="1"/>
          </p:nvPr>
        </p:nvSpPr>
        <p:spPr>
          <a:xfrm>
            <a:off x="3757435" y="2655664"/>
            <a:ext cx="3290093" cy="1845215"/>
          </a:xfrm>
        </p:spPr>
        <p:txBody>
          <a:bodyPr>
            <a:noAutofit/>
          </a:bodyPr>
          <a:lstStyle>
            <a:lvl1pPr marL="60325" indent="-60325">
              <a:defRPr sz="1600" b="1" cap="all" spc="50" baseline="0">
                <a:solidFill>
                  <a:schemeClr val="accent2"/>
                </a:solidFill>
                <a:latin typeface="+mn-lt"/>
              </a:defRPr>
            </a:lvl1pPr>
            <a:lvl2pPr marL="58738" indent="0">
              <a:spcBef>
                <a:spcPts val="300"/>
              </a:spcBef>
              <a:buNone/>
              <a:defRPr sz="2000">
                <a:solidFill>
                  <a:schemeClr val="accent1"/>
                </a:solidFill>
                <a:latin typeface="+mn-lt"/>
              </a:defRPr>
            </a:lvl2pPr>
            <a:lvl3pPr>
              <a:defRPr sz="1600">
                <a:latin typeface="+mn-lt"/>
              </a:defRPr>
            </a:lvl3pPr>
          </a:lstStyle>
          <a:p>
            <a:pPr lvl="0"/>
            <a:r>
              <a:rPr lang="en-US" dirty="0"/>
              <a:t>Presented For</a:t>
            </a:r>
          </a:p>
          <a:p>
            <a:pPr lvl="1"/>
            <a:r>
              <a:rPr lang="en-US" dirty="0"/>
              <a:t>Client Names</a:t>
            </a:r>
          </a:p>
        </p:txBody>
      </p:sp>
      <p:sp>
        <p:nvSpPr>
          <p:cNvPr id="3" name="Presented By"/>
          <p:cNvSpPr>
            <a:spLocks noGrp="1"/>
          </p:cNvSpPr>
          <p:nvPr>
            <p:ph type="body" sz="quarter" idx="22" hasCustomPrompt="1"/>
          </p:nvPr>
        </p:nvSpPr>
        <p:spPr>
          <a:xfrm>
            <a:off x="515938" y="2655664"/>
            <a:ext cx="3049895" cy="1845215"/>
          </a:xfrm>
        </p:spPr>
        <p:txBody>
          <a:bodyPr lIns="45720" rIns="0">
            <a:noAutofit/>
          </a:bodyPr>
          <a:lstStyle>
            <a:lvl1pPr marL="60325" indent="-60325">
              <a:defRPr sz="1600" b="1" cap="all" spc="50" baseline="0">
                <a:solidFill>
                  <a:schemeClr val="accent2"/>
                </a:solidFill>
                <a:latin typeface="+mn-lt"/>
              </a:defRPr>
            </a:lvl1pPr>
            <a:lvl2pPr marL="58738" indent="0">
              <a:spcBef>
                <a:spcPts val="300"/>
              </a:spcBef>
              <a:buNone/>
              <a:defRPr sz="2000" baseline="0">
                <a:solidFill>
                  <a:schemeClr val="accent1"/>
                </a:solidFill>
                <a:latin typeface="+mn-lt"/>
              </a:defRPr>
            </a:lvl2pPr>
            <a:lvl3pPr>
              <a:defRPr sz="1600">
                <a:latin typeface="+mn-lt"/>
              </a:defRPr>
            </a:lvl3pPr>
          </a:lstStyle>
          <a:p>
            <a:pPr lvl="0"/>
            <a:r>
              <a:rPr lang="en-US" dirty="0"/>
              <a:t>Presented By</a:t>
            </a:r>
          </a:p>
          <a:p>
            <a:pPr lvl="1"/>
            <a:r>
              <a:rPr lang="en-US" dirty="0"/>
              <a:t>Presenter Names</a:t>
            </a:r>
          </a:p>
        </p:txBody>
      </p:sp>
      <p:sp>
        <p:nvSpPr>
          <p:cNvPr id="29" name="Subtitle"/>
          <p:cNvSpPr>
            <a:spLocks noGrp="1"/>
          </p:cNvSpPr>
          <p:nvPr>
            <p:ph type="body" sz="quarter" idx="21" hasCustomPrompt="1"/>
          </p:nvPr>
        </p:nvSpPr>
        <p:spPr>
          <a:xfrm>
            <a:off x="515937" y="1899602"/>
            <a:ext cx="6806439" cy="756062"/>
          </a:xfrm>
        </p:spPr>
        <p:txBody>
          <a:bodyPr>
            <a:normAutofit/>
          </a:bodyPr>
          <a:lstStyle>
            <a:lvl1pPr marL="117475" indent="-117475">
              <a:lnSpc>
                <a:spcPct val="90000"/>
              </a:lnSpc>
              <a:defRPr sz="1800" b="1" cap="all" spc="50" baseline="0">
                <a:solidFill>
                  <a:schemeClr val="accent1"/>
                </a:solidFill>
                <a:latin typeface="+mn-lt"/>
              </a:defRPr>
            </a:lvl1pPr>
          </a:lstStyle>
          <a:p>
            <a:pPr lvl="0"/>
            <a:r>
              <a:rPr lang="en-US" dirty="0"/>
              <a:t>Presentation Subtitle</a:t>
            </a:r>
          </a:p>
        </p:txBody>
      </p:sp>
      <p:sp>
        <p:nvSpPr>
          <p:cNvPr id="26" name="Title"/>
          <p:cNvSpPr>
            <a:spLocks noGrp="1"/>
          </p:cNvSpPr>
          <p:nvPr>
            <p:ph type="title" hasCustomPrompt="1"/>
          </p:nvPr>
        </p:nvSpPr>
        <p:spPr>
          <a:xfrm>
            <a:off x="516416" y="372383"/>
            <a:ext cx="6805961" cy="1507712"/>
          </a:xfrm>
        </p:spPr>
        <p:txBody>
          <a:bodyPr lIns="91440" anchor="b">
            <a:normAutofit/>
          </a:bodyPr>
          <a:lstStyle>
            <a:lvl1pPr>
              <a:defRPr sz="3600" b="1" baseline="0">
                <a:solidFill>
                  <a:schemeClr val="accent1"/>
                </a:solidFill>
              </a:defRPr>
            </a:lvl1pPr>
          </a:lstStyle>
          <a:p>
            <a:r>
              <a:rPr lang="en-US" dirty="0"/>
              <a:t>Presentation Title</a:t>
            </a:r>
          </a:p>
        </p:txBody>
      </p:sp>
    </p:spTree>
    <p:extLst>
      <p:ext uri="{BB962C8B-B14F-4D97-AF65-F5344CB8AC3E}">
        <p14:creationId xmlns:p14="http://schemas.microsoft.com/office/powerpoint/2010/main" val="2341042020"/>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ed By 3">
    <p:spTree>
      <p:nvGrpSpPr>
        <p:cNvPr id="1" name=""/>
        <p:cNvGrpSpPr/>
        <p:nvPr/>
      </p:nvGrpSpPr>
      <p:grpSpPr>
        <a:xfrm>
          <a:off x="0" y="0"/>
          <a:ext cx="0" cy="0"/>
          <a:chOff x="0" y="0"/>
          <a:chExt cx="0" cy="0"/>
        </a:xfrm>
      </p:grpSpPr>
      <p:sp>
        <p:nvSpPr>
          <p:cNvPr id="6" name="Slide Number Placeholder"/>
          <p:cNvSpPr>
            <a:spLocks noGrp="1"/>
          </p:cNvSpPr>
          <p:nvPr>
            <p:ph type="sldNum" sz="quarter" idx="33"/>
          </p:nvPr>
        </p:nvSpPr>
        <p:spPr/>
        <p:txBody>
          <a:bodyPr/>
          <a:lstStyle/>
          <a:p>
            <a:r>
              <a:rPr lang="en-US" dirty="0"/>
              <a:t>brattle.com | </a:t>
            </a:r>
            <a:fld id="{C95ECF09-ED6D-489D-87B4-9DBCD4D54A41}" type="slidenum">
              <a:rPr lang="en-US" smtClean="0"/>
              <a:pPr/>
              <a:t>‹#›</a:t>
            </a:fld>
            <a:endParaRPr lang="en-US" dirty="0"/>
          </a:p>
        </p:txBody>
      </p:sp>
      <p:sp>
        <p:nvSpPr>
          <p:cNvPr id="3" name="Footer Placeholder"/>
          <p:cNvSpPr>
            <a:spLocks noGrp="1"/>
          </p:cNvSpPr>
          <p:nvPr>
            <p:ph type="ftr" sz="quarter" idx="34"/>
          </p:nvPr>
        </p:nvSpPr>
        <p:spPr/>
        <p:txBody>
          <a:bodyPr/>
          <a:lstStyle/>
          <a:p>
            <a:r>
              <a:rPr lang="en-GB" dirty="0"/>
              <a:t>Confidential draft, not for citation or distribution.</a:t>
            </a:r>
            <a:endParaRPr lang="en-US" dirty="0"/>
          </a:p>
        </p:txBody>
      </p:sp>
      <p:sp>
        <p:nvSpPr>
          <p:cNvPr id="50" name="Text Placeholder 13"/>
          <p:cNvSpPr>
            <a:spLocks noGrp="1"/>
          </p:cNvSpPr>
          <p:nvPr>
            <p:ph type="body" sz="quarter" idx="28" hasCustomPrompt="1"/>
          </p:nvPr>
        </p:nvSpPr>
        <p:spPr>
          <a:xfrm>
            <a:off x="8114077" y="5476155"/>
            <a:ext cx="3572156" cy="381382"/>
          </a:xfrm>
        </p:spPr>
        <p:txBody>
          <a:bodyPr>
            <a:noAutofit/>
          </a:bodyPr>
          <a:lstStyle>
            <a:lvl1pPr algn="ctr">
              <a:spcBef>
                <a:spcPts val="600"/>
              </a:spcBef>
              <a:defRPr sz="1800" baseline="0">
                <a:latin typeface="+mn-lt"/>
              </a:defRPr>
            </a:lvl1pPr>
          </a:lstStyle>
          <a:p>
            <a:pPr lvl="0"/>
            <a:r>
              <a:rPr lang="en-US" dirty="0"/>
              <a:t>+0.123.456.7890</a:t>
            </a:r>
          </a:p>
        </p:txBody>
      </p:sp>
      <p:sp>
        <p:nvSpPr>
          <p:cNvPr id="49" name="Text Placeholder 12"/>
          <p:cNvSpPr>
            <a:spLocks noGrp="1"/>
          </p:cNvSpPr>
          <p:nvPr>
            <p:ph type="body" sz="quarter" idx="27" hasCustomPrompt="1"/>
          </p:nvPr>
        </p:nvSpPr>
        <p:spPr>
          <a:xfrm>
            <a:off x="8114077" y="5094773"/>
            <a:ext cx="3572156" cy="381382"/>
          </a:xfrm>
        </p:spPr>
        <p:txBody>
          <a:bodyPr>
            <a:noAutofit/>
          </a:bodyPr>
          <a:lstStyle>
            <a:lvl1pPr algn="ctr">
              <a:spcBef>
                <a:spcPts val="600"/>
              </a:spcBef>
              <a:defRPr sz="1800" baseline="0">
                <a:latin typeface="+mn-lt"/>
              </a:defRPr>
            </a:lvl1pPr>
          </a:lstStyle>
          <a:p>
            <a:pPr lvl="0"/>
            <a:r>
              <a:rPr lang="en-US" dirty="0"/>
              <a:t>Firstname.Lastname@brattle.com</a:t>
            </a:r>
          </a:p>
        </p:txBody>
      </p:sp>
      <p:sp>
        <p:nvSpPr>
          <p:cNvPr id="54" name="Text Placeholder 11"/>
          <p:cNvSpPr>
            <a:spLocks noGrp="1"/>
          </p:cNvSpPr>
          <p:nvPr>
            <p:ph type="body" sz="quarter" idx="31" hasCustomPrompt="1"/>
          </p:nvPr>
        </p:nvSpPr>
        <p:spPr>
          <a:xfrm>
            <a:off x="8129117" y="4631728"/>
            <a:ext cx="3547295" cy="463550"/>
          </a:xfrm>
        </p:spPr>
        <p:txBody>
          <a:bodyPr tIns="182880" bIns="91440" anchor="ctr" anchorCtr="0">
            <a:noAutofit/>
          </a:bodyPr>
          <a:lstStyle>
            <a:lvl1pPr algn="ctr">
              <a:defRPr sz="1600" b="1" i="0" cap="all" spc="50" baseline="0">
                <a:solidFill>
                  <a:schemeClr val="accent2">
                    <a:alpha val="75000"/>
                  </a:schemeClr>
                </a:solidFill>
                <a:latin typeface="+mn-lt"/>
              </a:defRPr>
            </a:lvl1pPr>
          </a:lstStyle>
          <a:p>
            <a:pPr lvl="0"/>
            <a:r>
              <a:rPr lang="en-US" sz="1600" b="1" i="0" spc="50" baseline="0" dirty="0">
                <a:latin typeface="+mn-lt"/>
              </a:rPr>
              <a:t>Title | Location</a:t>
            </a:r>
            <a:endParaRPr lang="en-US" dirty="0"/>
          </a:p>
        </p:txBody>
      </p:sp>
      <p:sp>
        <p:nvSpPr>
          <p:cNvPr id="34" name="Text Placeholder 10"/>
          <p:cNvSpPr>
            <a:spLocks noGrp="1"/>
          </p:cNvSpPr>
          <p:nvPr>
            <p:ph type="body" sz="quarter" idx="17" hasCustomPrompt="1"/>
          </p:nvPr>
        </p:nvSpPr>
        <p:spPr>
          <a:xfrm>
            <a:off x="8353625" y="4009758"/>
            <a:ext cx="3114675" cy="582613"/>
          </a:xfrm>
        </p:spPr>
        <p:txBody>
          <a:bodyPr tIns="182880">
            <a:noAutofit/>
          </a:bodyPr>
          <a:lstStyle>
            <a:lvl1pPr algn="ctr">
              <a:defRPr sz="2400">
                <a:solidFill>
                  <a:schemeClr val="accent1"/>
                </a:solidFill>
                <a:latin typeface="+mn-lt"/>
              </a:defRPr>
            </a:lvl1pPr>
          </a:lstStyle>
          <a:p>
            <a:pPr lvl="0"/>
            <a:r>
              <a:rPr lang="en-US" dirty="0" err="1"/>
              <a:t>Firstname</a:t>
            </a:r>
            <a:r>
              <a:rPr lang="en-US" dirty="0"/>
              <a:t> </a:t>
            </a:r>
            <a:r>
              <a:rPr lang="en-US" dirty="0" err="1"/>
              <a:t>Lastname</a:t>
            </a:r>
            <a:endParaRPr lang="en-US" dirty="0"/>
          </a:p>
        </p:txBody>
      </p:sp>
      <p:sp>
        <p:nvSpPr>
          <p:cNvPr id="30" name="Picture Placeholder 3"/>
          <p:cNvSpPr>
            <a:spLocks noGrp="1"/>
          </p:cNvSpPr>
          <p:nvPr>
            <p:ph type="pic" sz="quarter" idx="14"/>
          </p:nvPr>
        </p:nvSpPr>
        <p:spPr>
          <a:xfrm>
            <a:off x="8610600"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48" name="Text Placeholder 9"/>
          <p:cNvSpPr>
            <a:spLocks noGrp="1"/>
          </p:cNvSpPr>
          <p:nvPr>
            <p:ph type="body" sz="quarter" idx="26" hasCustomPrompt="1"/>
          </p:nvPr>
        </p:nvSpPr>
        <p:spPr>
          <a:xfrm>
            <a:off x="4315545" y="5476155"/>
            <a:ext cx="3542266" cy="381382"/>
          </a:xfrm>
        </p:spPr>
        <p:txBody>
          <a:bodyPr>
            <a:noAutofit/>
          </a:bodyPr>
          <a:lstStyle>
            <a:lvl1pPr algn="ctr">
              <a:spcBef>
                <a:spcPts val="600"/>
              </a:spcBef>
              <a:defRPr sz="1800" baseline="0">
                <a:latin typeface="+mn-lt"/>
              </a:defRPr>
            </a:lvl1pPr>
          </a:lstStyle>
          <a:p>
            <a:pPr lvl="0"/>
            <a:r>
              <a:rPr lang="en-US" dirty="0"/>
              <a:t>+0.123.456.7890</a:t>
            </a:r>
          </a:p>
        </p:txBody>
      </p:sp>
      <p:sp>
        <p:nvSpPr>
          <p:cNvPr id="47" name="Text Placeholder 8"/>
          <p:cNvSpPr>
            <a:spLocks noGrp="1"/>
          </p:cNvSpPr>
          <p:nvPr>
            <p:ph type="body" sz="quarter" idx="25" hasCustomPrompt="1"/>
          </p:nvPr>
        </p:nvSpPr>
        <p:spPr>
          <a:xfrm>
            <a:off x="4315545" y="5094773"/>
            <a:ext cx="3542266" cy="381382"/>
          </a:xfrm>
        </p:spPr>
        <p:txBody>
          <a:bodyPr>
            <a:noAutofit/>
          </a:bodyPr>
          <a:lstStyle>
            <a:lvl1pPr algn="ctr">
              <a:spcBef>
                <a:spcPts val="600"/>
              </a:spcBef>
              <a:defRPr sz="1800" baseline="0">
                <a:latin typeface="+mn-lt"/>
              </a:defRPr>
            </a:lvl1pPr>
          </a:lstStyle>
          <a:p>
            <a:pPr lvl="0"/>
            <a:r>
              <a:rPr lang="en-US" dirty="0"/>
              <a:t>Firstname.Lastname@brattle.com</a:t>
            </a:r>
          </a:p>
        </p:txBody>
      </p:sp>
      <p:sp>
        <p:nvSpPr>
          <p:cNvPr id="23" name="Text Placeholder 7"/>
          <p:cNvSpPr>
            <a:spLocks noGrp="1"/>
          </p:cNvSpPr>
          <p:nvPr>
            <p:ph type="body" sz="quarter" idx="49" hasCustomPrompt="1"/>
          </p:nvPr>
        </p:nvSpPr>
        <p:spPr>
          <a:xfrm>
            <a:off x="601334" y="6064654"/>
            <a:ext cx="11071384" cy="344488"/>
          </a:xfrm>
        </p:spPr>
        <p:txBody>
          <a:bodyPr/>
          <a:lstStyle>
            <a:lvl1pPr marL="0" marR="0" indent="0" algn="l" defTabSz="457200" rtl="0" eaLnBrk="1" fontAlgn="auto" latinLnBrk="0" hangingPunct="1">
              <a:lnSpc>
                <a:spcPct val="100000"/>
              </a:lnSpc>
              <a:spcBef>
                <a:spcPts val="1800"/>
              </a:spcBef>
              <a:spcAft>
                <a:spcPts val="0"/>
              </a:spcAft>
              <a:buClrTx/>
              <a:buSzPct val="25000"/>
              <a:buFont typeface="Calibri Light" panose="020F0302020204030204" pitchFamily="34" charset="0"/>
              <a:buNone/>
              <a:tabLst/>
              <a:defRPr sz="1000">
                <a:solidFill>
                  <a:schemeClr val="tx1">
                    <a:lumMod val="75000"/>
                    <a:lumOff val="25000"/>
                  </a:schemeClr>
                </a:solidFill>
              </a:defRPr>
            </a:lvl1pPr>
          </a:lstStyle>
          <a:p>
            <a:pPr marL="87313" marR="0" lvl="0" indent="-87313" algn="l" defTabSz="457200" rtl="0" eaLnBrk="1" fontAlgn="auto" latinLnBrk="0" hangingPunct="1">
              <a:lnSpc>
                <a:spcPct val="100000"/>
              </a:lnSpc>
              <a:spcBef>
                <a:spcPts val="1800"/>
              </a:spcBef>
              <a:spcAft>
                <a:spcPts val="0"/>
              </a:spcAft>
              <a:buClrTx/>
              <a:buSzPct val="25000"/>
              <a:buFont typeface="Calibri Light" panose="020F0302020204030204" pitchFamily="34" charset="0"/>
              <a:buChar char=" "/>
              <a:tabLst/>
              <a:defRPr/>
            </a:pPr>
            <a:r>
              <a:rPr kumimoji="0" lang="en-US" sz="1000" b="0" i="0" u="none" strike="noStrike" kern="1200" cap="none" spc="0" normalizeH="0" baseline="0" noProof="0" dirty="0">
                <a:ln>
                  <a:noFill/>
                </a:ln>
                <a:solidFill>
                  <a:schemeClr val="tx1">
                    <a:lumMod val="75000"/>
                    <a:lumOff val="25000"/>
                  </a:schemeClr>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53" name="Text Placeholder 6"/>
          <p:cNvSpPr>
            <a:spLocks noGrp="1"/>
          </p:cNvSpPr>
          <p:nvPr>
            <p:ph type="body" sz="quarter" idx="30" hasCustomPrompt="1"/>
          </p:nvPr>
        </p:nvSpPr>
        <p:spPr>
          <a:xfrm>
            <a:off x="4310743" y="4631728"/>
            <a:ext cx="3547295" cy="463550"/>
          </a:xfrm>
        </p:spPr>
        <p:txBody>
          <a:bodyPr tIns="182880" bIns="91440" anchor="ctr" anchorCtr="0">
            <a:noAutofit/>
          </a:bodyPr>
          <a:lstStyle>
            <a:lvl1pPr algn="ctr">
              <a:defRPr sz="1600" b="1" i="0" cap="all" spc="50" baseline="0">
                <a:solidFill>
                  <a:schemeClr val="accent2">
                    <a:alpha val="75000"/>
                  </a:schemeClr>
                </a:solidFill>
                <a:latin typeface="+mn-lt"/>
              </a:defRPr>
            </a:lvl1pPr>
          </a:lstStyle>
          <a:p>
            <a:pPr lvl="0"/>
            <a:r>
              <a:rPr lang="en-US" sz="1600" b="1" i="0" spc="50" baseline="0" dirty="0">
                <a:latin typeface="+mn-lt"/>
              </a:rPr>
              <a:t>Title | Location</a:t>
            </a:r>
            <a:endParaRPr lang="en-US" dirty="0"/>
          </a:p>
        </p:txBody>
      </p:sp>
      <p:sp>
        <p:nvSpPr>
          <p:cNvPr id="33" name="Text Placeholder 5"/>
          <p:cNvSpPr>
            <a:spLocks noGrp="1"/>
          </p:cNvSpPr>
          <p:nvPr>
            <p:ph type="body" sz="quarter" idx="16" hasCustomPrompt="1"/>
          </p:nvPr>
        </p:nvSpPr>
        <p:spPr>
          <a:xfrm>
            <a:off x="4533782" y="4009758"/>
            <a:ext cx="3114675" cy="582613"/>
          </a:xfrm>
        </p:spPr>
        <p:txBody>
          <a:bodyPr tIns="182880">
            <a:noAutofit/>
          </a:bodyPr>
          <a:lstStyle>
            <a:lvl1pPr algn="ctr">
              <a:defRPr sz="2400">
                <a:solidFill>
                  <a:schemeClr val="accent1"/>
                </a:solidFill>
                <a:latin typeface="+mn-lt"/>
              </a:defRPr>
            </a:lvl1pPr>
          </a:lstStyle>
          <a:p>
            <a:pPr lvl="0"/>
            <a:r>
              <a:rPr lang="en-US" dirty="0" err="1"/>
              <a:t>Firstname</a:t>
            </a:r>
            <a:r>
              <a:rPr lang="en-US" dirty="0"/>
              <a:t> </a:t>
            </a:r>
            <a:r>
              <a:rPr lang="en-US" dirty="0" err="1"/>
              <a:t>Lastname</a:t>
            </a:r>
            <a:endParaRPr lang="en-US" dirty="0"/>
          </a:p>
        </p:txBody>
      </p:sp>
      <p:sp>
        <p:nvSpPr>
          <p:cNvPr id="29" name="Picture Placeholder 2"/>
          <p:cNvSpPr>
            <a:spLocks noGrp="1"/>
          </p:cNvSpPr>
          <p:nvPr>
            <p:ph type="pic" sz="quarter" idx="13"/>
          </p:nvPr>
        </p:nvSpPr>
        <p:spPr>
          <a:xfrm>
            <a:off x="4789181"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46" name="Text Placeholder 4"/>
          <p:cNvSpPr>
            <a:spLocks noGrp="1"/>
          </p:cNvSpPr>
          <p:nvPr>
            <p:ph type="body" sz="quarter" idx="24" hasCustomPrompt="1"/>
          </p:nvPr>
        </p:nvSpPr>
        <p:spPr>
          <a:xfrm>
            <a:off x="512024" y="5476155"/>
            <a:ext cx="3519378" cy="381382"/>
          </a:xfrm>
        </p:spPr>
        <p:txBody>
          <a:bodyPr>
            <a:noAutofit/>
          </a:bodyPr>
          <a:lstStyle>
            <a:lvl1pPr algn="ctr">
              <a:spcBef>
                <a:spcPts val="600"/>
              </a:spcBef>
              <a:defRPr sz="1800" baseline="0">
                <a:latin typeface="+mn-lt"/>
              </a:defRPr>
            </a:lvl1pPr>
          </a:lstStyle>
          <a:p>
            <a:pPr lvl="0"/>
            <a:r>
              <a:rPr lang="en-US" dirty="0"/>
              <a:t>+0.123.456.7890</a:t>
            </a:r>
          </a:p>
        </p:txBody>
      </p:sp>
      <p:sp>
        <p:nvSpPr>
          <p:cNvPr id="43" name="Text Placeholder 3"/>
          <p:cNvSpPr>
            <a:spLocks noGrp="1"/>
          </p:cNvSpPr>
          <p:nvPr>
            <p:ph type="body" sz="quarter" idx="21" hasCustomPrompt="1"/>
          </p:nvPr>
        </p:nvSpPr>
        <p:spPr>
          <a:xfrm>
            <a:off x="512024" y="5094773"/>
            <a:ext cx="3519378" cy="381382"/>
          </a:xfrm>
        </p:spPr>
        <p:txBody>
          <a:bodyPr>
            <a:noAutofit/>
          </a:bodyPr>
          <a:lstStyle>
            <a:lvl1pPr algn="ctr">
              <a:spcBef>
                <a:spcPts val="600"/>
              </a:spcBef>
              <a:defRPr sz="1800" baseline="0">
                <a:latin typeface="+mn-lt"/>
              </a:defRPr>
            </a:lvl1pPr>
          </a:lstStyle>
          <a:p>
            <a:pPr lvl="0"/>
            <a:r>
              <a:rPr lang="en-US" dirty="0"/>
              <a:t>Firstname.Lastname@brattle.com</a:t>
            </a:r>
          </a:p>
        </p:txBody>
      </p:sp>
      <p:sp>
        <p:nvSpPr>
          <p:cNvPr id="52" name="Text Placeholder 2"/>
          <p:cNvSpPr>
            <a:spLocks noGrp="1"/>
          </p:cNvSpPr>
          <p:nvPr>
            <p:ph type="body" sz="quarter" idx="29" hasCustomPrompt="1"/>
          </p:nvPr>
        </p:nvSpPr>
        <p:spPr>
          <a:xfrm>
            <a:off x="502418" y="4631728"/>
            <a:ext cx="3547295" cy="463550"/>
          </a:xfrm>
        </p:spPr>
        <p:txBody>
          <a:bodyPr tIns="182880" bIns="91440" anchor="ctr" anchorCtr="0">
            <a:noAutofit/>
          </a:bodyPr>
          <a:lstStyle>
            <a:lvl1pPr algn="ctr">
              <a:defRPr sz="1600" b="1" i="0" cap="all" spc="50" baseline="0">
                <a:solidFill>
                  <a:schemeClr val="accent2">
                    <a:alpha val="75000"/>
                  </a:schemeClr>
                </a:solidFill>
                <a:latin typeface="+mn-lt"/>
              </a:defRPr>
            </a:lvl1pPr>
          </a:lstStyle>
          <a:p>
            <a:pPr lvl="0"/>
            <a:r>
              <a:rPr lang="en-US" sz="1600" b="1" i="0" spc="50" baseline="0" dirty="0">
                <a:latin typeface="+mn-lt"/>
              </a:rPr>
              <a:t>Title | Location</a:t>
            </a:r>
            <a:endParaRPr lang="en-US" dirty="0"/>
          </a:p>
        </p:txBody>
      </p:sp>
      <p:sp>
        <p:nvSpPr>
          <p:cNvPr id="32" name="Text Placeholder 1"/>
          <p:cNvSpPr>
            <a:spLocks noGrp="1"/>
          </p:cNvSpPr>
          <p:nvPr>
            <p:ph type="body" sz="quarter" idx="15" hasCustomPrompt="1"/>
          </p:nvPr>
        </p:nvSpPr>
        <p:spPr>
          <a:xfrm>
            <a:off x="713939" y="4009758"/>
            <a:ext cx="3114675" cy="582613"/>
          </a:xfrm>
        </p:spPr>
        <p:txBody>
          <a:bodyPr tIns="182880">
            <a:noAutofit/>
          </a:bodyPr>
          <a:lstStyle>
            <a:lvl1pPr algn="ctr">
              <a:defRPr sz="2400" baseline="0">
                <a:solidFill>
                  <a:schemeClr val="accent1"/>
                </a:solidFill>
                <a:latin typeface="+mn-lt"/>
              </a:defRPr>
            </a:lvl1pPr>
          </a:lstStyle>
          <a:p>
            <a:pPr lvl="0"/>
            <a:r>
              <a:rPr lang="en-US" dirty="0" err="1"/>
              <a:t>Firstname</a:t>
            </a:r>
            <a:r>
              <a:rPr lang="en-US" dirty="0"/>
              <a:t> </a:t>
            </a:r>
            <a:r>
              <a:rPr lang="en-US" dirty="0" err="1"/>
              <a:t>Lastname</a:t>
            </a:r>
            <a:endParaRPr lang="en-US" dirty="0"/>
          </a:p>
        </p:txBody>
      </p:sp>
      <p:sp>
        <p:nvSpPr>
          <p:cNvPr id="28" name="Picture Placeholder 1"/>
          <p:cNvSpPr>
            <a:spLocks noGrp="1"/>
          </p:cNvSpPr>
          <p:nvPr>
            <p:ph type="pic" sz="quarter" idx="12"/>
          </p:nvPr>
        </p:nvSpPr>
        <p:spPr>
          <a:xfrm>
            <a:off x="967761"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endParaRPr lang="en-US" dirty="0"/>
          </a:p>
        </p:txBody>
      </p:sp>
      <p:cxnSp>
        <p:nvCxnSpPr>
          <p:cNvPr id="25"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hasCustomPrompt="1"/>
          </p:nvPr>
        </p:nvSpPr>
        <p:spPr/>
        <p:txBody>
          <a:bodyPr/>
          <a:lstStyle>
            <a:lvl1pPr>
              <a:defRPr/>
            </a:lvl1pPr>
          </a:lstStyle>
          <a:p>
            <a:r>
              <a:rPr lang="en-US" dirty="0"/>
              <a:t>Presented By</a:t>
            </a:r>
          </a:p>
        </p:txBody>
      </p:sp>
    </p:spTree>
    <p:extLst>
      <p:ext uri="{BB962C8B-B14F-4D97-AF65-F5344CB8AC3E}">
        <p14:creationId xmlns:p14="http://schemas.microsoft.com/office/powerpoint/2010/main" val="15479950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esented By 4">
    <p:spTree>
      <p:nvGrpSpPr>
        <p:cNvPr id="1" name=""/>
        <p:cNvGrpSpPr/>
        <p:nvPr/>
      </p:nvGrpSpPr>
      <p:grpSpPr>
        <a:xfrm>
          <a:off x="0" y="0"/>
          <a:ext cx="0" cy="0"/>
          <a:chOff x="0" y="0"/>
          <a:chExt cx="0" cy="0"/>
        </a:xfrm>
      </p:grpSpPr>
      <p:sp>
        <p:nvSpPr>
          <p:cNvPr id="8" name="Slide Number Placeholder"/>
          <p:cNvSpPr>
            <a:spLocks noGrp="1"/>
          </p:cNvSpPr>
          <p:nvPr>
            <p:ph type="sldNum" sz="quarter" idx="47"/>
          </p:nvPr>
        </p:nvSpPr>
        <p:spPr/>
        <p:txBody>
          <a:bodyPr/>
          <a:lstStyle/>
          <a:p>
            <a:r>
              <a:rPr lang="en-US" dirty="0"/>
              <a:t>brattle.com | </a:t>
            </a:r>
            <a:fld id="{C95ECF09-ED6D-489D-87B4-9DBCD4D54A41}" type="slidenum">
              <a:rPr lang="en-US" smtClean="0"/>
              <a:pPr/>
              <a:t>‹#›</a:t>
            </a:fld>
            <a:endParaRPr lang="en-US" dirty="0"/>
          </a:p>
        </p:txBody>
      </p:sp>
      <p:sp>
        <p:nvSpPr>
          <p:cNvPr id="3" name="Footer Placeholder"/>
          <p:cNvSpPr>
            <a:spLocks noGrp="1"/>
          </p:cNvSpPr>
          <p:nvPr>
            <p:ph type="ftr" sz="quarter" idx="48"/>
          </p:nvPr>
        </p:nvSpPr>
        <p:spPr/>
        <p:txBody>
          <a:bodyPr/>
          <a:lstStyle/>
          <a:p>
            <a:r>
              <a:rPr lang="en-GB" dirty="0"/>
              <a:t>Confidential draft, not for citation or distribution.</a:t>
            </a:r>
            <a:endParaRPr lang="en-US" dirty="0"/>
          </a:p>
        </p:txBody>
      </p:sp>
      <p:sp>
        <p:nvSpPr>
          <p:cNvPr id="40" name="Dsiclaimer"/>
          <p:cNvSpPr>
            <a:spLocks noGrp="1"/>
          </p:cNvSpPr>
          <p:nvPr>
            <p:ph type="body" sz="quarter" idx="49" hasCustomPrompt="1"/>
          </p:nvPr>
        </p:nvSpPr>
        <p:spPr>
          <a:xfrm>
            <a:off x="601334" y="6064654"/>
            <a:ext cx="11071384" cy="344488"/>
          </a:xfrm>
        </p:spPr>
        <p:txBody>
          <a:bodyPr/>
          <a:lstStyle>
            <a:lvl1pPr marL="0" marR="0" indent="0" algn="l" defTabSz="457200" rtl="0" eaLnBrk="1" fontAlgn="auto" latinLnBrk="0" hangingPunct="1">
              <a:lnSpc>
                <a:spcPct val="100000"/>
              </a:lnSpc>
              <a:spcBef>
                <a:spcPts val="1800"/>
              </a:spcBef>
              <a:spcAft>
                <a:spcPts val="0"/>
              </a:spcAft>
              <a:buClrTx/>
              <a:buSzPct val="25000"/>
              <a:buFont typeface="Calibri Light" panose="020F0302020204030204" pitchFamily="34" charset="0"/>
              <a:buNone/>
              <a:tabLst/>
              <a:defRPr sz="1000">
                <a:solidFill>
                  <a:schemeClr val="tx1">
                    <a:lumMod val="75000"/>
                    <a:lumOff val="25000"/>
                  </a:schemeClr>
                </a:solidFill>
              </a:defRPr>
            </a:lvl1pPr>
          </a:lstStyle>
          <a:p>
            <a:pPr marL="87313" marR="0" lvl="0" indent="-87313" algn="l" defTabSz="457200" rtl="0" eaLnBrk="1" fontAlgn="auto" latinLnBrk="0" hangingPunct="1">
              <a:lnSpc>
                <a:spcPct val="100000"/>
              </a:lnSpc>
              <a:spcBef>
                <a:spcPts val="1800"/>
              </a:spcBef>
              <a:spcAft>
                <a:spcPts val="0"/>
              </a:spcAft>
              <a:buClrTx/>
              <a:buSzPct val="25000"/>
              <a:buFont typeface="Calibri Light" panose="020F0302020204030204" pitchFamily="34" charset="0"/>
              <a:buChar char=" "/>
              <a:tabLst/>
              <a:defRPr/>
            </a:pPr>
            <a:r>
              <a:rPr kumimoji="0" lang="en-US" sz="1000" b="0" i="0" u="none" strike="noStrike" kern="1200" cap="none" spc="0" normalizeH="0" baseline="0" noProof="0" dirty="0">
                <a:ln>
                  <a:noFill/>
                </a:ln>
                <a:solidFill>
                  <a:schemeClr val="tx1">
                    <a:lumMod val="75000"/>
                    <a:lumOff val="25000"/>
                  </a:schemeClr>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37" name="Text Placeholder 16"/>
          <p:cNvSpPr>
            <a:spLocks noGrp="1"/>
          </p:cNvSpPr>
          <p:nvPr>
            <p:ph type="body" sz="quarter" idx="44" hasCustomPrompt="1"/>
          </p:nvPr>
        </p:nvSpPr>
        <p:spPr>
          <a:xfrm>
            <a:off x="9099733" y="5476155"/>
            <a:ext cx="2660309" cy="381382"/>
          </a:xfrm>
        </p:spPr>
        <p:txBody>
          <a:bodyPr>
            <a:noAutofit/>
          </a:bodyPr>
          <a:lstStyle>
            <a:lvl1pPr algn="ctr">
              <a:spcBef>
                <a:spcPts val="600"/>
              </a:spcBef>
              <a:defRPr sz="1400" baseline="0">
                <a:latin typeface="+mn-lt"/>
              </a:defRPr>
            </a:lvl1pPr>
          </a:lstStyle>
          <a:p>
            <a:pPr lvl="0"/>
            <a:r>
              <a:rPr lang="en-US" dirty="0"/>
              <a:t>+0.123.456.7890</a:t>
            </a:r>
          </a:p>
        </p:txBody>
      </p:sp>
      <p:sp>
        <p:nvSpPr>
          <p:cNvPr id="36" name="Text Placeholder 15"/>
          <p:cNvSpPr>
            <a:spLocks noGrp="1"/>
          </p:cNvSpPr>
          <p:nvPr>
            <p:ph type="body" sz="quarter" idx="43" hasCustomPrompt="1"/>
          </p:nvPr>
        </p:nvSpPr>
        <p:spPr>
          <a:xfrm>
            <a:off x="9099733" y="5094773"/>
            <a:ext cx="2660309" cy="381382"/>
          </a:xfrm>
        </p:spPr>
        <p:txBody>
          <a:bodyPr>
            <a:noAutofit/>
          </a:bodyPr>
          <a:lstStyle>
            <a:lvl1pPr algn="ctr">
              <a:spcBef>
                <a:spcPts val="600"/>
              </a:spcBef>
              <a:defRPr sz="1400" baseline="0">
                <a:latin typeface="+mn-lt"/>
              </a:defRPr>
            </a:lvl1pPr>
          </a:lstStyle>
          <a:p>
            <a:pPr lvl="0"/>
            <a:r>
              <a:rPr lang="en-US" dirty="0"/>
              <a:t>Firstname.Lastname@brattle.com</a:t>
            </a:r>
          </a:p>
        </p:txBody>
      </p:sp>
      <p:sp>
        <p:nvSpPr>
          <p:cNvPr id="38" name="Text Placeholder 14"/>
          <p:cNvSpPr>
            <a:spLocks noGrp="1"/>
          </p:cNvSpPr>
          <p:nvPr>
            <p:ph type="body" sz="quarter" idx="45" hasCustomPrompt="1"/>
          </p:nvPr>
        </p:nvSpPr>
        <p:spPr>
          <a:xfrm>
            <a:off x="9091791" y="4631728"/>
            <a:ext cx="2668251" cy="463550"/>
          </a:xfrm>
        </p:spPr>
        <p:txBody>
          <a:bodyPr tIns="91440" anchor="ctr" anchorCtr="0">
            <a:noAutofit/>
          </a:bodyPr>
          <a:lstStyle>
            <a:lvl1pPr algn="ctr">
              <a:defRPr sz="1400" b="1" i="0" cap="all" spc="50" baseline="0">
                <a:solidFill>
                  <a:schemeClr val="accent2">
                    <a:alpha val="75000"/>
                  </a:schemeClr>
                </a:solidFill>
                <a:latin typeface="+mn-lt"/>
              </a:defRPr>
            </a:lvl1pPr>
          </a:lstStyle>
          <a:p>
            <a:pPr lvl="0"/>
            <a:r>
              <a:rPr lang="en-US" sz="1600" b="1" i="0" spc="50" baseline="0" dirty="0">
                <a:latin typeface="+mn-lt"/>
              </a:rPr>
              <a:t>Title | Location</a:t>
            </a:r>
            <a:endParaRPr lang="en-US" dirty="0"/>
          </a:p>
        </p:txBody>
      </p:sp>
      <p:sp>
        <p:nvSpPr>
          <p:cNvPr id="35" name="Text Placeholder 13"/>
          <p:cNvSpPr>
            <a:spLocks noGrp="1"/>
          </p:cNvSpPr>
          <p:nvPr>
            <p:ph type="body" sz="quarter" idx="42" hasCustomPrompt="1"/>
          </p:nvPr>
        </p:nvSpPr>
        <p:spPr>
          <a:xfrm>
            <a:off x="9091792" y="4009758"/>
            <a:ext cx="2668250" cy="582613"/>
          </a:xfrm>
        </p:spPr>
        <p:txBody>
          <a:bodyPr tIns="182880">
            <a:normAutofit/>
          </a:bodyPr>
          <a:lstStyle>
            <a:lvl1pPr algn="ctr">
              <a:defRPr sz="2200" baseline="0">
                <a:solidFill>
                  <a:schemeClr val="accent1"/>
                </a:solidFill>
                <a:latin typeface="+mn-lt"/>
              </a:defRPr>
            </a:lvl1pPr>
          </a:lstStyle>
          <a:p>
            <a:pPr lvl="0"/>
            <a:r>
              <a:rPr lang="en-US" dirty="0" err="1"/>
              <a:t>Firstname</a:t>
            </a:r>
            <a:r>
              <a:rPr lang="en-US" dirty="0"/>
              <a:t> </a:t>
            </a:r>
            <a:r>
              <a:rPr lang="en-US" dirty="0" err="1"/>
              <a:t>Lastname</a:t>
            </a:r>
            <a:endParaRPr lang="en-US" dirty="0"/>
          </a:p>
        </p:txBody>
      </p:sp>
      <p:sp>
        <p:nvSpPr>
          <p:cNvPr id="30" name="Picture Placeholder 4"/>
          <p:cNvSpPr>
            <a:spLocks noGrp="1"/>
          </p:cNvSpPr>
          <p:nvPr>
            <p:ph type="pic" sz="quarter" idx="14"/>
          </p:nvPr>
        </p:nvSpPr>
        <p:spPr>
          <a:xfrm>
            <a:off x="9072534"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27" name="Text Placeholder 12"/>
          <p:cNvSpPr>
            <a:spLocks noGrp="1"/>
          </p:cNvSpPr>
          <p:nvPr>
            <p:ph type="body" sz="quarter" idx="40" hasCustomPrompt="1"/>
          </p:nvPr>
        </p:nvSpPr>
        <p:spPr>
          <a:xfrm>
            <a:off x="6222790" y="5476155"/>
            <a:ext cx="2660309" cy="381382"/>
          </a:xfrm>
        </p:spPr>
        <p:txBody>
          <a:bodyPr>
            <a:noAutofit/>
          </a:bodyPr>
          <a:lstStyle>
            <a:lvl1pPr algn="ctr">
              <a:spcBef>
                <a:spcPts val="600"/>
              </a:spcBef>
              <a:defRPr sz="1400" baseline="0">
                <a:latin typeface="+mn-lt"/>
              </a:defRPr>
            </a:lvl1pPr>
          </a:lstStyle>
          <a:p>
            <a:pPr lvl="0"/>
            <a:r>
              <a:rPr lang="en-US" dirty="0"/>
              <a:t>+0.123.456.7890</a:t>
            </a:r>
          </a:p>
        </p:txBody>
      </p:sp>
      <p:sp>
        <p:nvSpPr>
          <p:cNvPr id="26" name="Text Placeholder 11"/>
          <p:cNvSpPr>
            <a:spLocks noGrp="1"/>
          </p:cNvSpPr>
          <p:nvPr>
            <p:ph type="body" sz="quarter" idx="39" hasCustomPrompt="1"/>
          </p:nvPr>
        </p:nvSpPr>
        <p:spPr>
          <a:xfrm>
            <a:off x="6222790" y="5094773"/>
            <a:ext cx="2660309" cy="381382"/>
          </a:xfrm>
        </p:spPr>
        <p:txBody>
          <a:bodyPr>
            <a:noAutofit/>
          </a:bodyPr>
          <a:lstStyle>
            <a:lvl1pPr algn="ctr">
              <a:spcBef>
                <a:spcPts val="600"/>
              </a:spcBef>
              <a:defRPr sz="1400" baseline="0">
                <a:latin typeface="+mn-lt"/>
              </a:defRPr>
            </a:lvl1pPr>
          </a:lstStyle>
          <a:p>
            <a:pPr lvl="0"/>
            <a:r>
              <a:rPr lang="en-US" dirty="0"/>
              <a:t>Firstname.Lastname@brattle.com</a:t>
            </a:r>
          </a:p>
        </p:txBody>
      </p:sp>
      <p:sp>
        <p:nvSpPr>
          <p:cNvPr id="31" name="Text Placeholder 10"/>
          <p:cNvSpPr>
            <a:spLocks noGrp="1"/>
          </p:cNvSpPr>
          <p:nvPr>
            <p:ph type="body" sz="quarter" idx="41" hasCustomPrompt="1"/>
          </p:nvPr>
        </p:nvSpPr>
        <p:spPr>
          <a:xfrm>
            <a:off x="6214848" y="4631728"/>
            <a:ext cx="2668251" cy="463550"/>
          </a:xfrm>
        </p:spPr>
        <p:txBody>
          <a:bodyPr tIns="91440" anchor="ctr" anchorCtr="0">
            <a:noAutofit/>
          </a:bodyPr>
          <a:lstStyle>
            <a:lvl1pPr algn="ctr">
              <a:defRPr sz="1400" b="1" i="0" cap="all" spc="50" baseline="0">
                <a:solidFill>
                  <a:schemeClr val="accent2">
                    <a:alpha val="75000"/>
                  </a:schemeClr>
                </a:solidFill>
                <a:latin typeface="+mn-lt"/>
              </a:defRPr>
            </a:lvl1pPr>
          </a:lstStyle>
          <a:p>
            <a:pPr lvl="0"/>
            <a:r>
              <a:rPr lang="en-US" sz="1600" b="1" i="0" spc="50" baseline="0" dirty="0">
                <a:latin typeface="+mn-lt"/>
              </a:rPr>
              <a:t>Title | Location</a:t>
            </a:r>
            <a:endParaRPr lang="en-US" dirty="0"/>
          </a:p>
        </p:txBody>
      </p:sp>
      <p:sp>
        <p:nvSpPr>
          <p:cNvPr id="25" name="Text Placeholder 9"/>
          <p:cNvSpPr>
            <a:spLocks noGrp="1"/>
          </p:cNvSpPr>
          <p:nvPr>
            <p:ph type="body" sz="quarter" idx="38" hasCustomPrompt="1"/>
          </p:nvPr>
        </p:nvSpPr>
        <p:spPr>
          <a:xfrm>
            <a:off x="6214849" y="4009758"/>
            <a:ext cx="2668250" cy="582613"/>
          </a:xfrm>
        </p:spPr>
        <p:txBody>
          <a:bodyPr tIns="182880">
            <a:normAutofit/>
          </a:bodyPr>
          <a:lstStyle>
            <a:lvl1pPr algn="ctr">
              <a:defRPr sz="2200" baseline="0">
                <a:solidFill>
                  <a:schemeClr val="accent1"/>
                </a:solidFill>
                <a:latin typeface="+mn-lt"/>
              </a:defRPr>
            </a:lvl1pPr>
          </a:lstStyle>
          <a:p>
            <a:pPr lvl="0"/>
            <a:r>
              <a:rPr lang="en-US" dirty="0" err="1"/>
              <a:t>Firstname</a:t>
            </a:r>
            <a:r>
              <a:rPr lang="en-US" dirty="0"/>
              <a:t> </a:t>
            </a:r>
            <a:r>
              <a:rPr lang="en-US" dirty="0" err="1"/>
              <a:t>Lastname</a:t>
            </a:r>
            <a:endParaRPr lang="en-US" dirty="0"/>
          </a:p>
        </p:txBody>
      </p:sp>
      <p:sp>
        <p:nvSpPr>
          <p:cNvPr id="20" name="Picture Placeholder 3"/>
          <p:cNvSpPr>
            <a:spLocks noGrp="1"/>
          </p:cNvSpPr>
          <p:nvPr>
            <p:ph type="pic" sz="quarter" idx="33"/>
          </p:nvPr>
        </p:nvSpPr>
        <p:spPr>
          <a:xfrm>
            <a:off x="6214848"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23" name="Text Placeholder 8"/>
          <p:cNvSpPr>
            <a:spLocks noGrp="1"/>
          </p:cNvSpPr>
          <p:nvPr>
            <p:ph type="body" sz="quarter" idx="36" hasCustomPrompt="1"/>
          </p:nvPr>
        </p:nvSpPr>
        <p:spPr>
          <a:xfrm>
            <a:off x="3300731" y="5476155"/>
            <a:ext cx="2660309" cy="381382"/>
          </a:xfrm>
        </p:spPr>
        <p:txBody>
          <a:bodyPr>
            <a:noAutofit/>
          </a:bodyPr>
          <a:lstStyle>
            <a:lvl1pPr algn="ctr">
              <a:spcBef>
                <a:spcPts val="600"/>
              </a:spcBef>
              <a:defRPr sz="1400" baseline="0">
                <a:latin typeface="+mn-lt"/>
              </a:defRPr>
            </a:lvl1pPr>
          </a:lstStyle>
          <a:p>
            <a:pPr lvl="0"/>
            <a:r>
              <a:rPr lang="en-US" dirty="0"/>
              <a:t>+0.123.456.7890</a:t>
            </a:r>
          </a:p>
        </p:txBody>
      </p:sp>
      <p:sp>
        <p:nvSpPr>
          <p:cNvPr id="22" name="Text Placeholder 7"/>
          <p:cNvSpPr>
            <a:spLocks noGrp="1"/>
          </p:cNvSpPr>
          <p:nvPr>
            <p:ph type="body" sz="quarter" idx="35" hasCustomPrompt="1"/>
          </p:nvPr>
        </p:nvSpPr>
        <p:spPr>
          <a:xfrm>
            <a:off x="3300731" y="5094773"/>
            <a:ext cx="2660309" cy="381382"/>
          </a:xfrm>
        </p:spPr>
        <p:txBody>
          <a:bodyPr>
            <a:noAutofit/>
          </a:bodyPr>
          <a:lstStyle>
            <a:lvl1pPr algn="ctr">
              <a:spcBef>
                <a:spcPts val="600"/>
              </a:spcBef>
              <a:defRPr sz="1400" baseline="0">
                <a:latin typeface="+mn-lt"/>
              </a:defRPr>
            </a:lvl1pPr>
          </a:lstStyle>
          <a:p>
            <a:pPr lvl="0"/>
            <a:r>
              <a:rPr lang="en-US" dirty="0"/>
              <a:t>Firstname.Lastname@brattle.com</a:t>
            </a:r>
          </a:p>
        </p:txBody>
      </p:sp>
      <p:sp>
        <p:nvSpPr>
          <p:cNvPr id="24" name="Text Placeholder 6"/>
          <p:cNvSpPr>
            <a:spLocks noGrp="1"/>
          </p:cNvSpPr>
          <p:nvPr>
            <p:ph type="body" sz="quarter" idx="37" hasCustomPrompt="1"/>
          </p:nvPr>
        </p:nvSpPr>
        <p:spPr>
          <a:xfrm>
            <a:off x="3292789" y="4631728"/>
            <a:ext cx="2668251" cy="463550"/>
          </a:xfrm>
        </p:spPr>
        <p:txBody>
          <a:bodyPr tIns="91440" anchor="ctr" anchorCtr="0">
            <a:noAutofit/>
          </a:bodyPr>
          <a:lstStyle>
            <a:lvl1pPr algn="ctr">
              <a:defRPr sz="1400" b="1" i="0" cap="all" spc="50" baseline="0">
                <a:solidFill>
                  <a:schemeClr val="accent2">
                    <a:alpha val="75000"/>
                  </a:schemeClr>
                </a:solidFill>
                <a:latin typeface="+mn-lt"/>
              </a:defRPr>
            </a:lvl1pPr>
          </a:lstStyle>
          <a:p>
            <a:pPr lvl="0"/>
            <a:r>
              <a:rPr lang="en-US" sz="1600" b="1" i="0" spc="50" baseline="0" dirty="0">
                <a:latin typeface="+mn-lt"/>
              </a:rPr>
              <a:t>Title | Location</a:t>
            </a:r>
            <a:endParaRPr lang="en-US" dirty="0"/>
          </a:p>
        </p:txBody>
      </p:sp>
      <p:sp>
        <p:nvSpPr>
          <p:cNvPr id="21" name="Text Placeholder 5"/>
          <p:cNvSpPr>
            <a:spLocks noGrp="1"/>
          </p:cNvSpPr>
          <p:nvPr>
            <p:ph type="body" sz="quarter" idx="34" hasCustomPrompt="1"/>
          </p:nvPr>
        </p:nvSpPr>
        <p:spPr>
          <a:xfrm>
            <a:off x="3292790" y="4009758"/>
            <a:ext cx="2668250" cy="582613"/>
          </a:xfrm>
        </p:spPr>
        <p:txBody>
          <a:bodyPr tIns="182880">
            <a:normAutofit/>
          </a:bodyPr>
          <a:lstStyle>
            <a:lvl1pPr algn="ctr">
              <a:defRPr sz="2200" baseline="0">
                <a:solidFill>
                  <a:schemeClr val="accent1"/>
                </a:solidFill>
                <a:latin typeface="+mn-lt"/>
              </a:defRPr>
            </a:lvl1pPr>
          </a:lstStyle>
          <a:p>
            <a:pPr lvl="0"/>
            <a:r>
              <a:rPr lang="en-US" dirty="0" err="1"/>
              <a:t>Firstname</a:t>
            </a:r>
            <a:r>
              <a:rPr lang="en-US" dirty="0"/>
              <a:t> </a:t>
            </a:r>
            <a:r>
              <a:rPr lang="en-US" dirty="0" err="1"/>
              <a:t>Lastname</a:t>
            </a:r>
            <a:endParaRPr lang="en-US" dirty="0"/>
          </a:p>
        </p:txBody>
      </p:sp>
      <p:sp>
        <p:nvSpPr>
          <p:cNvPr id="29" name="Picture Placeholder 2"/>
          <p:cNvSpPr>
            <a:spLocks noGrp="1"/>
          </p:cNvSpPr>
          <p:nvPr>
            <p:ph type="pic" sz="quarter" idx="13"/>
          </p:nvPr>
        </p:nvSpPr>
        <p:spPr>
          <a:xfrm>
            <a:off x="3357163"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46" name="Text Placeholder 4"/>
          <p:cNvSpPr>
            <a:spLocks noGrp="1"/>
          </p:cNvSpPr>
          <p:nvPr>
            <p:ph type="body" sz="quarter" idx="24" hasCustomPrompt="1"/>
          </p:nvPr>
        </p:nvSpPr>
        <p:spPr>
          <a:xfrm>
            <a:off x="488742" y="5476155"/>
            <a:ext cx="2660309" cy="381382"/>
          </a:xfrm>
        </p:spPr>
        <p:txBody>
          <a:bodyPr>
            <a:noAutofit/>
          </a:bodyPr>
          <a:lstStyle>
            <a:lvl1pPr algn="ctr">
              <a:spcBef>
                <a:spcPts val="600"/>
              </a:spcBef>
              <a:defRPr sz="1400" baseline="0">
                <a:latin typeface="+mn-lt"/>
              </a:defRPr>
            </a:lvl1pPr>
          </a:lstStyle>
          <a:p>
            <a:pPr lvl="0"/>
            <a:r>
              <a:rPr lang="en-US" dirty="0"/>
              <a:t>+0.123.456.7890</a:t>
            </a:r>
          </a:p>
        </p:txBody>
      </p:sp>
      <p:sp>
        <p:nvSpPr>
          <p:cNvPr id="43" name="Text Placeholder 3"/>
          <p:cNvSpPr>
            <a:spLocks noGrp="1"/>
          </p:cNvSpPr>
          <p:nvPr>
            <p:ph type="body" sz="quarter" idx="21" hasCustomPrompt="1"/>
          </p:nvPr>
        </p:nvSpPr>
        <p:spPr>
          <a:xfrm>
            <a:off x="488742" y="5094773"/>
            <a:ext cx="2660309" cy="381382"/>
          </a:xfrm>
        </p:spPr>
        <p:txBody>
          <a:bodyPr>
            <a:noAutofit/>
          </a:bodyPr>
          <a:lstStyle>
            <a:lvl1pPr algn="ctr">
              <a:spcBef>
                <a:spcPts val="600"/>
              </a:spcBef>
              <a:defRPr sz="1400" baseline="0">
                <a:latin typeface="+mn-lt"/>
              </a:defRPr>
            </a:lvl1pPr>
          </a:lstStyle>
          <a:p>
            <a:pPr lvl="0"/>
            <a:r>
              <a:rPr lang="en-US" dirty="0"/>
              <a:t>Firstname.Lastname@brattle.com</a:t>
            </a:r>
          </a:p>
        </p:txBody>
      </p:sp>
      <p:sp>
        <p:nvSpPr>
          <p:cNvPr id="52" name="Text Placeholder 2"/>
          <p:cNvSpPr>
            <a:spLocks noGrp="1"/>
          </p:cNvSpPr>
          <p:nvPr>
            <p:ph type="body" sz="quarter" idx="29" hasCustomPrompt="1"/>
          </p:nvPr>
        </p:nvSpPr>
        <p:spPr>
          <a:xfrm>
            <a:off x="480800" y="4631728"/>
            <a:ext cx="2668251" cy="463550"/>
          </a:xfrm>
        </p:spPr>
        <p:txBody>
          <a:bodyPr tIns="91440" anchor="ctr" anchorCtr="0">
            <a:noAutofit/>
          </a:bodyPr>
          <a:lstStyle>
            <a:lvl1pPr algn="ctr">
              <a:defRPr sz="1400" b="1" i="0" cap="all" spc="50" baseline="0">
                <a:solidFill>
                  <a:schemeClr val="accent2">
                    <a:alpha val="75000"/>
                  </a:schemeClr>
                </a:solidFill>
                <a:latin typeface="+mn-lt"/>
              </a:defRPr>
            </a:lvl1pPr>
          </a:lstStyle>
          <a:p>
            <a:pPr lvl="0"/>
            <a:r>
              <a:rPr lang="en-US" sz="1600" b="1" i="0" spc="50" baseline="0" dirty="0">
                <a:latin typeface="+mn-lt"/>
              </a:rPr>
              <a:t>Title | Location</a:t>
            </a:r>
            <a:endParaRPr lang="en-US" dirty="0"/>
          </a:p>
        </p:txBody>
      </p:sp>
      <p:sp>
        <p:nvSpPr>
          <p:cNvPr id="32" name="Text Placeholder 1"/>
          <p:cNvSpPr>
            <a:spLocks noGrp="1"/>
          </p:cNvSpPr>
          <p:nvPr>
            <p:ph type="body" sz="quarter" idx="15" hasCustomPrompt="1"/>
          </p:nvPr>
        </p:nvSpPr>
        <p:spPr>
          <a:xfrm>
            <a:off x="480801" y="4009758"/>
            <a:ext cx="2668250" cy="582613"/>
          </a:xfrm>
        </p:spPr>
        <p:txBody>
          <a:bodyPr tIns="182880">
            <a:normAutofit/>
          </a:bodyPr>
          <a:lstStyle>
            <a:lvl1pPr algn="ctr">
              <a:defRPr sz="2200" baseline="0">
                <a:solidFill>
                  <a:schemeClr val="accent1"/>
                </a:solidFill>
                <a:latin typeface="+mn-lt"/>
              </a:defRPr>
            </a:lvl1pPr>
          </a:lstStyle>
          <a:p>
            <a:pPr lvl="0"/>
            <a:r>
              <a:rPr lang="en-US" dirty="0" err="1"/>
              <a:t>Firstname</a:t>
            </a:r>
            <a:r>
              <a:rPr lang="en-US" dirty="0"/>
              <a:t> </a:t>
            </a:r>
            <a:r>
              <a:rPr lang="en-US" dirty="0" err="1"/>
              <a:t>Lastname</a:t>
            </a:r>
            <a:endParaRPr lang="en-US" dirty="0"/>
          </a:p>
        </p:txBody>
      </p:sp>
      <p:sp>
        <p:nvSpPr>
          <p:cNvPr id="28" name="Picture Placeholder 1"/>
          <p:cNvSpPr>
            <a:spLocks noGrp="1"/>
          </p:cNvSpPr>
          <p:nvPr>
            <p:ph type="pic" sz="quarter" idx="12"/>
          </p:nvPr>
        </p:nvSpPr>
        <p:spPr>
          <a:xfrm>
            <a:off x="499478"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solidFill>
                  <a:schemeClr val="tx1"/>
                </a:solidFill>
              </a:defRPr>
            </a:lvl1pPr>
          </a:lstStyle>
          <a:p>
            <a:r>
              <a:rPr lang="en-US"/>
              <a:t>Click icon to add picture</a:t>
            </a:r>
            <a:endParaRPr lang="en-US" dirty="0"/>
          </a:p>
        </p:txBody>
      </p:sp>
      <p:cxnSp>
        <p:nvCxnSpPr>
          <p:cNvPr id="39"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hasCustomPrompt="1"/>
          </p:nvPr>
        </p:nvSpPr>
        <p:spPr/>
        <p:txBody>
          <a:bodyPr/>
          <a:lstStyle>
            <a:lvl1pPr>
              <a:defRPr/>
            </a:lvl1pPr>
          </a:lstStyle>
          <a:p>
            <a:r>
              <a:rPr lang="en-US" dirty="0"/>
              <a:t>Presented By</a:t>
            </a:r>
          </a:p>
        </p:txBody>
      </p:sp>
    </p:spTree>
    <p:extLst>
      <p:ext uri="{BB962C8B-B14F-4D97-AF65-F5344CB8AC3E}">
        <p14:creationId xmlns:p14="http://schemas.microsoft.com/office/powerpoint/2010/main" val="342779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xpert Bio">
    <p:spTree>
      <p:nvGrpSpPr>
        <p:cNvPr id="1" name=""/>
        <p:cNvGrpSpPr/>
        <p:nvPr/>
      </p:nvGrpSpPr>
      <p:grpSpPr>
        <a:xfrm>
          <a:off x="0" y="0"/>
          <a:ext cx="0" cy="0"/>
          <a:chOff x="0" y="0"/>
          <a:chExt cx="0" cy="0"/>
        </a:xfrm>
      </p:grpSpPr>
      <p:sp>
        <p:nvSpPr>
          <p:cNvPr id="10" name="Slide Number Placeholder"/>
          <p:cNvSpPr>
            <a:spLocks noGrp="1"/>
          </p:cNvSpPr>
          <p:nvPr>
            <p:ph type="sldNum" sz="quarter" idx="34"/>
          </p:nvPr>
        </p:nvSpPr>
        <p:spPr/>
        <p:txBody>
          <a:bodyPr/>
          <a:lstStyle/>
          <a:p>
            <a:r>
              <a:rPr lang="en-US" dirty="0"/>
              <a:t>brattle.com | </a:t>
            </a:r>
            <a:fld id="{C95ECF09-ED6D-489D-87B4-9DBCD4D54A41}" type="slidenum">
              <a:rPr lang="en-US" smtClean="0"/>
              <a:pPr/>
              <a:t>‹#›</a:t>
            </a:fld>
            <a:endParaRPr lang="en-US" dirty="0"/>
          </a:p>
        </p:txBody>
      </p:sp>
      <p:sp>
        <p:nvSpPr>
          <p:cNvPr id="4" name="Footer Placeholder"/>
          <p:cNvSpPr>
            <a:spLocks noGrp="1"/>
          </p:cNvSpPr>
          <p:nvPr>
            <p:ph type="ftr" sz="quarter" idx="35"/>
          </p:nvPr>
        </p:nvSpPr>
        <p:spPr/>
        <p:txBody>
          <a:bodyPr/>
          <a:lstStyle/>
          <a:p>
            <a:r>
              <a:rPr lang="en-GB" dirty="0"/>
              <a:t>Confidential draft, not for citation or distribution.</a:t>
            </a:r>
            <a:endParaRPr lang="en-US" dirty="0"/>
          </a:p>
        </p:txBody>
      </p:sp>
      <p:sp>
        <p:nvSpPr>
          <p:cNvPr id="14" name="Dsiclaimer"/>
          <p:cNvSpPr>
            <a:spLocks noGrp="1"/>
          </p:cNvSpPr>
          <p:nvPr>
            <p:ph type="body" sz="quarter" idx="49" hasCustomPrompt="1"/>
          </p:nvPr>
        </p:nvSpPr>
        <p:spPr>
          <a:xfrm>
            <a:off x="601334" y="6064654"/>
            <a:ext cx="11071384" cy="344488"/>
          </a:xfrm>
        </p:spPr>
        <p:txBody>
          <a:bodyPr/>
          <a:lstStyle>
            <a:lvl1pPr marL="0" marR="0" indent="0" algn="l" defTabSz="457200" rtl="0" eaLnBrk="1" fontAlgn="auto" latinLnBrk="0" hangingPunct="1">
              <a:lnSpc>
                <a:spcPct val="100000"/>
              </a:lnSpc>
              <a:spcBef>
                <a:spcPts val="1800"/>
              </a:spcBef>
              <a:spcAft>
                <a:spcPts val="0"/>
              </a:spcAft>
              <a:buClrTx/>
              <a:buSzPct val="25000"/>
              <a:buFont typeface="Calibri Light" panose="020F0302020204030204" pitchFamily="34" charset="0"/>
              <a:buNone/>
              <a:tabLst/>
              <a:defRPr sz="1000">
                <a:solidFill>
                  <a:schemeClr val="tx1">
                    <a:lumMod val="75000"/>
                    <a:lumOff val="25000"/>
                  </a:schemeClr>
                </a:solidFill>
              </a:defRPr>
            </a:lvl1pPr>
          </a:lstStyle>
          <a:p>
            <a:pPr marL="87313" marR="0" lvl="0" indent="-87313" algn="l" defTabSz="457200" rtl="0" eaLnBrk="1" fontAlgn="auto" latinLnBrk="0" hangingPunct="1">
              <a:lnSpc>
                <a:spcPct val="100000"/>
              </a:lnSpc>
              <a:spcBef>
                <a:spcPts val="1800"/>
              </a:spcBef>
              <a:spcAft>
                <a:spcPts val="0"/>
              </a:spcAft>
              <a:buClrTx/>
              <a:buSzPct val="25000"/>
              <a:buFont typeface="Calibri Light" panose="020F0302020204030204" pitchFamily="34" charset="0"/>
              <a:buChar char=" "/>
              <a:tabLst/>
              <a:defRPr/>
            </a:pPr>
            <a:r>
              <a:rPr kumimoji="0" lang="en-US" sz="1000" b="0" i="0" u="none" strike="noStrike" kern="1200" cap="none" spc="0" normalizeH="0" baseline="0" noProof="0" dirty="0">
                <a:ln>
                  <a:noFill/>
                </a:ln>
                <a:solidFill>
                  <a:schemeClr val="tx1">
                    <a:lumMod val="75000"/>
                    <a:lumOff val="25000"/>
                  </a:schemeClr>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46" name="Text Placeholder 5"/>
          <p:cNvSpPr>
            <a:spLocks noGrp="1"/>
          </p:cNvSpPr>
          <p:nvPr>
            <p:ph type="body" sz="quarter" idx="24" hasCustomPrompt="1"/>
          </p:nvPr>
        </p:nvSpPr>
        <p:spPr>
          <a:xfrm>
            <a:off x="512024" y="5476155"/>
            <a:ext cx="3519378" cy="381382"/>
          </a:xfrm>
        </p:spPr>
        <p:txBody>
          <a:bodyPr>
            <a:noAutofit/>
          </a:bodyPr>
          <a:lstStyle>
            <a:lvl1pPr algn="ctr">
              <a:spcBef>
                <a:spcPts val="600"/>
              </a:spcBef>
              <a:defRPr sz="1800" baseline="0">
                <a:latin typeface="+mn-lt"/>
              </a:defRPr>
            </a:lvl1pPr>
          </a:lstStyle>
          <a:p>
            <a:pPr lvl="0"/>
            <a:r>
              <a:rPr lang="en-US" dirty="0"/>
              <a:t>+0.123.456.7890</a:t>
            </a:r>
          </a:p>
        </p:txBody>
      </p:sp>
      <p:sp>
        <p:nvSpPr>
          <p:cNvPr id="43" name="Text Placeholder 4"/>
          <p:cNvSpPr>
            <a:spLocks noGrp="1"/>
          </p:cNvSpPr>
          <p:nvPr>
            <p:ph type="body" sz="quarter" idx="21" hasCustomPrompt="1"/>
          </p:nvPr>
        </p:nvSpPr>
        <p:spPr>
          <a:xfrm>
            <a:off x="512024" y="5094773"/>
            <a:ext cx="3519378" cy="381382"/>
          </a:xfrm>
        </p:spPr>
        <p:txBody>
          <a:bodyPr>
            <a:noAutofit/>
          </a:bodyPr>
          <a:lstStyle>
            <a:lvl1pPr algn="ctr">
              <a:spcBef>
                <a:spcPts val="600"/>
              </a:spcBef>
              <a:defRPr sz="1800" baseline="0">
                <a:latin typeface="+mn-lt"/>
              </a:defRPr>
            </a:lvl1pPr>
          </a:lstStyle>
          <a:p>
            <a:pPr lvl="0"/>
            <a:r>
              <a:rPr lang="en-US" dirty="0"/>
              <a:t>Firstname.Lastname@brattle.com</a:t>
            </a:r>
          </a:p>
        </p:txBody>
      </p:sp>
      <p:sp>
        <p:nvSpPr>
          <p:cNvPr id="52" name="Text Placeholder 3"/>
          <p:cNvSpPr>
            <a:spLocks noGrp="1"/>
          </p:cNvSpPr>
          <p:nvPr>
            <p:ph type="body" sz="quarter" idx="29" hasCustomPrompt="1"/>
          </p:nvPr>
        </p:nvSpPr>
        <p:spPr>
          <a:xfrm>
            <a:off x="502418" y="4648820"/>
            <a:ext cx="3547295" cy="463550"/>
          </a:xfrm>
        </p:spPr>
        <p:txBody>
          <a:bodyPr tIns="91440" anchor="ctr" anchorCtr="0">
            <a:noAutofit/>
          </a:bodyPr>
          <a:lstStyle>
            <a:lvl1pPr algn="ctr">
              <a:defRPr sz="1600" b="1" i="0" cap="all" spc="50" baseline="0">
                <a:solidFill>
                  <a:schemeClr val="accent2">
                    <a:alpha val="75000"/>
                  </a:schemeClr>
                </a:solidFill>
                <a:latin typeface="+mn-lt"/>
              </a:defRPr>
            </a:lvl1pPr>
          </a:lstStyle>
          <a:p>
            <a:pPr lvl="0"/>
            <a:r>
              <a:rPr lang="en-US" sz="1600" b="1" i="0" spc="50" baseline="0" dirty="0">
                <a:latin typeface="+mn-lt"/>
              </a:rPr>
              <a:t>Title | Location</a:t>
            </a:r>
            <a:endParaRPr lang="en-US" dirty="0"/>
          </a:p>
        </p:txBody>
      </p:sp>
      <p:sp>
        <p:nvSpPr>
          <p:cNvPr id="32" name="Text Placeholder 2"/>
          <p:cNvSpPr>
            <a:spLocks noGrp="1"/>
          </p:cNvSpPr>
          <p:nvPr>
            <p:ph type="body" sz="quarter" idx="15" hasCustomPrompt="1"/>
          </p:nvPr>
        </p:nvSpPr>
        <p:spPr>
          <a:xfrm>
            <a:off x="713939" y="4009758"/>
            <a:ext cx="3114675" cy="582613"/>
          </a:xfrm>
        </p:spPr>
        <p:txBody>
          <a:bodyPr tIns="182880">
            <a:noAutofit/>
          </a:bodyPr>
          <a:lstStyle>
            <a:lvl1pPr algn="ctr">
              <a:defRPr sz="2400" baseline="0">
                <a:solidFill>
                  <a:schemeClr val="accent1"/>
                </a:solidFill>
                <a:latin typeface="+mn-lt"/>
              </a:defRPr>
            </a:lvl1pPr>
          </a:lstStyle>
          <a:p>
            <a:pPr lvl="0"/>
            <a:r>
              <a:rPr lang="en-US" dirty="0" err="1"/>
              <a:t>Firstname</a:t>
            </a:r>
            <a:r>
              <a:rPr lang="en-US" dirty="0"/>
              <a:t> </a:t>
            </a:r>
            <a:r>
              <a:rPr lang="en-US" dirty="0" err="1"/>
              <a:t>Lastname</a:t>
            </a:r>
            <a:endParaRPr lang="en-US" dirty="0"/>
          </a:p>
        </p:txBody>
      </p:sp>
      <p:sp>
        <p:nvSpPr>
          <p:cNvPr id="28" name="Picture Placeholder"/>
          <p:cNvSpPr>
            <a:spLocks noGrp="1"/>
          </p:cNvSpPr>
          <p:nvPr>
            <p:ph type="pic" sz="quarter" idx="12"/>
          </p:nvPr>
        </p:nvSpPr>
        <p:spPr>
          <a:xfrm>
            <a:off x="967761" y="1407148"/>
            <a:ext cx="2603878" cy="2601947"/>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a:lvl1pPr>
          </a:lstStyle>
          <a:p>
            <a:r>
              <a:rPr lang="en-US"/>
              <a:t>Click icon to add picture</a:t>
            </a:r>
            <a:endParaRPr lang="en-US" dirty="0"/>
          </a:p>
        </p:txBody>
      </p:sp>
      <p:sp>
        <p:nvSpPr>
          <p:cNvPr id="5" name="Text Placeholder 1"/>
          <p:cNvSpPr>
            <a:spLocks noGrp="1"/>
          </p:cNvSpPr>
          <p:nvPr>
            <p:ph type="body" sz="quarter" idx="32"/>
          </p:nvPr>
        </p:nvSpPr>
        <p:spPr>
          <a:xfrm>
            <a:off x="4430713" y="1407149"/>
            <a:ext cx="7242175" cy="4450388"/>
          </a:xfrm>
        </p:spPr>
        <p:txBody>
          <a:bodyPr/>
          <a:lstStyle>
            <a:lvl1pPr marL="111125" indent="-111125">
              <a:defRPr sz="2000">
                <a:solidFill>
                  <a:schemeClr val="accent2"/>
                </a:solidFill>
                <a:latin typeface="+mn-lt"/>
              </a:defRPr>
            </a:lvl1pPr>
            <a:lvl2pPr marL="111125" indent="0">
              <a:buNone/>
              <a:defRPr sz="1800">
                <a:latin typeface="+mn-lt"/>
              </a:defRPr>
            </a:lvl2pPr>
            <a:lvl3pPr marL="341313" indent="-230188">
              <a:spcBef>
                <a:spcPts val="600"/>
              </a:spcBef>
              <a:buSzPct val="90000"/>
              <a:buFont typeface="Wingdings 2" panose="05020102010507070707" pitchFamily="18" charset="2"/>
              <a:buChar char=""/>
              <a:defRPr sz="1600"/>
            </a:lvl3pPr>
          </a:lstStyle>
          <a:p>
            <a:pPr lvl="0"/>
            <a:r>
              <a:rPr lang="en-US"/>
              <a:t>Edit Master text styles</a:t>
            </a:r>
          </a:p>
          <a:p>
            <a:pPr lvl="1"/>
            <a:r>
              <a:rPr lang="en-US"/>
              <a:t>Second level</a:t>
            </a:r>
          </a:p>
          <a:p>
            <a:pPr lvl="2"/>
            <a:r>
              <a:rPr lang="en-US"/>
              <a:t>Third level</a:t>
            </a:r>
          </a:p>
        </p:txBody>
      </p:sp>
      <p:cxnSp>
        <p:nvCxnSpPr>
          <p:cNvPr id="13"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hasCustomPrompt="1"/>
          </p:nvPr>
        </p:nvSpPr>
        <p:spPr/>
        <p:txBody>
          <a:bodyPr/>
          <a:lstStyle>
            <a:lvl1pPr>
              <a:defRPr/>
            </a:lvl1pPr>
          </a:lstStyle>
          <a:p>
            <a:r>
              <a:rPr lang="en-US" dirty="0"/>
              <a:t>Presented By</a:t>
            </a:r>
          </a:p>
        </p:txBody>
      </p:sp>
    </p:spTree>
    <p:extLst>
      <p:ext uri="{BB962C8B-B14F-4D97-AF65-F5344CB8AC3E}">
        <p14:creationId xmlns:p14="http://schemas.microsoft.com/office/powerpoint/2010/main" val="4217316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uthor Bios">
    <p:spTree>
      <p:nvGrpSpPr>
        <p:cNvPr id="1" name=""/>
        <p:cNvGrpSpPr/>
        <p:nvPr/>
      </p:nvGrpSpPr>
      <p:grpSpPr>
        <a:xfrm>
          <a:off x="0" y="0"/>
          <a:ext cx="0" cy="0"/>
          <a:chOff x="0" y="0"/>
          <a:chExt cx="0" cy="0"/>
        </a:xfrm>
      </p:grpSpPr>
      <p:sp>
        <p:nvSpPr>
          <p:cNvPr id="10" name="Slide Number Placeholder"/>
          <p:cNvSpPr>
            <a:spLocks noGrp="1"/>
          </p:cNvSpPr>
          <p:nvPr>
            <p:ph type="sldNum" sz="quarter" idx="34"/>
          </p:nvPr>
        </p:nvSpPr>
        <p:spPr/>
        <p:txBody>
          <a:bodyPr/>
          <a:lstStyle/>
          <a:p>
            <a:r>
              <a:rPr lang="en-US" dirty="0"/>
              <a:t>brattle.com | </a:t>
            </a:r>
            <a:fld id="{C95ECF09-ED6D-489D-87B4-9DBCD4D54A41}" type="slidenum">
              <a:rPr lang="en-US" smtClean="0"/>
              <a:pPr/>
              <a:t>‹#›</a:t>
            </a:fld>
            <a:endParaRPr lang="en-US" dirty="0"/>
          </a:p>
        </p:txBody>
      </p:sp>
      <p:sp>
        <p:nvSpPr>
          <p:cNvPr id="4" name="Footer Placeholder"/>
          <p:cNvSpPr>
            <a:spLocks noGrp="1"/>
          </p:cNvSpPr>
          <p:nvPr>
            <p:ph type="ftr" sz="quarter" idx="35"/>
          </p:nvPr>
        </p:nvSpPr>
        <p:spPr/>
        <p:txBody>
          <a:bodyPr/>
          <a:lstStyle/>
          <a:p>
            <a:r>
              <a:rPr lang="en-GB" dirty="0"/>
              <a:t>Confidential draft, not for citation or distribution.</a:t>
            </a:r>
            <a:endParaRPr lang="en-US" dirty="0"/>
          </a:p>
        </p:txBody>
      </p:sp>
      <p:sp>
        <p:nvSpPr>
          <p:cNvPr id="14" name="Dsiclaimer"/>
          <p:cNvSpPr>
            <a:spLocks noGrp="1"/>
          </p:cNvSpPr>
          <p:nvPr>
            <p:ph type="body" sz="quarter" idx="49" hasCustomPrompt="1"/>
          </p:nvPr>
        </p:nvSpPr>
        <p:spPr>
          <a:xfrm>
            <a:off x="601334" y="6064654"/>
            <a:ext cx="11071384" cy="344488"/>
          </a:xfrm>
        </p:spPr>
        <p:txBody>
          <a:bodyPr/>
          <a:lstStyle>
            <a:lvl1pPr marL="0" marR="0" indent="0" algn="l" defTabSz="457200" rtl="0" eaLnBrk="1" fontAlgn="auto" latinLnBrk="0" hangingPunct="1">
              <a:lnSpc>
                <a:spcPct val="100000"/>
              </a:lnSpc>
              <a:spcBef>
                <a:spcPts val="1800"/>
              </a:spcBef>
              <a:spcAft>
                <a:spcPts val="0"/>
              </a:spcAft>
              <a:buClrTx/>
              <a:buSzPct val="25000"/>
              <a:buFont typeface="Calibri Light" panose="020F0302020204030204" pitchFamily="34" charset="0"/>
              <a:buNone/>
              <a:tabLst/>
              <a:defRPr sz="1000">
                <a:solidFill>
                  <a:schemeClr val="tx1">
                    <a:lumMod val="75000"/>
                    <a:lumOff val="25000"/>
                  </a:schemeClr>
                </a:solidFill>
              </a:defRPr>
            </a:lvl1pPr>
          </a:lstStyle>
          <a:p>
            <a:pPr marL="87313" marR="0" lvl="0" indent="-87313" algn="l" defTabSz="457200" rtl="0" eaLnBrk="1" fontAlgn="auto" latinLnBrk="0" hangingPunct="1">
              <a:lnSpc>
                <a:spcPct val="100000"/>
              </a:lnSpc>
              <a:spcBef>
                <a:spcPts val="1800"/>
              </a:spcBef>
              <a:spcAft>
                <a:spcPts val="0"/>
              </a:spcAft>
              <a:buClrTx/>
              <a:buSzPct val="25000"/>
              <a:buFont typeface="Calibri Light" panose="020F0302020204030204" pitchFamily="34" charset="0"/>
              <a:buChar char=" "/>
              <a:tabLst/>
              <a:defRPr/>
            </a:pPr>
            <a:r>
              <a:rPr kumimoji="0" lang="en-US" sz="1000" b="0" i="0" u="none" strike="noStrike" kern="1200" cap="none" spc="0" normalizeH="0" baseline="0" noProof="0" dirty="0">
                <a:ln>
                  <a:noFill/>
                </a:ln>
                <a:solidFill>
                  <a:schemeClr val="tx1">
                    <a:lumMod val="75000"/>
                    <a:lumOff val="25000"/>
                  </a:schemeClr>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28" name="Picture Placeholder"/>
          <p:cNvSpPr>
            <a:spLocks noGrp="1"/>
          </p:cNvSpPr>
          <p:nvPr>
            <p:ph type="pic" sz="quarter" idx="12"/>
          </p:nvPr>
        </p:nvSpPr>
        <p:spPr>
          <a:xfrm>
            <a:off x="967761" y="1407148"/>
            <a:ext cx="2011680" cy="2011680"/>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sz="2000"/>
            </a:lvl1pPr>
          </a:lstStyle>
          <a:p>
            <a:r>
              <a:rPr lang="en-US"/>
              <a:t>Click icon to add picture</a:t>
            </a:r>
            <a:endParaRPr lang="en-US" dirty="0"/>
          </a:p>
        </p:txBody>
      </p:sp>
      <p:sp>
        <p:nvSpPr>
          <p:cNvPr id="5" name="Text Placeholder 1"/>
          <p:cNvSpPr>
            <a:spLocks noGrp="1"/>
          </p:cNvSpPr>
          <p:nvPr>
            <p:ph type="body" sz="quarter" idx="32"/>
          </p:nvPr>
        </p:nvSpPr>
        <p:spPr>
          <a:xfrm>
            <a:off x="3443118" y="1320034"/>
            <a:ext cx="8229600" cy="2194560"/>
          </a:xfrm>
        </p:spPr>
        <p:txBody>
          <a:bodyPr tIns="45720"/>
          <a:lstStyle>
            <a:lvl1pPr marL="111125" indent="-111125">
              <a:defRPr sz="2000">
                <a:solidFill>
                  <a:schemeClr val="accent2"/>
                </a:solidFill>
                <a:latin typeface="+mn-lt"/>
              </a:defRPr>
            </a:lvl1pPr>
            <a:lvl2pPr marL="111125" indent="0">
              <a:spcBef>
                <a:spcPts val="300"/>
              </a:spcBef>
              <a:buNone/>
              <a:defRPr sz="1800">
                <a:latin typeface="+mn-lt"/>
              </a:defRPr>
            </a:lvl2pPr>
            <a:lvl3pPr marL="341313" indent="-230188">
              <a:spcBef>
                <a:spcPts val="600"/>
              </a:spcBef>
              <a:buSzPct val="90000"/>
              <a:buFont typeface="Wingdings 2" panose="05020102010507070707" pitchFamily="18" charset="2"/>
              <a:buChar char=""/>
              <a:defRPr sz="1600"/>
            </a:lvl3pPr>
          </a:lstStyle>
          <a:p>
            <a:pPr lvl="0"/>
            <a:r>
              <a:rPr lang="en-US"/>
              <a:t>Edit Master text styles</a:t>
            </a:r>
          </a:p>
          <a:p>
            <a:pPr lvl="1"/>
            <a:r>
              <a:rPr lang="en-US"/>
              <a:t>Second level</a:t>
            </a:r>
          </a:p>
        </p:txBody>
      </p:sp>
      <p:cxnSp>
        <p:nvCxnSpPr>
          <p:cNvPr id="13" name="Straight Connector"/>
          <p:cNvCxnSpPr/>
          <p:nvPr/>
        </p:nvCxnSpPr>
        <p:spPr>
          <a:xfrm>
            <a:off x="601335" y="1181100"/>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hasCustomPrompt="1"/>
          </p:nvPr>
        </p:nvSpPr>
        <p:spPr/>
        <p:txBody>
          <a:bodyPr/>
          <a:lstStyle>
            <a:lvl1pPr>
              <a:defRPr/>
            </a:lvl1pPr>
          </a:lstStyle>
          <a:p>
            <a:r>
              <a:rPr lang="en-US" dirty="0"/>
              <a:t>Presented By</a:t>
            </a:r>
          </a:p>
        </p:txBody>
      </p:sp>
      <p:sp>
        <p:nvSpPr>
          <p:cNvPr id="15" name="Picture Placeholder"/>
          <p:cNvSpPr>
            <a:spLocks noGrp="1"/>
          </p:cNvSpPr>
          <p:nvPr>
            <p:ph type="pic" sz="quarter" idx="50"/>
          </p:nvPr>
        </p:nvSpPr>
        <p:spPr>
          <a:xfrm>
            <a:off x="967761" y="3826926"/>
            <a:ext cx="2011680" cy="2011680"/>
          </a:xfrm>
          <a:prstGeom prst="ellipse">
            <a:avLst/>
          </a:prstGeom>
          <a:blipFill>
            <a:blip r:embed="rId2" cstate="email">
              <a:extLst>
                <a:ext uri="{28A0092B-C50C-407E-A947-70E740481C1C}">
                  <a14:useLocalDpi xmlns:a14="http://schemas.microsoft.com/office/drawing/2010/main"/>
                </a:ext>
              </a:extLst>
            </a:blip>
            <a:stretch>
              <a:fillRect/>
            </a:stretch>
          </a:blipFill>
          <a:effectLst>
            <a:outerShdw blurRad="127000" dist="76200" dir="5400000" algn="t" rotWithShape="0">
              <a:prstClr val="black">
                <a:alpha val="15000"/>
              </a:prstClr>
            </a:outerShdw>
          </a:effectLst>
        </p:spPr>
        <p:txBody>
          <a:bodyPr anchor="ctr"/>
          <a:lstStyle>
            <a:lvl1pPr algn="ctr">
              <a:defRPr sz="2000"/>
            </a:lvl1pPr>
          </a:lstStyle>
          <a:p>
            <a:r>
              <a:rPr lang="en-US"/>
              <a:t>Click icon to add picture</a:t>
            </a:r>
            <a:endParaRPr lang="en-US" dirty="0"/>
          </a:p>
        </p:txBody>
      </p:sp>
      <p:sp>
        <p:nvSpPr>
          <p:cNvPr id="16" name="Text Placeholder 1"/>
          <p:cNvSpPr>
            <a:spLocks noGrp="1"/>
          </p:cNvSpPr>
          <p:nvPr>
            <p:ph type="body" sz="quarter" idx="51"/>
          </p:nvPr>
        </p:nvSpPr>
        <p:spPr>
          <a:xfrm>
            <a:off x="3443118" y="3740642"/>
            <a:ext cx="8229600" cy="2194560"/>
          </a:xfrm>
        </p:spPr>
        <p:txBody>
          <a:bodyPr tIns="45720"/>
          <a:lstStyle>
            <a:lvl1pPr marL="111125" indent="-111125">
              <a:defRPr sz="2000">
                <a:solidFill>
                  <a:schemeClr val="accent2"/>
                </a:solidFill>
                <a:latin typeface="+mn-lt"/>
              </a:defRPr>
            </a:lvl1pPr>
            <a:lvl2pPr marL="111125" indent="0">
              <a:spcBef>
                <a:spcPts val="300"/>
              </a:spcBef>
              <a:buNone/>
              <a:defRPr sz="1800">
                <a:latin typeface="+mn-lt"/>
              </a:defRPr>
            </a:lvl2pPr>
            <a:lvl3pPr marL="341313" indent="-230188">
              <a:spcBef>
                <a:spcPts val="600"/>
              </a:spcBef>
              <a:buSzPct val="90000"/>
              <a:buFont typeface="Wingdings 2" panose="05020102010507070707" pitchFamily="18" charset="2"/>
              <a:buChar char=""/>
              <a:defRPr sz="1600"/>
            </a:lvl3pPr>
          </a:lstStyle>
          <a:p>
            <a:pPr lvl="0"/>
            <a:r>
              <a:rPr lang="en-US"/>
              <a:t>Edit Master text styles</a:t>
            </a:r>
          </a:p>
          <a:p>
            <a:pPr lvl="1"/>
            <a:r>
              <a:rPr lang="en-US"/>
              <a:t>Second level</a:t>
            </a:r>
          </a:p>
        </p:txBody>
      </p:sp>
    </p:spTree>
    <p:extLst>
      <p:ext uri="{BB962C8B-B14F-4D97-AF65-F5344CB8AC3E}">
        <p14:creationId xmlns:p14="http://schemas.microsoft.com/office/powerpoint/2010/main" val="11720771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xpert Feature">
    <p:spTree>
      <p:nvGrpSpPr>
        <p:cNvPr id="1" name=""/>
        <p:cNvGrpSpPr/>
        <p:nvPr/>
      </p:nvGrpSpPr>
      <p:grpSpPr>
        <a:xfrm>
          <a:off x="0" y="0"/>
          <a:ext cx="0" cy="0"/>
          <a:chOff x="0" y="0"/>
          <a:chExt cx="0" cy="0"/>
        </a:xfrm>
      </p:grpSpPr>
      <p:pic>
        <p:nvPicPr>
          <p:cNvPr id="17" name="Pattern Background"/>
          <p:cNvPicPr>
            <a:picLocks noChangeAspect="1"/>
          </p:cNvPicPr>
          <p:nvPr/>
        </p:nvPicPr>
        <p:blipFill rotWithShape="1">
          <a:blip r:embed="rId2" cstate="screen">
            <a:extLst>
              <a:ext uri="{28A0092B-C50C-407E-A947-70E740481C1C}">
                <a14:useLocalDpi xmlns:a14="http://schemas.microsoft.com/office/drawing/2010/main"/>
              </a:ext>
            </a:extLst>
          </a:blip>
          <a:srcRect l="-182" r="-76"/>
          <a:stretch/>
        </p:blipFill>
        <p:spPr>
          <a:xfrm>
            <a:off x="-38469" y="1"/>
            <a:ext cx="12248397" cy="2438400"/>
          </a:xfrm>
          <a:prstGeom prst="rect">
            <a:avLst/>
          </a:prstGeom>
        </p:spPr>
      </p:pic>
      <p:sp>
        <p:nvSpPr>
          <p:cNvPr id="10" name="Rectangle"/>
          <p:cNvSpPr/>
          <p:nvPr/>
        </p:nvSpPr>
        <p:spPr>
          <a:xfrm>
            <a:off x="5156079" y="1401337"/>
            <a:ext cx="2032906" cy="8307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p:cNvSpPr>
            <a:spLocks noGrp="1"/>
          </p:cNvSpPr>
          <p:nvPr>
            <p:ph type="sldNum" sz="quarter" idx="38"/>
          </p:nvPr>
        </p:nvSpPr>
        <p:spPr/>
        <p:txBody>
          <a:bodyPr/>
          <a:lstStyle/>
          <a:p>
            <a:r>
              <a:rPr lang="en-US" dirty="0"/>
              <a:t>brattle.com | </a:t>
            </a:r>
            <a:fld id="{C95ECF09-ED6D-489D-87B4-9DBCD4D54A41}" type="slidenum">
              <a:rPr lang="en-US" smtClean="0"/>
              <a:pPr/>
              <a:t>‹#›</a:t>
            </a:fld>
            <a:endParaRPr lang="en-US" dirty="0"/>
          </a:p>
        </p:txBody>
      </p:sp>
      <p:sp>
        <p:nvSpPr>
          <p:cNvPr id="2" name="Footer Placeholder"/>
          <p:cNvSpPr>
            <a:spLocks noGrp="1"/>
          </p:cNvSpPr>
          <p:nvPr>
            <p:ph type="ftr" sz="quarter" idx="39"/>
          </p:nvPr>
        </p:nvSpPr>
        <p:spPr/>
        <p:txBody>
          <a:bodyPr/>
          <a:lstStyle/>
          <a:p>
            <a:r>
              <a:rPr lang="en-GB" dirty="0"/>
              <a:t>Confidential draft, not for citation or distribution.</a:t>
            </a:r>
            <a:endParaRPr lang="en-US" dirty="0"/>
          </a:p>
        </p:txBody>
      </p:sp>
      <p:sp>
        <p:nvSpPr>
          <p:cNvPr id="14" name="Dsiclaimer"/>
          <p:cNvSpPr>
            <a:spLocks noGrp="1"/>
          </p:cNvSpPr>
          <p:nvPr>
            <p:ph type="body" sz="quarter" idx="49" hasCustomPrompt="1"/>
          </p:nvPr>
        </p:nvSpPr>
        <p:spPr>
          <a:xfrm>
            <a:off x="601334" y="6064654"/>
            <a:ext cx="9527403" cy="344488"/>
          </a:xfrm>
        </p:spPr>
        <p:txBody>
          <a:bodyPr/>
          <a:lstStyle>
            <a:lvl1pPr marL="0" marR="0" indent="0" algn="l" defTabSz="457200" rtl="0" eaLnBrk="1" fontAlgn="auto" latinLnBrk="0" hangingPunct="1">
              <a:lnSpc>
                <a:spcPct val="100000"/>
              </a:lnSpc>
              <a:spcBef>
                <a:spcPts val="1800"/>
              </a:spcBef>
              <a:spcAft>
                <a:spcPts val="0"/>
              </a:spcAft>
              <a:buClrTx/>
              <a:buSzPct val="25000"/>
              <a:buFont typeface="Calibri Light" panose="020F0302020204030204" pitchFamily="34" charset="0"/>
              <a:buNone/>
              <a:tabLst/>
              <a:defRPr sz="1000">
                <a:solidFill>
                  <a:schemeClr val="tx1">
                    <a:lumMod val="75000"/>
                    <a:lumOff val="25000"/>
                  </a:schemeClr>
                </a:solidFill>
              </a:defRPr>
            </a:lvl1pPr>
          </a:lstStyle>
          <a:p>
            <a:pPr marL="87313" marR="0" lvl="0" indent="-87313" algn="l" defTabSz="457200" rtl="0" eaLnBrk="1" fontAlgn="auto" latinLnBrk="0" hangingPunct="1">
              <a:lnSpc>
                <a:spcPct val="100000"/>
              </a:lnSpc>
              <a:spcBef>
                <a:spcPts val="1800"/>
              </a:spcBef>
              <a:spcAft>
                <a:spcPts val="0"/>
              </a:spcAft>
              <a:buClrTx/>
              <a:buSzPct val="25000"/>
              <a:buFont typeface="Calibri Light" panose="020F0302020204030204" pitchFamily="34" charset="0"/>
              <a:buChar char=" "/>
              <a:tabLst/>
              <a:defRPr/>
            </a:pPr>
            <a:r>
              <a:rPr kumimoji="0" lang="en-US" sz="1000" b="0" i="0" u="none" strike="noStrike" kern="1200" cap="none" spc="0" normalizeH="0" baseline="0" noProof="0" dirty="0">
                <a:ln>
                  <a:noFill/>
                </a:ln>
                <a:solidFill>
                  <a:schemeClr val="tx1">
                    <a:lumMod val="75000"/>
                    <a:lumOff val="25000"/>
                  </a:schemeClr>
                </a:solidFill>
                <a:effectLst/>
                <a:uLnTx/>
                <a:uFillTx/>
                <a:latin typeface="+mn-lt"/>
                <a:ea typeface="+mn-ea"/>
                <a:cs typeface="+mn-cs"/>
              </a:rPr>
              <a:t>The views expressed in this presentation are strictly those of the presenter(s) and do not necessarily state or reflect the views of The Brattle Group or its clients. </a:t>
            </a:r>
          </a:p>
        </p:txBody>
      </p:sp>
      <p:sp>
        <p:nvSpPr>
          <p:cNvPr id="24" name="Freeform"/>
          <p:cNvSpPr/>
          <p:nvPr/>
        </p:nvSpPr>
        <p:spPr>
          <a:xfrm>
            <a:off x="7188985" y="1"/>
            <a:ext cx="4415380" cy="2583516"/>
          </a:xfrm>
          <a:custGeom>
            <a:avLst/>
            <a:gdLst>
              <a:gd name="connsiteX0" fmla="*/ 645880 w 4415380"/>
              <a:gd name="connsiteY0" fmla="*/ 0 h 2583516"/>
              <a:gd name="connsiteX1" fmla="*/ 4415380 w 4415380"/>
              <a:gd name="connsiteY1" fmla="*/ 0 h 2583516"/>
              <a:gd name="connsiteX2" fmla="*/ 3769501 w 4415380"/>
              <a:gd name="connsiteY2" fmla="*/ 2583516 h 2583516"/>
              <a:gd name="connsiteX3" fmla="*/ 0 w 4415380"/>
              <a:gd name="connsiteY3" fmla="*/ 2583516 h 2583516"/>
            </a:gdLst>
            <a:ahLst/>
            <a:cxnLst>
              <a:cxn ang="0">
                <a:pos x="connsiteX0" y="connsiteY0"/>
              </a:cxn>
              <a:cxn ang="0">
                <a:pos x="connsiteX1" y="connsiteY1"/>
              </a:cxn>
              <a:cxn ang="0">
                <a:pos x="connsiteX2" y="connsiteY2"/>
              </a:cxn>
              <a:cxn ang="0">
                <a:pos x="connsiteX3" y="connsiteY3"/>
              </a:cxn>
            </a:cxnLst>
            <a:rect l="l" t="t" r="r" b="b"/>
            <a:pathLst>
              <a:path w="4415380" h="2583516">
                <a:moveTo>
                  <a:pt x="645880" y="0"/>
                </a:moveTo>
                <a:lnTo>
                  <a:pt x="4415380" y="0"/>
                </a:lnTo>
                <a:lnTo>
                  <a:pt x="3769501" y="2583516"/>
                </a:lnTo>
                <a:lnTo>
                  <a:pt x="0" y="2583516"/>
                </a:lnTo>
                <a:close/>
              </a:path>
            </a:pathLst>
          </a:custGeom>
          <a:solidFill>
            <a:schemeClr val="accent1">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0000"/>
              </a:lnSpc>
              <a:spcBef>
                <a:spcPts val="1200"/>
              </a:spcBef>
              <a:spcAft>
                <a:spcPts val="1200"/>
              </a:spcAft>
            </a:pPr>
            <a:r>
              <a:rPr lang="en-US" sz="1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a:t>
            </a:r>
          </a:p>
        </p:txBody>
      </p:sp>
      <p:sp>
        <p:nvSpPr>
          <p:cNvPr id="22" name="Picture Placeholder"/>
          <p:cNvSpPr>
            <a:spLocks noGrp="1"/>
          </p:cNvSpPr>
          <p:nvPr>
            <p:ph type="pic" sz="quarter" idx="36" hasCustomPrompt="1"/>
          </p:nvPr>
        </p:nvSpPr>
        <p:spPr>
          <a:xfrm>
            <a:off x="7319666" y="0"/>
            <a:ext cx="4132853" cy="2708275"/>
          </a:xfrm>
          <a:custGeom>
            <a:avLst/>
            <a:gdLst>
              <a:gd name="connsiteX0" fmla="*/ 677069 w 4132853"/>
              <a:gd name="connsiteY0" fmla="*/ 0 h 2708275"/>
              <a:gd name="connsiteX1" fmla="*/ 4132853 w 4132853"/>
              <a:gd name="connsiteY1" fmla="*/ 0 h 2708275"/>
              <a:gd name="connsiteX2" fmla="*/ 3455785 w 4132853"/>
              <a:gd name="connsiteY2" fmla="*/ 2708275 h 2708275"/>
              <a:gd name="connsiteX3" fmla="*/ 0 w 4132853"/>
              <a:gd name="connsiteY3" fmla="*/ 2708275 h 2708275"/>
            </a:gdLst>
            <a:ahLst/>
            <a:cxnLst>
              <a:cxn ang="0">
                <a:pos x="connsiteX0" y="connsiteY0"/>
              </a:cxn>
              <a:cxn ang="0">
                <a:pos x="connsiteX1" y="connsiteY1"/>
              </a:cxn>
              <a:cxn ang="0">
                <a:pos x="connsiteX2" y="connsiteY2"/>
              </a:cxn>
              <a:cxn ang="0">
                <a:pos x="connsiteX3" y="connsiteY3"/>
              </a:cxn>
            </a:cxnLst>
            <a:rect l="l" t="t" r="r" b="b"/>
            <a:pathLst>
              <a:path w="4132853" h="2708275">
                <a:moveTo>
                  <a:pt x="677069" y="0"/>
                </a:moveTo>
                <a:lnTo>
                  <a:pt x="4132853" y="0"/>
                </a:lnTo>
                <a:lnTo>
                  <a:pt x="3455785" y="2708275"/>
                </a:lnTo>
                <a:lnTo>
                  <a:pt x="0" y="2708275"/>
                </a:lnTo>
                <a:close/>
              </a:path>
            </a:pathLst>
          </a:custGeom>
          <a:effectLst>
            <a:outerShdw blurRad="203200" sx="102000" sy="102000" algn="ctr" rotWithShape="0">
              <a:prstClr val="black">
                <a:alpha val="25000"/>
              </a:prstClr>
            </a:outerShdw>
          </a:effectLst>
        </p:spPr>
        <p:txBody>
          <a:bodyPr wrap="square" anchor="ctr">
            <a:noAutofit/>
          </a:bodyPr>
          <a:lstStyle>
            <a:lvl1pPr algn="ctr">
              <a:defRPr/>
            </a:lvl1pPr>
          </a:lstStyle>
          <a:p>
            <a:r>
              <a:rPr lang="en-US" dirty="0"/>
              <a:t> </a:t>
            </a:r>
          </a:p>
        </p:txBody>
      </p:sp>
      <p:sp>
        <p:nvSpPr>
          <p:cNvPr id="5" name="Text Placeholder 4"/>
          <p:cNvSpPr>
            <a:spLocks noGrp="1"/>
          </p:cNvSpPr>
          <p:nvPr>
            <p:ph type="body" sz="quarter" idx="32"/>
          </p:nvPr>
        </p:nvSpPr>
        <p:spPr>
          <a:xfrm>
            <a:off x="512024" y="2727469"/>
            <a:ext cx="11160694" cy="3468993"/>
          </a:xfrm>
        </p:spPr>
        <p:txBody>
          <a:bodyPr numCol="2" spcCol="457200"/>
          <a:lstStyle>
            <a:lvl1pPr>
              <a:defRPr sz="1800">
                <a:solidFill>
                  <a:schemeClr val="accent2"/>
                </a:solidFill>
                <a:latin typeface="+mn-lt"/>
              </a:defRPr>
            </a:lvl1pPr>
            <a:lvl2pPr marL="111125" indent="0">
              <a:buNone/>
              <a:defRPr sz="1600">
                <a:latin typeface="+mn-lt"/>
              </a:defRPr>
            </a:lvl2pPr>
            <a:lvl3pPr marL="341313" indent="-225425">
              <a:spcBef>
                <a:spcPts val="600"/>
              </a:spcBef>
              <a:buSzPct val="90000"/>
              <a:buFont typeface="Wingdings 2" panose="05020102010507070707" pitchFamily="18" charset="2"/>
              <a:buChar char=""/>
              <a:defRPr sz="1600" baseline="0"/>
            </a:lvl3pPr>
          </a:lstStyle>
          <a:p>
            <a:pPr lvl="0"/>
            <a:r>
              <a:rPr lang="en-US"/>
              <a:t>Edit Master text styles</a:t>
            </a:r>
          </a:p>
          <a:p>
            <a:pPr lvl="1"/>
            <a:r>
              <a:rPr lang="en-US"/>
              <a:t>Second level</a:t>
            </a:r>
          </a:p>
          <a:p>
            <a:pPr lvl="2"/>
            <a:r>
              <a:rPr lang="en-US"/>
              <a:t>Third level</a:t>
            </a:r>
          </a:p>
        </p:txBody>
      </p:sp>
      <p:sp>
        <p:nvSpPr>
          <p:cNvPr id="46" name="Text Placeholder 3"/>
          <p:cNvSpPr>
            <a:spLocks noGrp="1"/>
          </p:cNvSpPr>
          <p:nvPr>
            <p:ph type="body" sz="quarter" idx="24" hasCustomPrompt="1"/>
          </p:nvPr>
        </p:nvSpPr>
        <p:spPr>
          <a:xfrm>
            <a:off x="502419" y="1784923"/>
            <a:ext cx="4653660" cy="369332"/>
          </a:xfrm>
        </p:spPr>
        <p:txBody>
          <a:bodyPr tIns="45720" bIns="45720" anchor="ctr">
            <a:spAutoFit/>
          </a:bodyPr>
          <a:lstStyle>
            <a:lvl1pPr marL="115888" indent="-55563" algn="l">
              <a:spcBef>
                <a:spcPts val="600"/>
              </a:spcBef>
              <a:defRPr sz="1800" baseline="0">
                <a:solidFill>
                  <a:schemeClr val="bg1"/>
                </a:solidFill>
                <a:latin typeface="+mn-lt"/>
              </a:defRPr>
            </a:lvl1pPr>
          </a:lstStyle>
          <a:p>
            <a:pPr lvl="0"/>
            <a:r>
              <a:rPr lang="en-US" dirty="0"/>
              <a:t>+0.123.456.7890</a:t>
            </a:r>
          </a:p>
        </p:txBody>
      </p:sp>
      <p:sp>
        <p:nvSpPr>
          <p:cNvPr id="43" name="Text Placeholder 2"/>
          <p:cNvSpPr>
            <a:spLocks noGrp="1"/>
          </p:cNvSpPr>
          <p:nvPr>
            <p:ph type="body" sz="quarter" idx="21" hasCustomPrompt="1"/>
          </p:nvPr>
        </p:nvSpPr>
        <p:spPr>
          <a:xfrm>
            <a:off x="502419" y="1396397"/>
            <a:ext cx="4653660" cy="369332"/>
          </a:xfrm>
        </p:spPr>
        <p:txBody>
          <a:bodyPr tIns="45720" bIns="45720" anchor="ctr">
            <a:spAutoFit/>
          </a:bodyPr>
          <a:lstStyle>
            <a:lvl1pPr marL="115888" indent="-55563" algn="l">
              <a:spcBef>
                <a:spcPts val="600"/>
              </a:spcBef>
              <a:defRPr sz="1800" baseline="0">
                <a:solidFill>
                  <a:schemeClr val="bg1"/>
                </a:solidFill>
                <a:latin typeface="+mn-lt"/>
              </a:defRPr>
            </a:lvl1pPr>
          </a:lstStyle>
          <a:p>
            <a:pPr lvl="0"/>
            <a:r>
              <a:rPr lang="en-US" dirty="0"/>
              <a:t>Firstname.Lastname@brattle.com</a:t>
            </a:r>
          </a:p>
        </p:txBody>
      </p:sp>
      <p:sp>
        <p:nvSpPr>
          <p:cNvPr id="52" name="Text Placeholder 2"/>
          <p:cNvSpPr>
            <a:spLocks noGrp="1"/>
          </p:cNvSpPr>
          <p:nvPr>
            <p:ph type="body" sz="quarter" idx="29" hasCustomPrompt="1"/>
          </p:nvPr>
        </p:nvSpPr>
        <p:spPr>
          <a:xfrm>
            <a:off x="502418" y="1038379"/>
            <a:ext cx="6543841" cy="338554"/>
          </a:xfrm>
        </p:spPr>
        <p:txBody>
          <a:bodyPr tIns="45720" bIns="45720" anchor="ctr">
            <a:spAutoFit/>
          </a:bodyPr>
          <a:lstStyle>
            <a:lvl1pPr marL="115888" indent="-55563" algn="l">
              <a:defRPr sz="1600" b="1" i="0" cap="all" spc="50" baseline="0">
                <a:solidFill>
                  <a:schemeClr val="accent2">
                    <a:lumMod val="60000"/>
                    <a:lumOff val="40000"/>
                  </a:schemeClr>
                </a:solidFill>
                <a:latin typeface="+mn-lt"/>
              </a:defRPr>
            </a:lvl1pPr>
          </a:lstStyle>
          <a:p>
            <a:pPr lvl="0"/>
            <a:r>
              <a:rPr lang="en-US" sz="1600" b="1" i="0" spc="50" baseline="0" dirty="0">
                <a:latin typeface="+mn-lt"/>
              </a:rPr>
              <a:t>Title | Location</a:t>
            </a:r>
            <a:endParaRPr lang="en-US" dirty="0"/>
          </a:p>
        </p:txBody>
      </p:sp>
      <p:sp>
        <p:nvSpPr>
          <p:cNvPr id="32" name="Text Placeholder 1"/>
          <p:cNvSpPr>
            <a:spLocks noGrp="1"/>
          </p:cNvSpPr>
          <p:nvPr>
            <p:ph type="body" sz="quarter" idx="15" hasCustomPrompt="1"/>
          </p:nvPr>
        </p:nvSpPr>
        <p:spPr>
          <a:xfrm>
            <a:off x="502419" y="430354"/>
            <a:ext cx="6543840" cy="582613"/>
          </a:xfrm>
        </p:spPr>
        <p:txBody>
          <a:bodyPr tIns="91440" bIns="91440" anchor="ctr">
            <a:noAutofit/>
          </a:bodyPr>
          <a:lstStyle>
            <a:lvl1pPr algn="l">
              <a:defRPr sz="3200" baseline="0">
                <a:solidFill>
                  <a:schemeClr val="bg1"/>
                </a:solidFill>
                <a:latin typeface="+mn-lt"/>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4086168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pic>
        <p:nvPicPr>
          <p:cNvPr id="23" name="Pattern Background"/>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31" name="White Slash"/>
          <p:cNvSpPr/>
          <p:nvPr/>
        </p:nvSpPr>
        <p:spPr>
          <a:xfrm>
            <a:off x="-90062" y="0"/>
            <a:ext cx="10024566" cy="6858000"/>
          </a:xfrm>
          <a:custGeom>
            <a:avLst/>
            <a:gdLst>
              <a:gd name="connsiteX0" fmla="*/ 0 w 10024566"/>
              <a:gd name="connsiteY0" fmla="*/ 0 h 6858000"/>
              <a:gd name="connsiteX1" fmla="*/ 1515566 w 10024566"/>
              <a:gd name="connsiteY1" fmla="*/ 0 h 6858000"/>
              <a:gd name="connsiteX2" fmla="*/ 1827294 w 10024566"/>
              <a:gd name="connsiteY2" fmla="*/ 0 h 6858000"/>
              <a:gd name="connsiteX3" fmla="*/ 5290955 w 10024566"/>
              <a:gd name="connsiteY3" fmla="*/ 0 h 6858000"/>
              <a:gd name="connsiteX4" fmla="*/ 5290961 w 10024566"/>
              <a:gd name="connsiteY4" fmla="*/ 0 h 6858000"/>
              <a:gd name="connsiteX5" fmla="*/ 10024566 w 10024566"/>
              <a:gd name="connsiteY5" fmla="*/ 0 h 6858000"/>
              <a:gd name="connsiteX6" fmla="*/ 5619296 w 10024566"/>
              <a:gd name="connsiteY6" fmla="*/ 6858000 h 6858000"/>
              <a:gd name="connsiteX7" fmla="*/ 0 w 100245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4566" h="6858000">
                <a:moveTo>
                  <a:pt x="0" y="0"/>
                </a:moveTo>
                <a:lnTo>
                  <a:pt x="1515566" y="0"/>
                </a:lnTo>
                <a:lnTo>
                  <a:pt x="1827294" y="0"/>
                </a:lnTo>
                <a:lnTo>
                  <a:pt x="5290955" y="0"/>
                </a:lnTo>
                <a:lnTo>
                  <a:pt x="5290961" y="0"/>
                </a:lnTo>
                <a:lnTo>
                  <a:pt x="10024566" y="0"/>
                </a:lnTo>
                <a:lnTo>
                  <a:pt x="5619296" y="6858000"/>
                </a:lnTo>
                <a:lnTo>
                  <a:pt x="0" y="68580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Picture Placeholder"/>
          <p:cNvSpPr>
            <a:spLocks noGrp="1"/>
          </p:cNvSpPr>
          <p:nvPr>
            <p:ph type="pic" sz="quarter" idx="19" hasCustomPrompt="1"/>
          </p:nvPr>
        </p:nvSpPr>
        <p:spPr>
          <a:xfrm>
            <a:off x="5521343" y="0"/>
            <a:ext cx="6670657" cy="6858000"/>
          </a:xfrm>
          <a:custGeom>
            <a:avLst/>
            <a:gdLst>
              <a:gd name="connsiteX0" fmla="*/ 4405270 w 6670657"/>
              <a:gd name="connsiteY0" fmla="*/ 0 h 6858000"/>
              <a:gd name="connsiteX1" fmla="*/ 6670657 w 6670657"/>
              <a:gd name="connsiteY1" fmla="*/ 0 h 6858000"/>
              <a:gd name="connsiteX2" fmla="*/ 6670657 w 6670657"/>
              <a:gd name="connsiteY2" fmla="*/ 6858000 h 6858000"/>
              <a:gd name="connsiteX3" fmla="*/ 0 w 667065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670657" h="6858000">
                <a:moveTo>
                  <a:pt x="4405270" y="0"/>
                </a:moveTo>
                <a:lnTo>
                  <a:pt x="6670657" y="0"/>
                </a:lnTo>
                <a:lnTo>
                  <a:pt x="6670657" y="6858000"/>
                </a:lnTo>
                <a:lnTo>
                  <a:pt x="0" y="6858000"/>
                </a:lnTo>
                <a:close/>
              </a:path>
            </a:pathLst>
          </a:custGeom>
        </p:spPr>
        <p:txBody>
          <a:bodyPr wrap="square" anchor="ctr">
            <a:noAutofit/>
          </a:bodyPr>
          <a:lstStyle>
            <a:lvl1pPr marL="0" indent="0" algn="ctr">
              <a:buNone/>
              <a:defRPr>
                <a:solidFill>
                  <a:schemeClr val="bg1"/>
                </a:solidFill>
              </a:defRPr>
            </a:lvl1pPr>
          </a:lstStyle>
          <a:p>
            <a:r>
              <a:rPr lang="en-US" dirty="0"/>
              <a:t> </a:t>
            </a:r>
          </a:p>
        </p:txBody>
      </p:sp>
      <p:sp>
        <p:nvSpPr>
          <p:cNvPr id="29" name="Subtitle"/>
          <p:cNvSpPr>
            <a:spLocks noGrp="1"/>
          </p:cNvSpPr>
          <p:nvPr>
            <p:ph type="body" sz="quarter" idx="21"/>
          </p:nvPr>
        </p:nvSpPr>
        <p:spPr>
          <a:xfrm>
            <a:off x="515937" y="2904631"/>
            <a:ext cx="7047091" cy="1324469"/>
          </a:xfrm>
        </p:spPr>
        <p:txBody>
          <a:bodyPr lIns="36576">
            <a:normAutofit/>
          </a:bodyPr>
          <a:lstStyle>
            <a:lvl1pPr marL="60325" indent="-60325">
              <a:lnSpc>
                <a:spcPct val="90000"/>
              </a:lnSpc>
              <a:defRPr sz="2200" b="1" cap="all" spc="50" baseline="0">
                <a:solidFill>
                  <a:schemeClr val="accent1"/>
                </a:solidFill>
                <a:latin typeface="+mn-lt"/>
              </a:defRPr>
            </a:lvl1pPr>
          </a:lstStyle>
          <a:p>
            <a:pPr lvl="0"/>
            <a:r>
              <a:rPr lang="en-US"/>
              <a:t>Edit Master text styles</a:t>
            </a:r>
          </a:p>
        </p:txBody>
      </p:sp>
      <p:sp>
        <p:nvSpPr>
          <p:cNvPr id="26" name="Title"/>
          <p:cNvSpPr>
            <a:spLocks noGrp="1"/>
          </p:cNvSpPr>
          <p:nvPr>
            <p:ph type="title" hasCustomPrompt="1"/>
          </p:nvPr>
        </p:nvSpPr>
        <p:spPr>
          <a:xfrm>
            <a:off x="516416" y="649480"/>
            <a:ext cx="7815734" cy="2096482"/>
          </a:xfrm>
        </p:spPr>
        <p:txBody>
          <a:bodyPr lIns="91440" anchor="b">
            <a:noAutofit/>
          </a:bodyPr>
          <a:lstStyle>
            <a:lvl1pPr>
              <a:defRPr sz="4200" b="1" baseline="0">
                <a:solidFill>
                  <a:schemeClr val="accent1"/>
                </a:solidFill>
              </a:defRPr>
            </a:lvl1pPr>
          </a:lstStyle>
          <a:p>
            <a:r>
              <a:rPr lang="en-US" dirty="0"/>
              <a:t>Section Title</a:t>
            </a:r>
          </a:p>
        </p:txBody>
      </p:sp>
    </p:spTree>
    <p:extLst>
      <p:ext uri="{BB962C8B-B14F-4D97-AF65-F5344CB8AC3E}">
        <p14:creationId xmlns:p14="http://schemas.microsoft.com/office/powerpoint/2010/main" val="410098928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ockquote">
    <p:bg>
      <p:bgPr>
        <a:solidFill>
          <a:schemeClr val="bg1"/>
        </a:solidFill>
        <a:effectLst/>
      </p:bgPr>
    </p:bg>
    <p:spTree>
      <p:nvGrpSpPr>
        <p:cNvPr id="1" name=""/>
        <p:cNvGrpSpPr/>
        <p:nvPr/>
      </p:nvGrpSpPr>
      <p:grpSpPr>
        <a:xfrm>
          <a:off x="0" y="0"/>
          <a:ext cx="0" cy="0"/>
          <a:chOff x="0" y="0"/>
          <a:chExt cx="0" cy="0"/>
        </a:xfrm>
      </p:grpSpPr>
      <p:pic>
        <p:nvPicPr>
          <p:cNvPr id="2" name="Pattern Background"/>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38747"/>
            <a:ext cx="12197166" cy="6896747"/>
          </a:xfrm>
          <a:prstGeom prst="rect">
            <a:avLst/>
          </a:prstGeom>
        </p:spPr>
      </p:pic>
      <p:sp>
        <p:nvSpPr>
          <p:cNvPr id="10" name="Gradient Overlay"/>
          <p:cNvSpPr/>
          <p:nvPr userDrawn="1"/>
        </p:nvSpPr>
        <p:spPr>
          <a:xfrm>
            <a:off x="5166" y="-38748"/>
            <a:ext cx="12192000" cy="6896748"/>
          </a:xfrm>
          <a:prstGeom prst="rect">
            <a:avLst/>
          </a:prstGeom>
          <a:gradFill>
            <a:gsLst>
              <a:gs pos="10000">
                <a:schemeClr val="tx2">
                  <a:alpha val="90000"/>
                </a:schemeClr>
              </a:gs>
              <a:gs pos="90000">
                <a:schemeClr val="tx2">
                  <a:alpha val="10000"/>
                </a:schemeClr>
              </a:gs>
            </a:gsLst>
            <a:lin ang="186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p:cNvCxnSpPr/>
          <p:nvPr/>
        </p:nvCxnSpPr>
        <p:spPr>
          <a:xfrm>
            <a:off x="601335" y="1135248"/>
            <a:ext cx="109728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itle"/>
          <p:cNvSpPr>
            <a:spLocks noGrp="1"/>
          </p:cNvSpPr>
          <p:nvPr>
            <p:ph type="title" hasCustomPrompt="1"/>
          </p:nvPr>
        </p:nvSpPr>
        <p:spPr>
          <a:xfrm>
            <a:off x="516416" y="1708219"/>
            <a:ext cx="11065984" cy="4501661"/>
          </a:xfrm>
        </p:spPr>
        <p:txBody>
          <a:bodyPr anchor="t" anchorCtr="0">
            <a:normAutofit/>
          </a:bodyPr>
          <a:lstStyle>
            <a:lvl1pPr marL="0" algn="l" defTabSz="457200" rtl="0" eaLnBrk="1" latinLnBrk="0" hangingPunct="1">
              <a:lnSpc>
                <a:spcPct val="90000"/>
              </a:lnSpc>
              <a:spcBef>
                <a:spcPct val="0"/>
              </a:spcBef>
              <a:buNone/>
              <a:defRPr lang="en-US" sz="5000" b="1" kern="1200" dirty="0">
                <a:solidFill>
                  <a:schemeClr val="bg1"/>
                </a:solidFill>
                <a:latin typeface="Calibri" panose="020F0502020204030204" pitchFamily="34" charset="0"/>
                <a:ea typeface="+mj-ea"/>
                <a:cs typeface="Calibri" panose="020F0502020204030204" pitchFamily="34" charset="0"/>
              </a:defRPr>
            </a:lvl1pPr>
          </a:lstStyle>
          <a:p>
            <a:r>
              <a:rPr lang="en-US" dirty="0"/>
              <a:t>Block Quote Text</a:t>
            </a:r>
          </a:p>
        </p:txBody>
      </p:sp>
    </p:spTree>
    <p:extLst>
      <p:ext uri="{BB962C8B-B14F-4D97-AF65-F5344CB8AC3E}">
        <p14:creationId xmlns:p14="http://schemas.microsoft.com/office/powerpoint/2010/main" val="256687818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tart">
    <p:spTree>
      <p:nvGrpSpPr>
        <p:cNvPr id="1" name=""/>
        <p:cNvGrpSpPr/>
        <p:nvPr/>
      </p:nvGrpSpPr>
      <p:grpSpPr>
        <a:xfrm>
          <a:off x="0" y="0"/>
          <a:ext cx="0" cy="0"/>
          <a:chOff x="0" y="0"/>
          <a:chExt cx="0" cy="0"/>
        </a:xfrm>
      </p:grpSpPr>
      <p:pic>
        <p:nvPicPr>
          <p:cNvPr id="9" name="Pattern Background"/>
          <p:cNvPicPr>
            <a:picLocks/>
          </p:cNvPicPr>
          <p:nvPr userDrawn="1"/>
        </p:nvPicPr>
        <p:blipFill rotWithShape="1">
          <a:blip r:embed="rId2" cstate="hqprint">
            <a:extLst>
              <a:ext uri="{28A0092B-C50C-407E-A947-70E740481C1C}">
                <a14:useLocalDpi xmlns:a14="http://schemas.microsoft.com/office/drawing/2010/main"/>
              </a:ext>
            </a:extLst>
          </a:blip>
          <a:srcRect b="66974"/>
          <a:stretch/>
        </p:blipFill>
        <p:spPr>
          <a:xfrm>
            <a:off x="0" y="-38746"/>
            <a:ext cx="12192000" cy="2286000"/>
          </a:xfrm>
          <a:prstGeom prst="rect">
            <a:avLst/>
          </a:prstGeom>
        </p:spPr>
      </p:pic>
      <p:sp>
        <p:nvSpPr>
          <p:cNvPr id="13" name="Gradient Overlay"/>
          <p:cNvSpPr/>
          <p:nvPr userDrawn="1"/>
        </p:nvSpPr>
        <p:spPr>
          <a:xfrm>
            <a:off x="2583" y="-38748"/>
            <a:ext cx="12189417" cy="2286002"/>
          </a:xfrm>
          <a:prstGeom prst="rect">
            <a:avLst/>
          </a:prstGeom>
          <a:gradFill>
            <a:gsLst>
              <a:gs pos="10000">
                <a:schemeClr val="tx2">
                  <a:alpha val="90000"/>
                </a:schemeClr>
              </a:gs>
              <a:gs pos="90000">
                <a:schemeClr val="tx2">
                  <a:alpha val="10000"/>
                </a:schemeClr>
              </a:gs>
            </a:gsLst>
            <a:lin ang="186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p:cNvSpPr>
            <a:spLocks noGrp="1"/>
          </p:cNvSpPr>
          <p:nvPr>
            <p:ph type="sldNum" sz="quarter" idx="21"/>
          </p:nvPr>
        </p:nvSpPr>
        <p:spPr/>
        <p:txBody>
          <a:bodyPr/>
          <a:lstStyle/>
          <a:p>
            <a:r>
              <a:rPr lang="en-US"/>
              <a:t>brattle.com | </a:t>
            </a:r>
            <a:fld id="{C95ECF09-ED6D-489D-87B4-9DBCD4D54A41}" type="slidenum">
              <a:rPr lang="en-US" smtClean="0"/>
              <a:pPr/>
              <a:t>‹#›</a:t>
            </a:fld>
            <a:endParaRPr lang="en-US" dirty="0"/>
          </a:p>
        </p:txBody>
      </p:sp>
      <p:sp>
        <p:nvSpPr>
          <p:cNvPr id="3" name="Footer Placeholder"/>
          <p:cNvSpPr>
            <a:spLocks noGrp="1"/>
          </p:cNvSpPr>
          <p:nvPr>
            <p:ph type="ftr" sz="quarter" idx="20"/>
          </p:nvPr>
        </p:nvSpPr>
        <p:spPr/>
        <p:txBody>
          <a:bodyPr/>
          <a:lstStyle/>
          <a:p>
            <a:r>
              <a:rPr lang="en-GB" dirty="0"/>
              <a:t>Confidential draft, not for citation or distribution.</a:t>
            </a:r>
            <a:endParaRPr lang="en-US" dirty="0"/>
          </a:p>
        </p:txBody>
      </p:sp>
      <p:sp>
        <p:nvSpPr>
          <p:cNvPr id="11" name="Text Placeholder"/>
          <p:cNvSpPr>
            <a:spLocks noGrp="1"/>
          </p:cNvSpPr>
          <p:nvPr>
            <p:ph type="body" sz="quarter" idx="16"/>
          </p:nvPr>
        </p:nvSpPr>
        <p:spPr>
          <a:xfrm>
            <a:off x="508000" y="2376655"/>
            <a:ext cx="11164888" cy="3800307"/>
          </a:xfrm>
        </p:spPr>
        <p:txBody>
          <a:bodyPr t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Section Header"/>
          <p:cNvSpPr>
            <a:spLocks noGrp="1"/>
          </p:cNvSpPr>
          <p:nvPr>
            <p:ph type="body" sz="quarter" idx="19" hasCustomPrompt="1"/>
          </p:nvPr>
        </p:nvSpPr>
        <p:spPr>
          <a:xfrm>
            <a:off x="508000" y="760864"/>
            <a:ext cx="6040438" cy="477054"/>
          </a:xfrm>
        </p:spPr>
        <p:txBody>
          <a:bodyPr lIns="45720">
            <a:spAutoFit/>
          </a:bodyPr>
          <a:lstStyle>
            <a:lvl1pPr marL="55563" indent="-55563">
              <a:defRPr sz="1600" b="1" cap="all" spc="50" baseline="0">
                <a:solidFill>
                  <a:schemeClr val="accent1">
                    <a:lumMod val="20000"/>
                    <a:lumOff val="80000"/>
                    <a:alpha val="75000"/>
                  </a:schemeClr>
                </a:solidFill>
                <a:latin typeface="+mn-lt"/>
              </a:defRPr>
            </a:lvl1pPr>
            <a:lvl5pPr>
              <a:defRPr/>
            </a:lvl5pPr>
            <a:lvl6pPr>
              <a:defRPr>
                <a:solidFill>
                  <a:schemeClr val="accent2">
                    <a:lumMod val="75000"/>
                  </a:schemeClr>
                </a:solidFill>
              </a:defRPr>
            </a:lvl6pPr>
          </a:lstStyle>
          <a:p>
            <a:pPr lvl="0"/>
            <a:r>
              <a:rPr lang="en-US" dirty="0"/>
              <a:t>Section Header</a:t>
            </a:r>
          </a:p>
        </p:txBody>
      </p:sp>
      <p:cxnSp>
        <p:nvCxnSpPr>
          <p:cNvPr id="12" name="Straight Connector"/>
          <p:cNvCxnSpPr/>
          <p:nvPr userDrawn="1"/>
        </p:nvCxnSpPr>
        <p:spPr>
          <a:xfrm>
            <a:off x="601335" y="2014597"/>
            <a:ext cx="13716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a:xfrm>
            <a:off x="508000" y="1329720"/>
            <a:ext cx="11164718" cy="555476"/>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906925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_TOC">
    <p:spTree>
      <p:nvGrpSpPr>
        <p:cNvPr id="1" name=""/>
        <p:cNvGrpSpPr/>
        <p:nvPr/>
      </p:nvGrpSpPr>
      <p:grpSpPr>
        <a:xfrm>
          <a:off x="0" y="0"/>
          <a:ext cx="0" cy="0"/>
          <a:chOff x="0" y="0"/>
          <a:chExt cx="0" cy="0"/>
        </a:xfrm>
      </p:grpSpPr>
      <p:pic>
        <p:nvPicPr>
          <p:cNvPr id="9" name="Pattern Background"/>
          <p:cNvPicPr>
            <a:picLocks/>
          </p:cNvPicPr>
          <p:nvPr userDrawn="1"/>
        </p:nvPicPr>
        <p:blipFill rotWithShape="1">
          <a:blip r:embed="rId2" cstate="hqprint">
            <a:extLst>
              <a:ext uri="{28A0092B-C50C-407E-A947-70E740481C1C}">
                <a14:useLocalDpi xmlns:a14="http://schemas.microsoft.com/office/drawing/2010/main"/>
              </a:ext>
            </a:extLst>
          </a:blip>
          <a:srcRect l="60135" r="2664" b="54"/>
          <a:stretch/>
        </p:blipFill>
        <p:spPr>
          <a:xfrm>
            <a:off x="7654834" y="-1"/>
            <a:ext cx="4535607" cy="6858002"/>
          </a:xfrm>
          <a:prstGeom prst="rect">
            <a:avLst/>
          </a:prstGeom>
        </p:spPr>
      </p:pic>
      <p:sp>
        <p:nvSpPr>
          <p:cNvPr id="19" name="Freeform 18"/>
          <p:cNvSpPr/>
          <p:nvPr userDrawn="1"/>
        </p:nvSpPr>
        <p:spPr>
          <a:xfrm>
            <a:off x="-47824" y="-2"/>
            <a:ext cx="10563423" cy="6858001"/>
          </a:xfrm>
          <a:custGeom>
            <a:avLst/>
            <a:gdLst>
              <a:gd name="connsiteX0" fmla="*/ 0 w 10509713"/>
              <a:gd name="connsiteY0" fmla="*/ 0 h 6858001"/>
              <a:gd name="connsiteX1" fmla="*/ 5260993 w 10509713"/>
              <a:gd name="connsiteY1" fmla="*/ 0 h 6858001"/>
              <a:gd name="connsiteX2" fmla="*/ 5260993 w 10509713"/>
              <a:gd name="connsiteY2" fmla="*/ 1 h 6858001"/>
              <a:gd name="connsiteX3" fmla="*/ 8138118 w 10509713"/>
              <a:gd name="connsiteY3" fmla="*/ 1 h 6858001"/>
              <a:gd name="connsiteX4" fmla="*/ 10509713 w 10509713"/>
              <a:gd name="connsiteY4" fmla="*/ 6858001 h 6858001"/>
              <a:gd name="connsiteX5" fmla="*/ 7961357 w 10509713"/>
              <a:gd name="connsiteY5" fmla="*/ 6858001 h 6858001"/>
              <a:gd name="connsiteX6" fmla="*/ 7961354 w 10509713"/>
              <a:gd name="connsiteY6" fmla="*/ 6858001 h 6858001"/>
              <a:gd name="connsiteX7" fmla="*/ 6096678 w 10509713"/>
              <a:gd name="connsiteY7" fmla="*/ 6858001 h 6858001"/>
              <a:gd name="connsiteX8" fmla="*/ 5928858 w 10509713"/>
              <a:gd name="connsiteY8" fmla="*/ 6858001 h 6858001"/>
              <a:gd name="connsiteX9" fmla="*/ 5260993 w 10509713"/>
              <a:gd name="connsiteY9" fmla="*/ 6858001 h 6858001"/>
              <a:gd name="connsiteX10" fmla="*/ 5112946 w 10509713"/>
              <a:gd name="connsiteY10" fmla="*/ 6858001 h 6858001"/>
              <a:gd name="connsiteX11" fmla="*/ 0 w 10509713"/>
              <a:gd name="connsiteY11"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09713" h="6858001">
                <a:moveTo>
                  <a:pt x="0" y="0"/>
                </a:moveTo>
                <a:lnTo>
                  <a:pt x="5260993" y="0"/>
                </a:lnTo>
                <a:lnTo>
                  <a:pt x="5260993" y="1"/>
                </a:lnTo>
                <a:lnTo>
                  <a:pt x="8138118" y="1"/>
                </a:lnTo>
                <a:lnTo>
                  <a:pt x="10509713" y="6858001"/>
                </a:lnTo>
                <a:lnTo>
                  <a:pt x="7961357" y="6858001"/>
                </a:lnTo>
                <a:lnTo>
                  <a:pt x="7961354" y="6858001"/>
                </a:lnTo>
                <a:lnTo>
                  <a:pt x="6096678" y="6858001"/>
                </a:lnTo>
                <a:lnTo>
                  <a:pt x="5928858" y="6858001"/>
                </a:lnTo>
                <a:lnTo>
                  <a:pt x="5260993" y="6858001"/>
                </a:lnTo>
                <a:lnTo>
                  <a:pt x="5112946" y="6858001"/>
                </a:lnTo>
                <a:lnTo>
                  <a:pt x="0" y="6858001"/>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p:cNvSpPr>
            <a:spLocks noGrp="1"/>
          </p:cNvSpPr>
          <p:nvPr>
            <p:ph type="sldNum" sz="quarter" idx="21"/>
          </p:nvPr>
        </p:nvSpPr>
        <p:spPr/>
        <p:txBody>
          <a:bodyPr/>
          <a:lstStyle>
            <a:lvl1pPr>
              <a:defRPr>
                <a:solidFill>
                  <a:schemeClr val="bg1"/>
                </a:solidFill>
              </a:defRPr>
            </a:lvl1pPr>
          </a:lstStyle>
          <a:p>
            <a:r>
              <a:rPr lang="en-US"/>
              <a:t>brattle.com | </a:t>
            </a:r>
            <a:fld id="{C95ECF09-ED6D-489D-87B4-9DBCD4D54A41}" type="slidenum">
              <a:rPr lang="en-US" smtClean="0"/>
              <a:pPr/>
              <a:t>‹#›</a:t>
            </a:fld>
            <a:endParaRPr lang="en-US" dirty="0"/>
          </a:p>
        </p:txBody>
      </p:sp>
      <p:sp>
        <p:nvSpPr>
          <p:cNvPr id="3" name="Footer Placeholder"/>
          <p:cNvSpPr>
            <a:spLocks noGrp="1"/>
          </p:cNvSpPr>
          <p:nvPr>
            <p:ph type="ftr" sz="quarter" idx="20"/>
          </p:nvPr>
        </p:nvSpPr>
        <p:spPr/>
        <p:txBody>
          <a:bodyPr/>
          <a:lstStyle/>
          <a:p>
            <a:r>
              <a:rPr lang="en-GB" dirty="0"/>
              <a:t>Confidential draft, not for citation or distribution.</a:t>
            </a:r>
            <a:endParaRPr lang="en-US" dirty="0"/>
          </a:p>
        </p:txBody>
      </p:sp>
      <p:sp>
        <p:nvSpPr>
          <p:cNvPr id="11" name="Text Placeholder"/>
          <p:cNvSpPr>
            <a:spLocks noGrp="1"/>
          </p:cNvSpPr>
          <p:nvPr>
            <p:ph type="body" sz="quarter" idx="16"/>
          </p:nvPr>
        </p:nvSpPr>
        <p:spPr>
          <a:xfrm>
            <a:off x="508000" y="1181101"/>
            <a:ext cx="11164888" cy="4995862"/>
          </a:xfrm>
        </p:spPr>
        <p:txBody>
          <a:bodyPr tIns="182880">
            <a:noAutofit/>
          </a:bodyPr>
          <a:lstStyle>
            <a:lvl1pPr marL="508000" indent="-457200">
              <a:buClr>
                <a:schemeClr val="bg2"/>
              </a:buClr>
              <a:buSzPct val="100000"/>
              <a:buFont typeface="+mj-lt"/>
              <a:buAutoNum type="arabicPeriod"/>
              <a:defRPr sz="2600">
                <a:solidFill>
                  <a:schemeClr val="tx1"/>
                </a:solidFill>
              </a:defRPr>
            </a:lvl1pPr>
            <a:lvl2pPr marL="512763" indent="-401638">
              <a:buSzPct val="100000"/>
              <a:buFont typeface="+mj-lt"/>
              <a:buAutoNum type="romanUcPeriod"/>
              <a:defRPr sz="2600">
                <a:solidFill>
                  <a:schemeClr val="tx1"/>
                </a:solidFill>
              </a:defRPr>
            </a:lvl2pPr>
            <a:lvl3pPr marL="854075" indent="-338138">
              <a:buClr>
                <a:schemeClr val="bg2"/>
              </a:buClr>
              <a:buFont typeface="+mj-lt"/>
              <a:buAutoNum type="alphaUcPeriod"/>
              <a:defRPr sz="2000">
                <a:solidFill>
                  <a:schemeClr val="tx1"/>
                </a:solidFill>
              </a:defRPr>
            </a:lvl3pPr>
            <a:lvl4pPr marL="1144588" indent="-282575">
              <a:buSzPct val="100000"/>
              <a:buFont typeface="+mj-lt"/>
              <a:buAutoNum type="arabicPeriod"/>
              <a:defRPr sz="1800">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p:cNvCxnSpPr/>
          <p:nvPr/>
        </p:nvCxnSpPr>
        <p:spPr>
          <a:xfrm>
            <a:off x="601335" y="1181101"/>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6"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a:t>Section Header</a:t>
            </a:r>
          </a:p>
        </p:txBody>
      </p:sp>
      <p:sp>
        <p:nvSpPr>
          <p:cNvPr id="2" name="Title"/>
          <p:cNvSpPr>
            <a:spLocks noGrp="1"/>
          </p:cNvSpPr>
          <p:nvPr>
            <p:ph type="title"/>
          </p:nvPr>
        </p:nvSpPr>
        <p:spPr/>
        <p:txBody>
          <a:bodyPr/>
          <a:lstStyle/>
          <a:p>
            <a:r>
              <a:rPr lang="en-US"/>
              <a:t>Click to edit Master title style</a:t>
            </a:r>
            <a:endParaRPr lang="en-US" dirty="0"/>
          </a:p>
        </p:txBody>
      </p:sp>
      <p:sp>
        <p:nvSpPr>
          <p:cNvPr id="15" name="Picture Placeholder 21"/>
          <p:cNvSpPr>
            <a:spLocks noGrp="1"/>
          </p:cNvSpPr>
          <p:nvPr>
            <p:ph type="pic" sz="quarter" idx="22" hasCustomPrompt="1"/>
          </p:nvPr>
        </p:nvSpPr>
        <p:spPr>
          <a:xfrm>
            <a:off x="8122579" y="-1"/>
            <a:ext cx="4069421" cy="6858001"/>
          </a:xfrm>
          <a:custGeom>
            <a:avLst/>
            <a:gdLst>
              <a:gd name="connsiteX0" fmla="*/ 1 w 4069421"/>
              <a:gd name="connsiteY0" fmla="*/ 0 h 6858001"/>
              <a:gd name="connsiteX1" fmla="*/ 2520994 w 4069421"/>
              <a:gd name="connsiteY1" fmla="*/ 0 h 6858001"/>
              <a:gd name="connsiteX2" fmla="*/ 3466099 w 4069421"/>
              <a:gd name="connsiteY2" fmla="*/ 0 h 6858001"/>
              <a:gd name="connsiteX3" fmla="*/ 4065144 w 4069421"/>
              <a:gd name="connsiteY3" fmla="*/ 0 h 6858001"/>
              <a:gd name="connsiteX4" fmla="*/ 4065144 w 4069421"/>
              <a:gd name="connsiteY4" fmla="*/ 1 h 6858001"/>
              <a:gd name="connsiteX5" fmla="*/ 4069421 w 4069421"/>
              <a:gd name="connsiteY5" fmla="*/ 1 h 6858001"/>
              <a:gd name="connsiteX6" fmla="*/ 4069421 w 4069421"/>
              <a:gd name="connsiteY6" fmla="*/ 6858001 h 6858001"/>
              <a:gd name="connsiteX7" fmla="*/ 4065144 w 4069421"/>
              <a:gd name="connsiteY7" fmla="*/ 6858001 h 6858001"/>
              <a:gd name="connsiteX8" fmla="*/ 2520994 w 4069421"/>
              <a:gd name="connsiteY8" fmla="*/ 6858001 h 6858001"/>
              <a:gd name="connsiteX9" fmla="*/ 0 w 4069421"/>
              <a:gd name="connsiteY9" fmla="*/ 6858001 h 6858001"/>
              <a:gd name="connsiteX10" fmla="*/ 0 w 4069421"/>
              <a:gd name="connsiteY10" fmla="*/ 6857999 h 6858001"/>
              <a:gd name="connsiteX11" fmla="*/ 2392988 w 4069421"/>
              <a:gd name="connsiteY11" fmla="*/ 6857999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421" h="6858001">
                <a:moveTo>
                  <a:pt x="1" y="0"/>
                </a:moveTo>
                <a:lnTo>
                  <a:pt x="2520994" y="0"/>
                </a:lnTo>
                <a:lnTo>
                  <a:pt x="3466099" y="0"/>
                </a:lnTo>
                <a:lnTo>
                  <a:pt x="4065144" y="0"/>
                </a:lnTo>
                <a:lnTo>
                  <a:pt x="4065144" y="1"/>
                </a:lnTo>
                <a:lnTo>
                  <a:pt x="4069421" y="1"/>
                </a:lnTo>
                <a:lnTo>
                  <a:pt x="4069421" y="6858001"/>
                </a:lnTo>
                <a:lnTo>
                  <a:pt x="4065144" y="6858001"/>
                </a:lnTo>
                <a:lnTo>
                  <a:pt x="2520994" y="6858001"/>
                </a:lnTo>
                <a:lnTo>
                  <a:pt x="0" y="6858001"/>
                </a:lnTo>
                <a:lnTo>
                  <a:pt x="0" y="6857999"/>
                </a:lnTo>
                <a:lnTo>
                  <a:pt x="2392988" y="6857999"/>
                </a:lnTo>
                <a:close/>
              </a:path>
            </a:pathLst>
          </a:custGeom>
          <a:noFill/>
        </p:spPr>
        <p:txBody>
          <a:bodyPr wrap="square" anchor="ctr">
            <a:noAutofit/>
          </a:bodyPr>
          <a:lstStyle>
            <a:lvl1pPr marL="0" indent="0" algn="ctr">
              <a:buNone/>
              <a:defRPr>
                <a:solidFill>
                  <a:schemeClr val="bg1"/>
                </a:solidFill>
              </a:defRPr>
            </a:lvl1pPr>
          </a:lstStyle>
          <a:p>
            <a:r>
              <a:rPr lang="en-US" dirty="0"/>
              <a:t> </a:t>
            </a:r>
          </a:p>
        </p:txBody>
      </p:sp>
    </p:spTree>
    <p:extLst>
      <p:ext uri="{BB962C8B-B14F-4D97-AF65-F5344CB8AC3E}">
        <p14:creationId xmlns:p14="http://schemas.microsoft.com/office/powerpoint/2010/main" val="1299333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Light 1-Column">
    <p:spTree>
      <p:nvGrpSpPr>
        <p:cNvPr id="1" name=""/>
        <p:cNvGrpSpPr/>
        <p:nvPr/>
      </p:nvGrpSpPr>
      <p:grpSpPr>
        <a:xfrm>
          <a:off x="0" y="0"/>
          <a:ext cx="0" cy="0"/>
          <a:chOff x="0" y="0"/>
          <a:chExt cx="0" cy="0"/>
        </a:xfrm>
      </p:grpSpPr>
      <p:sp>
        <p:nvSpPr>
          <p:cNvPr id="6" name="Slide Number Placeholder"/>
          <p:cNvSpPr>
            <a:spLocks noGrp="1"/>
          </p:cNvSpPr>
          <p:nvPr>
            <p:ph type="sldNum" sz="quarter" idx="21"/>
          </p:nvPr>
        </p:nvSpPr>
        <p:spPr/>
        <p:txBody>
          <a:bodyPr/>
          <a:lstStyle/>
          <a:p>
            <a:r>
              <a:rPr lang="en-US"/>
              <a:t>brattle.com | </a:t>
            </a:r>
            <a:fld id="{C95ECF09-ED6D-489D-87B4-9DBCD4D54A41}" type="slidenum">
              <a:rPr lang="en-US" smtClean="0"/>
              <a:pPr/>
              <a:t>‹#›</a:t>
            </a:fld>
            <a:endParaRPr lang="en-US" dirty="0"/>
          </a:p>
        </p:txBody>
      </p:sp>
      <p:sp>
        <p:nvSpPr>
          <p:cNvPr id="3" name="Footer Placeholder"/>
          <p:cNvSpPr>
            <a:spLocks noGrp="1"/>
          </p:cNvSpPr>
          <p:nvPr>
            <p:ph type="ftr" sz="quarter" idx="20"/>
          </p:nvPr>
        </p:nvSpPr>
        <p:spPr/>
        <p:txBody>
          <a:bodyPr/>
          <a:lstStyle/>
          <a:p>
            <a:r>
              <a:rPr lang="en-GB" dirty="0"/>
              <a:t>Confidential draft, not for citation or distribution.</a:t>
            </a:r>
            <a:endParaRPr lang="en-US" dirty="0"/>
          </a:p>
        </p:txBody>
      </p:sp>
      <p:sp>
        <p:nvSpPr>
          <p:cNvPr id="11" name="Text Placeholder"/>
          <p:cNvSpPr>
            <a:spLocks noGrp="1"/>
          </p:cNvSpPr>
          <p:nvPr>
            <p:ph type="body" sz="quarter" idx="16"/>
          </p:nvPr>
        </p:nvSpPr>
        <p:spPr>
          <a:xfrm>
            <a:off x="508000" y="1181101"/>
            <a:ext cx="11164888" cy="4995862"/>
          </a:xfrm>
        </p:spPr>
        <p:txBody>
          <a:bodyPr tIns="18288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a:t>Section Header</a:t>
            </a:r>
          </a:p>
        </p:txBody>
      </p:sp>
      <p:cxnSp>
        <p:nvCxnSpPr>
          <p:cNvPr id="12" name="Straight Connector"/>
          <p:cNvCxnSpPr/>
          <p:nvPr userDrawn="1"/>
        </p:nvCxnSpPr>
        <p:spPr>
          <a:xfrm>
            <a:off x="601335" y="1181101"/>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2037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Light 1-Column Image">
    <p:spTree>
      <p:nvGrpSpPr>
        <p:cNvPr id="1" name=""/>
        <p:cNvGrpSpPr/>
        <p:nvPr/>
      </p:nvGrpSpPr>
      <p:grpSpPr>
        <a:xfrm>
          <a:off x="0" y="0"/>
          <a:ext cx="0" cy="0"/>
          <a:chOff x="0" y="0"/>
          <a:chExt cx="0" cy="0"/>
        </a:xfrm>
      </p:grpSpPr>
      <p:sp>
        <p:nvSpPr>
          <p:cNvPr id="22" name="Picture Placeholder 21"/>
          <p:cNvSpPr>
            <a:spLocks noGrp="1"/>
          </p:cNvSpPr>
          <p:nvPr>
            <p:ph type="pic" sz="quarter" idx="22" hasCustomPrompt="1"/>
          </p:nvPr>
        </p:nvSpPr>
        <p:spPr>
          <a:xfrm>
            <a:off x="8122579" y="-1"/>
            <a:ext cx="4069421" cy="6858001"/>
          </a:xfrm>
          <a:custGeom>
            <a:avLst/>
            <a:gdLst>
              <a:gd name="connsiteX0" fmla="*/ 1 w 4069421"/>
              <a:gd name="connsiteY0" fmla="*/ 0 h 6858001"/>
              <a:gd name="connsiteX1" fmla="*/ 2520994 w 4069421"/>
              <a:gd name="connsiteY1" fmla="*/ 0 h 6858001"/>
              <a:gd name="connsiteX2" fmla="*/ 3466099 w 4069421"/>
              <a:gd name="connsiteY2" fmla="*/ 0 h 6858001"/>
              <a:gd name="connsiteX3" fmla="*/ 4065144 w 4069421"/>
              <a:gd name="connsiteY3" fmla="*/ 0 h 6858001"/>
              <a:gd name="connsiteX4" fmla="*/ 4065144 w 4069421"/>
              <a:gd name="connsiteY4" fmla="*/ 1 h 6858001"/>
              <a:gd name="connsiteX5" fmla="*/ 4069421 w 4069421"/>
              <a:gd name="connsiteY5" fmla="*/ 1 h 6858001"/>
              <a:gd name="connsiteX6" fmla="*/ 4069421 w 4069421"/>
              <a:gd name="connsiteY6" fmla="*/ 6858001 h 6858001"/>
              <a:gd name="connsiteX7" fmla="*/ 4065144 w 4069421"/>
              <a:gd name="connsiteY7" fmla="*/ 6858001 h 6858001"/>
              <a:gd name="connsiteX8" fmla="*/ 2520994 w 4069421"/>
              <a:gd name="connsiteY8" fmla="*/ 6858001 h 6858001"/>
              <a:gd name="connsiteX9" fmla="*/ 0 w 4069421"/>
              <a:gd name="connsiteY9" fmla="*/ 6858001 h 6858001"/>
              <a:gd name="connsiteX10" fmla="*/ 0 w 4069421"/>
              <a:gd name="connsiteY10" fmla="*/ 6857999 h 6858001"/>
              <a:gd name="connsiteX11" fmla="*/ 2392988 w 4069421"/>
              <a:gd name="connsiteY11" fmla="*/ 6857999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421" h="6858001">
                <a:moveTo>
                  <a:pt x="1" y="0"/>
                </a:moveTo>
                <a:lnTo>
                  <a:pt x="2520994" y="0"/>
                </a:lnTo>
                <a:lnTo>
                  <a:pt x="3466099" y="0"/>
                </a:lnTo>
                <a:lnTo>
                  <a:pt x="4065144" y="0"/>
                </a:lnTo>
                <a:lnTo>
                  <a:pt x="4065144" y="1"/>
                </a:lnTo>
                <a:lnTo>
                  <a:pt x="4069421" y="1"/>
                </a:lnTo>
                <a:lnTo>
                  <a:pt x="4069421" y="6858001"/>
                </a:lnTo>
                <a:lnTo>
                  <a:pt x="4065144" y="6858001"/>
                </a:lnTo>
                <a:lnTo>
                  <a:pt x="2520994" y="6858001"/>
                </a:lnTo>
                <a:lnTo>
                  <a:pt x="0" y="6858001"/>
                </a:lnTo>
                <a:lnTo>
                  <a:pt x="0" y="6857999"/>
                </a:lnTo>
                <a:lnTo>
                  <a:pt x="2392988" y="6857999"/>
                </a:lnTo>
                <a:close/>
              </a:path>
            </a:pathLst>
          </a:custGeom>
          <a:noFill/>
        </p:spPr>
        <p:txBody>
          <a:bodyPr wrap="square" anchor="ctr">
            <a:noAutofit/>
          </a:bodyPr>
          <a:lstStyle>
            <a:lvl1pPr marL="0" indent="0" algn="ctr">
              <a:buNone/>
              <a:defRPr>
                <a:solidFill>
                  <a:schemeClr val="bg1"/>
                </a:solidFill>
              </a:defRPr>
            </a:lvl1pPr>
          </a:lstStyle>
          <a:p>
            <a:r>
              <a:rPr lang="en-US" dirty="0"/>
              <a:t> </a:t>
            </a:r>
          </a:p>
        </p:txBody>
      </p:sp>
      <p:sp>
        <p:nvSpPr>
          <p:cNvPr id="6" name="Slide Number Placeholder"/>
          <p:cNvSpPr>
            <a:spLocks noGrp="1"/>
          </p:cNvSpPr>
          <p:nvPr>
            <p:ph type="sldNum" sz="quarter" idx="21"/>
          </p:nvPr>
        </p:nvSpPr>
        <p:spPr/>
        <p:txBody>
          <a:bodyPr/>
          <a:lstStyle/>
          <a:p>
            <a:r>
              <a:rPr lang="en-US"/>
              <a:t>brattle.com | </a:t>
            </a:r>
            <a:fld id="{C95ECF09-ED6D-489D-87B4-9DBCD4D54A41}" type="slidenum">
              <a:rPr lang="en-US" smtClean="0"/>
              <a:pPr/>
              <a:t>‹#›</a:t>
            </a:fld>
            <a:endParaRPr lang="en-US" dirty="0"/>
          </a:p>
        </p:txBody>
      </p:sp>
      <p:sp>
        <p:nvSpPr>
          <p:cNvPr id="3" name="Footer Placeholder"/>
          <p:cNvSpPr>
            <a:spLocks noGrp="1"/>
          </p:cNvSpPr>
          <p:nvPr>
            <p:ph type="ftr" sz="quarter" idx="20"/>
          </p:nvPr>
        </p:nvSpPr>
        <p:spPr/>
        <p:txBody>
          <a:bodyPr/>
          <a:lstStyle/>
          <a:p>
            <a:r>
              <a:rPr lang="en-GB" dirty="0"/>
              <a:t>Confidential draft, not for citation or distribution.</a:t>
            </a:r>
            <a:endParaRPr lang="en-US" dirty="0"/>
          </a:p>
        </p:txBody>
      </p:sp>
      <p:sp>
        <p:nvSpPr>
          <p:cNvPr id="11" name="Text Placeholder"/>
          <p:cNvSpPr>
            <a:spLocks noGrp="1"/>
          </p:cNvSpPr>
          <p:nvPr>
            <p:ph type="body" sz="quarter" idx="16"/>
          </p:nvPr>
        </p:nvSpPr>
        <p:spPr>
          <a:xfrm>
            <a:off x="508000" y="1181101"/>
            <a:ext cx="11164888" cy="4995862"/>
          </a:xfrm>
        </p:spPr>
        <p:txBody>
          <a:bodyPr tIns="18288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a:t>Section Header</a:t>
            </a:r>
          </a:p>
        </p:txBody>
      </p:sp>
      <p:cxnSp>
        <p:nvCxnSpPr>
          <p:cNvPr id="12" name="Straight Connector"/>
          <p:cNvCxnSpPr/>
          <p:nvPr userDrawn="1"/>
        </p:nvCxnSpPr>
        <p:spPr>
          <a:xfrm>
            <a:off x="601335" y="1181101"/>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83551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Light 1-Column 2-Line Title">
    <p:spTree>
      <p:nvGrpSpPr>
        <p:cNvPr id="1" name=""/>
        <p:cNvGrpSpPr/>
        <p:nvPr/>
      </p:nvGrpSpPr>
      <p:grpSpPr>
        <a:xfrm>
          <a:off x="0" y="0"/>
          <a:ext cx="0" cy="0"/>
          <a:chOff x="0" y="0"/>
          <a:chExt cx="0" cy="0"/>
        </a:xfrm>
      </p:grpSpPr>
      <p:sp>
        <p:nvSpPr>
          <p:cNvPr id="6" name="Slide Number Placeholder"/>
          <p:cNvSpPr>
            <a:spLocks noGrp="1"/>
          </p:cNvSpPr>
          <p:nvPr>
            <p:ph type="sldNum" sz="quarter" idx="21"/>
          </p:nvPr>
        </p:nvSpPr>
        <p:spPr/>
        <p:txBody>
          <a:bodyPr/>
          <a:lstStyle/>
          <a:p>
            <a:r>
              <a:rPr lang="en-US"/>
              <a:t>brattle.com | </a:t>
            </a:r>
            <a:fld id="{C95ECF09-ED6D-489D-87B4-9DBCD4D54A41}" type="slidenum">
              <a:rPr lang="en-US" smtClean="0"/>
              <a:pPr/>
              <a:t>‹#›</a:t>
            </a:fld>
            <a:endParaRPr lang="en-US" dirty="0"/>
          </a:p>
        </p:txBody>
      </p:sp>
      <p:sp>
        <p:nvSpPr>
          <p:cNvPr id="3" name="Footer Placeholder"/>
          <p:cNvSpPr>
            <a:spLocks noGrp="1"/>
          </p:cNvSpPr>
          <p:nvPr>
            <p:ph type="ftr" sz="quarter" idx="20"/>
          </p:nvPr>
        </p:nvSpPr>
        <p:spPr/>
        <p:txBody>
          <a:bodyPr/>
          <a:lstStyle/>
          <a:p>
            <a:r>
              <a:rPr lang="en-GB" dirty="0"/>
              <a:t>Confidential draft, not for citation or distribution.</a:t>
            </a:r>
            <a:endParaRPr lang="en-US" dirty="0"/>
          </a:p>
        </p:txBody>
      </p:sp>
      <p:sp>
        <p:nvSpPr>
          <p:cNvPr id="11" name="Text Placeholder"/>
          <p:cNvSpPr>
            <a:spLocks noGrp="1"/>
          </p:cNvSpPr>
          <p:nvPr>
            <p:ph type="body" sz="quarter" idx="16"/>
          </p:nvPr>
        </p:nvSpPr>
        <p:spPr>
          <a:xfrm>
            <a:off x="508000" y="1525985"/>
            <a:ext cx="11164888" cy="4650978"/>
          </a:xfrm>
        </p:spPr>
        <p:txBody>
          <a:bodyPr tIns="18288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p:cNvCxnSpPr/>
          <p:nvPr/>
        </p:nvCxnSpPr>
        <p:spPr>
          <a:xfrm>
            <a:off x="601335" y="1525985"/>
            <a:ext cx="1371600" cy="0"/>
          </a:xfrm>
          <a:prstGeom prst="line">
            <a:avLst/>
          </a:prstGeom>
          <a:ln w="25400">
            <a:solidFill>
              <a:schemeClr val="accent2">
                <a:alpha val="75000"/>
              </a:schemeClr>
            </a:solidFill>
          </a:ln>
        </p:spPr>
        <p:style>
          <a:lnRef idx="1">
            <a:schemeClr val="accent1"/>
          </a:lnRef>
          <a:fillRef idx="0">
            <a:schemeClr val="accent1"/>
          </a:fillRef>
          <a:effectRef idx="0">
            <a:schemeClr val="accent1"/>
          </a:effectRef>
          <a:fontRef idx="minor">
            <a:schemeClr val="tx1"/>
          </a:fontRef>
        </p:style>
      </p:cxnSp>
      <p:sp>
        <p:nvSpPr>
          <p:cNvPr id="16" name="Section Header"/>
          <p:cNvSpPr>
            <a:spLocks noGrp="1"/>
          </p:cNvSpPr>
          <p:nvPr>
            <p:ph type="body" sz="quarter" idx="19" hasCustomPrompt="1"/>
          </p:nvPr>
        </p:nvSpPr>
        <p:spPr>
          <a:xfrm>
            <a:off x="508000" y="7549"/>
            <a:ext cx="6040438" cy="477054"/>
          </a:xfrm>
        </p:spPr>
        <p:txBody>
          <a:bodyPr lIns="45720">
            <a:spAutoFit/>
          </a:bodyPr>
          <a:lstStyle>
            <a:lvl1pPr marL="55563" indent="-55563">
              <a:defRPr sz="1600" b="1" cap="all" spc="50" baseline="0">
                <a:solidFill>
                  <a:schemeClr val="accent2">
                    <a:alpha val="75000"/>
                  </a:schemeClr>
                </a:solidFill>
                <a:latin typeface="+mn-lt"/>
              </a:defRPr>
            </a:lvl1pPr>
            <a:lvl5pPr>
              <a:defRPr/>
            </a:lvl5pPr>
            <a:lvl6pPr>
              <a:defRPr>
                <a:solidFill>
                  <a:schemeClr val="accent2">
                    <a:lumMod val="75000"/>
                  </a:schemeClr>
                </a:solidFill>
              </a:defRPr>
            </a:lvl6pPr>
          </a:lstStyle>
          <a:p>
            <a:pPr lvl="0"/>
            <a:r>
              <a:rPr lang="en-US" dirty="0"/>
              <a:t>Section Header</a:t>
            </a:r>
          </a:p>
        </p:txBody>
      </p:sp>
      <p:sp>
        <p:nvSpPr>
          <p:cNvPr id="2" name="Title"/>
          <p:cNvSpPr>
            <a:spLocks noGrp="1"/>
          </p:cNvSpPr>
          <p:nvPr>
            <p:ph type="title"/>
          </p:nvPr>
        </p:nvSpPr>
        <p:spPr>
          <a:xfrm>
            <a:off x="508000" y="857632"/>
            <a:ext cx="10231535" cy="555476"/>
          </a:xfrm>
        </p:spPr>
        <p:txBody>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529399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itle Placeholder 3"/>
          <p:cNvSpPr>
            <a:spLocks noGrp="1"/>
          </p:cNvSpPr>
          <p:nvPr>
            <p:ph type="title"/>
          </p:nvPr>
        </p:nvSpPr>
        <p:spPr>
          <a:xfrm>
            <a:off x="508000" y="512748"/>
            <a:ext cx="10231535" cy="555476"/>
          </a:xfrm>
          <a:prstGeom prst="rect">
            <a:avLst/>
          </a:prstGeom>
        </p:spPr>
        <p:txBody>
          <a:bodyPr vert="horz" lIns="73152" tIns="45720" rIns="91440" bIns="91440" rtlCol="0" anchor="b" anchorCtr="0">
            <a:noAutofit/>
          </a:bodyPr>
          <a:lstStyle/>
          <a:p>
            <a:r>
              <a:rPr lang="en-US"/>
              <a:t>Click to edit Master title style</a:t>
            </a:r>
            <a:endParaRPr lang="en-US" dirty="0"/>
          </a:p>
        </p:txBody>
      </p:sp>
      <p:sp>
        <p:nvSpPr>
          <p:cNvPr id="5" name="Text Placeholder 4"/>
          <p:cNvSpPr>
            <a:spLocks noGrp="1"/>
          </p:cNvSpPr>
          <p:nvPr>
            <p:ph type="body" idx="1"/>
          </p:nvPr>
        </p:nvSpPr>
        <p:spPr>
          <a:xfrm>
            <a:off x="508000" y="1181100"/>
            <a:ext cx="11164718" cy="4995864"/>
          </a:xfrm>
          <a:prstGeom prst="rect">
            <a:avLst/>
          </a:prstGeom>
        </p:spPr>
        <p:txBody>
          <a:bodyPr vert="horz" lIns="0" tIns="18288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p:txBody>
      </p:sp>
      <p:sp>
        <p:nvSpPr>
          <p:cNvPr id="2" name="Footer Placeholder 1"/>
          <p:cNvSpPr>
            <a:spLocks noGrp="1"/>
          </p:cNvSpPr>
          <p:nvPr>
            <p:ph type="ftr" sz="quarter" idx="3"/>
          </p:nvPr>
        </p:nvSpPr>
        <p:spPr>
          <a:xfrm>
            <a:off x="507999" y="6356350"/>
            <a:ext cx="9620739" cy="365125"/>
          </a:xfrm>
          <a:prstGeom prst="rect">
            <a:avLst/>
          </a:prstGeom>
        </p:spPr>
        <p:txBody>
          <a:bodyPr vert="horz" lIns="91440" tIns="45720" rIns="91440" bIns="45720" rtlCol="0" anchor="ctr"/>
          <a:lstStyle>
            <a:lvl1pPr marL="0" indent="0" algn="l">
              <a:defRPr sz="1000">
                <a:solidFill>
                  <a:schemeClr val="bg2"/>
                </a:solidFill>
              </a:defRPr>
            </a:lvl1pPr>
          </a:lstStyle>
          <a:p>
            <a:r>
              <a:rPr lang="en-GB" dirty="0"/>
              <a:t>Confidential draft, not for citation or distribution.</a:t>
            </a:r>
            <a:endParaRPr lang="en-US" dirty="0"/>
          </a:p>
        </p:txBody>
      </p:sp>
      <p:sp>
        <p:nvSpPr>
          <p:cNvPr id="3" name="Slide Number Placeholder 2"/>
          <p:cNvSpPr>
            <a:spLocks noGrp="1"/>
          </p:cNvSpPr>
          <p:nvPr>
            <p:ph type="sldNum" sz="quarter" idx="4"/>
          </p:nvPr>
        </p:nvSpPr>
        <p:spPr>
          <a:xfrm>
            <a:off x="10219174" y="6356350"/>
            <a:ext cx="1453544" cy="365125"/>
          </a:xfrm>
          <a:prstGeom prst="rect">
            <a:avLst/>
          </a:prstGeom>
        </p:spPr>
        <p:txBody>
          <a:bodyPr vert="horz" lIns="91440" tIns="45720" rIns="91440" bIns="45720" rtlCol="0" anchor="ctr"/>
          <a:lstStyle>
            <a:lvl1pPr algn="r">
              <a:defRPr sz="1000">
                <a:solidFill>
                  <a:schemeClr val="bg2"/>
                </a:solidFill>
              </a:defRPr>
            </a:lvl1pPr>
          </a:lstStyle>
          <a:p>
            <a:r>
              <a:rPr lang="en-US" dirty="0"/>
              <a:t>brattle.com | </a:t>
            </a:r>
            <a:fld id="{C95ECF09-ED6D-489D-87B4-9DBCD4D54A41}" type="slidenum">
              <a:rPr lang="en-US" smtClean="0"/>
              <a:pPr/>
              <a:t>‹#›</a:t>
            </a:fld>
            <a:endParaRPr lang="en-US" dirty="0"/>
          </a:p>
        </p:txBody>
      </p:sp>
    </p:spTree>
    <p:extLst>
      <p:ext uri="{BB962C8B-B14F-4D97-AF65-F5344CB8AC3E}">
        <p14:creationId xmlns:p14="http://schemas.microsoft.com/office/powerpoint/2010/main" val="1656265087"/>
      </p:ext>
    </p:extLst>
  </p:cSld>
  <p:clrMap bg1="lt1" tx1="dk1" bg2="lt2" tx2="dk2" accent1="accent1" accent2="accent2" accent3="accent3" accent4="accent4" accent5="accent5" accent6="accent6" hlink="hlink" folHlink="folHlink"/>
  <p:sldLayoutIdLst>
    <p:sldLayoutId id="2147483651" r:id="rId1"/>
    <p:sldLayoutId id="2147483680" r:id="rId2"/>
    <p:sldLayoutId id="2147483685" r:id="rId3"/>
    <p:sldLayoutId id="2147483713" r:id="rId4"/>
    <p:sldLayoutId id="2147483724" r:id="rId5"/>
    <p:sldLayoutId id="2147483720" r:id="rId6"/>
    <p:sldLayoutId id="2147483681" r:id="rId7"/>
    <p:sldLayoutId id="2147483722" r:id="rId8"/>
    <p:sldLayoutId id="2147483721" r:id="rId9"/>
    <p:sldLayoutId id="2147483706" r:id="rId10"/>
    <p:sldLayoutId id="2147483702" r:id="rId11"/>
    <p:sldLayoutId id="2147483710" r:id="rId12"/>
    <p:sldLayoutId id="2147483701" r:id="rId13"/>
    <p:sldLayoutId id="2147483700" r:id="rId14"/>
    <p:sldLayoutId id="2147483717" r:id="rId15"/>
    <p:sldLayoutId id="2147483705" r:id="rId16"/>
    <p:sldLayoutId id="2147483719" r:id="rId17"/>
    <p:sldLayoutId id="2147483682" r:id="rId18"/>
    <p:sldLayoutId id="2147483714" r:id="rId19"/>
    <p:sldLayoutId id="2147483696" r:id="rId20"/>
    <p:sldLayoutId id="2147483709" r:id="rId21"/>
    <p:sldLayoutId id="2147483704" r:id="rId22"/>
    <p:sldLayoutId id="2147483723" r:id="rId23"/>
    <p:sldLayoutId id="2147483716" r:id="rId24"/>
  </p:sldLayoutIdLst>
  <p:hf hdr="0" dt="0"/>
  <p:txStyles>
    <p:titleStyle>
      <a:lvl1pPr algn="l" defTabSz="457200" rtl="0" eaLnBrk="1" latinLnBrk="0" hangingPunct="1">
        <a:lnSpc>
          <a:spcPct val="80000"/>
        </a:lnSpc>
        <a:spcBef>
          <a:spcPct val="0"/>
        </a:spcBef>
        <a:buNone/>
        <a:defRPr sz="2800" kern="1200">
          <a:solidFill>
            <a:schemeClr val="accent1"/>
          </a:solidFill>
          <a:latin typeface="Calibri" panose="020F0502020204030204" pitchFamily="34" charset="0"/>
          <a:ea typeface="+mj-ea"/>
          <a:cs typeface="Calibri" panose="020F0502020204030204" pitchFamily="34" charset="0"/>
        </a:defRPr>
      </a:lvl1pPr>
    </p:titleStyle>
    <p:bodyStyle>
      <a:lvl1pPr marL="87313" indent="-87313" algn="l" defTabSz="457200" rtl="0" eaLnBrk="1" latinLnBrk="0" hangingPunct="1">
        <a:spcBef>
          <a:spcPts val="1800"/>
        </a:spcBef>
        <a:buSzPct val="25000"/>
        <a:buFont typeface="Calibri Light" panose="020F0302020204030204" pitchFamily="34" charset="0"/>
        <a:buChar char=" "/>
        <a:defRPr sz="2000" kern="1200">
          <a:solidFill>
            <a:schemeClr val="tx1"/>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18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16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4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18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0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hyperlink" Target="https://www.eia.gov/analysis/studies/powerplants/capitalcost/pdf/capital_cost_AEO2025.pdf"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atb.nrel.gov/electricity/2023/index" TargetMode="External"/><Relationship Id="rId2" Type="http://schemas.openxmlformats.org/officeDocument/2006/relationships/hyperlink" Target="https://www.wolterskluwer.com/en/solutions/blue-chip" TargetMode="External"/><Relationship Id="rId1" Type="http://schemas.openxmlformats.org/officeDocument/2006/relationships/slideLayout" Target="../slideLayouts/slideLayout7.xml"/><Relationship Id="rId4" Type="http://schemas.openxmlformats.org/officeDocument/2006/relationships/hyperlink" Target="https://atb.nrel.gov/electricity/2023/utility-scale_battery_storag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fred.stlouisfed.org/series/DGS20" TargetMode="External"/><Relationship Id="rId2" Type="http://schemas.openxmlformats.org/officeDocument/2006/relationships/hyperlink" Target="https://taxfoundation.org/data/all/state/state-gross-receipts-taxes-2022/" TargetMode="External"/><Relationship Id="rId1" Type="http://schemas.openxmlformats.org/officeDocument/2006/relationships/slideLayout" Target="../slideLayouts/slideLayout7.xml"/><Relationship Id="rId6" Type="http://schemas.openxmlformats.org/officeDocument/2006/relationships/hyperlink" Target="https://www.pjm.com/directory/etariff/FercDockets/6885/20220930-er22-2984-000.pdf" TargetMode="External"/><Relationship Id="rId5" Type="http://schemas.openxmlformats.org/officeDocument/2006/relationships/hyperlink" Target="https://www.pjm.com/-/media/library/reports-notices/special-reports/2022/20220422-brattle-final-cone-report.ashx" TargetMode="Externa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eia.gov/analysis/studies/powerplants/capitalcost/pdf/capital_cost_AEO2025.pdf"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solar panels and wind turbines&#10;&#10;Description automatically generated">
            <a:extLst>
              <a:ext uri="{FF2B5EF4-FFF2-40B4-BE49-F238E27FC236}">
                <a16:creationId xmlns:a16="http://schemas.microsoft.com/office/drawing/2014/main" id="{B9830AA0-3226-EFA4-0104-FBEAA58480E4}"/>
              </a:ext>
            </a:extLst>
          </p:cNvPr>
          <p:cNvPicPr>
            <a:picLocks noGrp="1" noChangeAspect="1"/>
          </p:cNvPicPr>
          <p:nvPr>
            <p:ph type="pic" sz="quarter" idx="19"/>
          </p:nvPr>
        </p:nvPicPr>
        <p:blipFill>
          <a:blip r:embed="rId2">
            <a:extLst>
              <a:ext uri="{28A0092B-C50C-407E-A947-70E740481C1C}">
                <a14:useLocalDpi xmlns:a14="http://schemas.microsoft.com/office/drawing/2010/main" val="0"/>
              </a:ext>
            </a:extLst>
          </a:blip>
          <a:srcRect l="17537" r="17537"/>
          <a:stretch>
            <a:fillRect/>
          </a:stretch>
        </p:blipFill>
        <p:spPr/>
      </p:pic>
      <p:sp>
        <p:nvSpPr>
          <p:cNvPr id="7" name="Text Placeholder 6"/>
          <p:cNvSpPr>
            <a:spLocks noGrp="1"/>
          </p:cNvSpPr>
          <p:nvPr>
            <p:ph type="body" sz="quarter" idx="26"/>
          </p:nvPr>
        </p:nvSpPr>
        <p:spPr>
          <a:xfrm>
            <a:off x="3690454" y="4226805"/>
            <a:ext cx="3040800" cy="590942"/>
          </a:xfrm>
        </p:spPr>
        <p:txBody>
          <a:bodyPr/>
          <a:lstStyle/>
          <a:p>
            <a:r>
              <a:rPr lang="en-US" dirty="0"/>
              <a:t> </a:t>
            </a:r>
            <a:r>
              <a:rPr lang="en-US"/>
              <a:t>May 24, </a:t>
            </a:r>
            <a:r>
              <a:rPr lang="en-US" dirty="0"/>
              <a:t>2024</a:t>
            </a:r>
          </a:p>
        </p:txBody>
      </p:sp>
      <p:sp>
        <p:nvSpPr>
          <p:cNvPr id="6" name="Text Placeholder 5"/>
          <p:cNvSpPr>
            <a:spLocks noGrp="1"/>
          </p:cNvSpPr>
          <p:nvPr>
            <p:ph type="body" sz="quarter" idx="22"/>
          </p:nvPr>
        </p:nvSpPr>
        <p:spPr>
          <a:xfrm>
            <a:off x="3798689" y="1385340"/>
            <a:ext cx="3942396" cy="1292225"/>
          </a:xfrm>
        </p:spPr>
        <p:txBody>
          <a:bodyPr/>
          <a:lstStyle/>
          <a:p>
            <a:r>
              <a:rPr lang="en-US" sz="1400" dirty="0"/>
              <a:t>Prepared For</a:t>
            </a:r>
          </a:p>
          <a:p>
            <a:pPr lvl="1"/>
            <a:r>
              <a:rPr lang="en-US" sz="1800" dirty="0"/>
              <a:t>ERCOT</a:t>
            </a:r>
            <a:endParaRPr lang="en-US" sz="1800" strike="sngStrike" dirty="0">
              <a:solidFill>
                <a:srgbClr val="FF0000"/>
              </a:solidFill>
            </a:endParaRPr>
          </a:p>
        </p:txBody>
      </p:sp>
      <p:sp>
        <p:nvSpPr>
          <p:cNvPr id="3" name="Text Placeholder 2"/>
          <p:cNvSpPr>
            <a:spLocks noGrp="1"/>
          </p:cNvSpPr>
          <p:nvPr>
            <p:ph type="body" sz="quarter" idx="18"/>
          </p:nvPr>
        </p:nvSpPr>
        <p:spPr>
          <a:xfrm>
            <a:off x="528941" y="1385340"/>
            <a:ext cx="3542018" cy="3322168"/>
          </a:xfrm>
        </p:spPr>
        <p:txBody>
          <a:bodyPr/>
          <a:lstStyle/>
          <a:p>
            <a:r>
              <a:rPr lang="en-US" sz="1400" dirty="0"/>
              <a:t>Prepared  By</a:t>
            </a:r>
          </a:p>
          <a:p>
            <a:pPr lvl="1"/>
            <a:r>
              <a:rPr lang="en-US" sz="1800" b="1" i="1" dirty="0"/>
              <a:t>The Brattle Group</a:t>
            </a:r>
          </a:p>
          <a:p>
            <a:pPr lvl="1" indent="228600"/>
            <a:r>
              <a:rPr lang="en-US" sz="1800" dirty="0"/>
              <a:t>Sam Newell</a:t>
            </a:r>
          </a:p>
          <a:p>
            <a:pPr lvl="1" indent="228600"/>
            <a:r>
              <a:rPr lang="en-US" sz="1800" dirty="0"/>
              <a:t>Andrew W. Thompson </a:t>
            </a:r>
          </a:p>
          <a:p>
            <a:pPr lvl="1" indent="228600"/>
            <a:r>
              <a:rPr lang="en-US" sz="1800" dirty="0"/>
              <a:t>Rohan Janakiraman</a:t>
            </a:r>
          </a:p>
          <a:p>
            <a:pPr lvl="1">
              <a:spcBef>
                <a:spcPts val="1200"/>
              </a:spcBef>
            </a:pPr>
            <a:r>
              <a:rPr lang="en-US" sz="1800" b="1" i="1" dirty="0"/>
              <a:t>Sargent &amp; Lundy</a:t>
            </a:r>
          </a:p>
          <a:p>
            <a:pPr lvl="1" indent="228600"/>
            <a:r>
              <a:rPr lang="en-US" sz="1800" dirty="0"/>
              <a:t>Sang Gang </a:t>
            </a:r>
          </a:p>
          <a:p>
            <a:pPr lvl="1" indent="228600"/>
            <a:r>
              <a:rPr lang="en-US" sz="1800" dirty="0"/>
              <a:t>Joshua </a:t>
            </a:r>
            <a:r>
              <a:rPr lang="en-US" sz="1800" dirty="0" err="1"/>
              <a:t>Jungé</a:t>
            </a:r>
            <a:r>
              <a:rPr lang="en-US" sz="1800" dirty="0"/>
              <a:t> </a:t>
            </a:r>
          </a:p>
          <a:p>
            <a:pPr lvl="1" indent="228600"/>
            <a:r>
              <a:rPr lang="en-US" sz="1800" dirty="0"/>
              <a:t>Hyojin Lee</a:t>
            </a:r>
          </a:p>
          <a:p>
            <a:pPr lvl="1" indent="228600"/>
            <a:r>
              <a:rPr lang="en-US" sz="1800" dirty="0" err="1"/>
              <a:t>Preksha</a:t>
            </a:r>
            <a:r>
              <a:rPr lang="en-US" sz="1800" dirty="0"/>
              <a:t> Nair</a:t>
            </a:r>
          </a:p>
        </p:txBody>
      </p:sp>
      <p:sp>
        <p:nvSpPr>
          <p:cNvPr id="2" name="Title 1"/>
          <p:cNvSpPr>
            <a:spLocks noGrp="1"/>
          </p:cNvSpPr>
          <p:nvPr>
            <p:ph type="title"/>
          </p:nvPr>
        </p:nvSpPr>
        <p:spPr>
          <a:xfrm>
            <a:off x="516416" y="194154"/>
            <a:ext cx="6805961" cy="994189"/>
          </a:xfrm>
        </p:spPr>
        <p:txBody>
          <a:bodyPr/>
          <a:lstStyle/>
          <a:p>
            <a:r>
              <a:rPr lang="en-US" dirty="0"/>
              <a:t>ERCOT CONE Study Draft</a:t>
            </a:r>
          </a:p>
        </p:txBody>
      </p:sp>
    </p:spTree>
    <p:extLst>
      <p:ext uri="{BB962C8B-B14F-4D97-AF65-F5344CB8AC3E}">
        <p14:creationId xmlns:p14="http://schemas.microsoft.com/office/powerpoint/2010/main" val="3437159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9</a:t>
            </a:fld>
            <a:endParaRPr lang="en-US" dirty="0"/>
          </a:p>
        </p:txBody>
      </p:sp>
      <p:sp>
        <p:nvSpPr>
          <p:cNvPr id="4" name="Text Placeholder 3"/>
          <p:cNvSpPr>
            <a:spLocks noGrp="1"/>
          </p:cNvSpPr>
          <p:nvPr>
            <p:ph type="body" sz="quarter" idx="16"/>
          </p:nvPr>
        </p:nvSpPr>
        <p:spPr>
          <a:xfrm>
            <a:off x="508002" y="1181101"/>
            <a:ext cx="3824302" cy="4995862"/>
          </a:xfrm>
        </p:spPr>
        <p:txBody>
          <a:bodyPr/>
          <a:lstStyle/>
          <a:p>
            <a:r>
              <a:rPr lang="en-US" sz="1800" dirty="0"/>
              <a:t>No clarifications or updates to Alternative Technology technical characteristics presented at March 22</a:t>
            </a:r>
            <a:r>
              <a:rPr lang="en-US" sz="1800" baseline="30000" dirty="0"/>
              <a:t>nd</a:t>
            </a:r>
            <a:r>
              <a:rPr lang="en-US" sz="1800" dirty="0"/>
              <a:t> SAWG meeting.</a:t>
            </a:r>
          </a:p>
        </p:txBody>
      </p:sp>
      <p:sp>
        <p:nvSpPr>
          <p:cNvPr id="5" name="Text Placeholder 4"/>
          <p:cNvSpPr>
            <a:spLocks noGrp="1"/>
          </p:cNvSpPr>
          <p:nvPr>
            <p:ph type="body" sz="quarter" idx="19"/>
          </p:nvPr>
        </p:nvSpPr>
        <p:spPr>
          <a:xfrm>
            <a:off x="507999" y="7549"/>
            <a:ext cx="7535169" cy="477054"/>
          </a:xfrm>
        </p:spPr>
        <p:txBody>
          <a:bodyPr/>
          <a:lstStyle/>
          <a:p>
            <a:r>
              <a:rPr lang="en-US" dirty="0"/>
              <a:t>2. Reference and Alternative technology Characteristics</a:t>
            </a:r>
          </a:p>
        </p:txBody>
      </p:sp>
      <p:sp>
        <p:nvSpPr>
          <p:cNvPr id="6" name="Title 5"/>
          <p:cNvSpPr>
            <a:spLocks noGrp="1"/>
          </p:cNvSpPr>
          <p:nvPr>
            <p:ph type="title"/>
          </p:nvPr>
        </p:nvSpPr>
        <p:spPr/>
        <p:txBody>
          <a:bodyPr/>
          <a:lstStyle/>
          <a:p>
            <a:r>
              <a:rPr lang="en-US" dirty="0"/>
              <a:t>Technical Assumptions: Hybrid Alternative Technology</a:t>
            </a:r>
          </a:p>
        </p:txBody>
      </p:sp>
      <p:pic>
        <p:nvPicPr>
          <p:cNvPr id="9" name="Picture 8">
            <a:extLst>
              <a:ext uri="{FF2B5EF4-FFF2-40B4-BE49-F238E27FC236}">
                <a16:creationId xmlns:a16="http://schemas.microsoft.com/office/drawing/2014/main" id="{0369D76C-20CF-A28C-1324-575203E70D8E}"/>
              </a:ext>
            </a:extLst>
          </p:cNvPr>
          <p:cNvPicPr>
            <a:picLocks noChangeAspect="1"/>
          </p:cNvPicPr>
          <p:nvPr/>
        </p:nvPicPr>
        <p:blipFill>
          <a:blip r:embed="rId2"/>
          <a:stretch>
            <a:fillRect/>
          </a:stretch>
        </p:blipFill>
        <p:spPr>
          <a:xfrm>
            <a:off x="5733403" y="1381814"/>
            <a:ext cx="5950595" cy="4974536"/>
          </a:xfrm>
          <a:prstGeom prst="rect">
            <a:avLst/>
          </a:prstGeom>
        </p:spPr>
      </p:pic>
      <p:sp>
        <p:nvSpPr>
          <p:cNvPr id="3" name="TextBox 2">
            <a:extLst>
              <a:ext uri="{FF2B5EF4-FFF2-40B4-BE49-F238E27FC236}">
                <a16:creationId xmlns:a16="http://schemas.microsoft.com/office/drawing/2014/main" id="{5AB0F1A8-0CA0-2394-CB50-D3BA070B7D23}"/>
              </a:ext>
            </a:extLst>
          </p:cNvPr>
          <p:cNvSpPr txBox="1"/>
          <p:nvPr/>
        </p:nvSpPr>
        <p:spPr>
          <a:xfrm>
            <a:off x="5722123" y="1085754"/>
            <a:ext cx="5950595" cy="369332"/>
          </a:xfrm>
          <a:prstGeom prst="rect">
            <a:avLst/>
          </a:prstGeom>
          <a:noFill/>
        </p:spPr>
        <p:txBody>
          <a:bodyPr wrap="square" rtlCol="0">
            <a:spAutoFit/>
          </a:bodyPr>
          <a:lstStyle/>
          <a:p>
            <a:pPr algn="ctr"/>
            <a:r>
              <a:rPr lang="en-US" b="1" dirty="0">
                <a:solidFill>
                  <a:schemeClr val="accent1"/>
                </a:solidFill>
              </a:rPr>
              <a:t>Technical Specs for PV+BESS Hybrid </a:t>
            </a:r>
          </a:p>
        </p:txBody>
      </p:sp>
    </p:spTree>
    <p:extLst>
      <p:ext uri="{BB962C8B-B14F-4D97-AF65-F5344CB8AC3E}">
        <p14:creationId xmlns:p14="http://schemas.microsoft.com/office/powerpoint/2010/main" val="1231064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0051FD7-E702-6FD2-BD48-A6311633E1AE}"/>
              </a:ext>
            </a:extLst>
          </p:cNvPr>
          <p:cNvSpPr>
            <a:spLocks noGrp="1"/>
          </p:cNvSpPr>
          <p:nvPr>
            <p:ph type="pic" sz="quarter" idx="19"/>
          </p:nvPr>
        </p:nvSpPr>
        <p:spPr/>
      </p:sp>
      <p:sp>
        <p:nvSpPr>
          <p:cNvPr id="8" name="Title 7"/>
          <p:cNvSpPr>
            <a:spLocks noGrp="1"/>
          </p:cNvSpPr>
          <p:nvPr>
            <p:ph type="title"/>
          </p:nvPr>
        </p:nvSpPr>
        <p:spPr>
          <a:xfrm>
            <a:off x="516416" y="649480"/>
            <a:ext cx="7815734" cy="2096482"/>
          </a:xfrm>
        </p:spPr>
        <p:txBody>
          <a:bodyPr/>
          <a:lstStyle/>
          <a:p>
            <a:r>
              <a:rPr lang="en-US" dirty="0"/>
              <a:t>3. Bottom-up Cost Estimates</a:t>
            </a:r>
          </a:p>
        </p:txBody>
      </p:sp>
    </p:spTree>
    <p:extLst>
      <p:ext uri="{BB962C8B-B14F-4D97-AF65-F5344CB8AC3E}">
        <p14:creationId xmlns:p14="http://schemas.microsoft.com/office/powerpoint/2010/main" val="2988286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a:xfrm>
            <a:off x="10219174" y="6356350"/>
            <a:ext cx="1453544" cy="365125"/>
          </a:xfrm>
        </p:spPr>
        <p:txBody>
          <a:bodyPr/>
          <a:lstStyle/>
          <a:p>
            <a:r>
              <a:rPr lang="en-US"/>
              <a:t>brattle.com | </a:t>
            </a:r>
            <a:fld id="{C95ECF09-ED6D-489D-87B4-9DBCD4D54A41}" type="slidenum">
              <a:rPr lang="en-US" smtClean="0"/>
              <a:pPr/>
              <a:t>11</a:t>
            </a:fld>
            <a:endParaRPr lang="en-US" dirty="0"/>
          </a:p>
        </p:txBody>
      </p:sp>
      <p:sp>
        <p:nvSpPr>
          <p:cNvPr id="13" name="Text Placeholder 12">
            <a:extLst>
              <a:ext uri="{FF2B5EF4-FFF2-40B4-BE49-F238E27FC236}">
                <a16:creationId xmlns:a16="http://schemas.microsoft.com/office/drawing/2014/main" id="{7D9DB90A-1368-0082-66F2-D29B56410A10}"/>
              </a:ext>
            </a:extLst>
          </p:cNvPr>
          <p:cNvSpPr>
            <a:spLocks noGrp="1"/>
          </p:cNvSpPr>
          <p:nvPr>
            <p:ph type="body" sz="quarter" idx="16"/>
          </p:nvPr>
        </p:nvSpPr>
        <p:spPr>
          <a:xfrm>
            <a:off x="508000" y="1190625"/>
            <a:ext cx="5588000" cy="5357812"/>
          </a:xfrm>
        </p:spPr>
        <p:txBody>
          <a:bodyPr/>
          <a:lstStyle/>
          <a:p>
            <a:pPr marL="0" indent="0">
              <a:spcBef>
                <a:spcPts val="600"/>
              </a:spcBef>
              <a:buClr>
                <a:srgbClr val="2297AA"/>
              </a:buClr>
              <a:buSzPct val="90000"/>
              <a:buNone/>
              <a:defRPr/>
            </a:pPr>
            <a:r>
              <a:rPr lang="en-US" sz="1800" b="1" dirty="0">
                <a:effectLst/>
                <a:latin typeface="Calibri" panose="020F0502020204030204" pitchFamily="34" charset="0"/>
                <a:ea typeface="Calibri" panose="020F0502020204030204" pitchFamily="34" charset="0"/>
              </a:rPr>
              <a:t>Salient Observations</a:t>
            </a:r>
          </a:p>
          <a:p>
            <a:pPr lvl="1">
              <a:buClr>
                <a:srgbClr val="2297AA"/>
              </a:buClr>
              <a:defRPr/>
            </a:pPr>
            <a:r>
              <a:rPr lang="en-US" sz="1600" dirty="0">
                <a:latin typeface="Calibri" panose="020F0502020204030204" pitchFamily="34" charset="0"/>
                <a:ea typeface="Calibri" panose="020F0502020204030204" pitchFamily="34" charset="0"/>
              </a:rPr>
              <a:t>The CTGs are the biggest component, by far. </a:t>
            </a:r>
          </a:p>
          <a:p>
            <a:pPr lvl="2">
              <a:buClr>
                <a:srgbClr val="2297AA"/>
              </a:buClr>
              <a:defRPr/>
            </a:pPr>
            <a:r>
              <a:rPr lang="en-GB" sz="1400" dirty="0"/>
              <a:t>The choice of PC reflects “revealed preference” from actual projects</a:t>
            </a:r>
          </a:p>
          <a:p>
            <a:pPr lvl="2">
              <a:buClr>
                <a:srgbClr val="2297AA"/>
              </a:buClr>
              <a:defRPr/>
            </a:pPr>
            <a:r>
              <a:rPr lang="en-GB" sz="1400" dirty="0"/>
              <a:t>We assume new rather than refurbished and don’t know if developers will still choose this technology if refurbished ones are not available (e.g., new PF costs a little more than new PC but adds about 13% more capacity; new frame is much cheaper per kW but has very different operating characteristics)</a:t>
            </a:r>
          </a:p>
          <a:p>
            <a:pPr marL="346075" marR="0" lvl="1" indent="-234950" algn="l" defTabSz="457200" rtl="0" eaLnBrk="1" fontAlgn="auto" latinLnBrk="0" hangingPunct="1">
              <a:lnSpc>
                <a:spcPct val="100000"/>
              </a:lnSpc>
              <a:spcBef>
                <a:spcPts val="600"/>
              </a:spcBef>
              <a:spcAft>
                <a:spcPts val="0"/>
              </a:spcAft>
              <a:buClr>
                <a:srgbClr val="2297AA"/>
              </a:buClr>
              <a:buSzPct val="90000"/>
              <a:buFont typeface="Wingdings 2" panose="05020102010507070707" pitchFamily="18" charset="2"/>
              <a:buChar char=""/>
              <a:tabLst/>
              <a:defRPr/>
            </a:pPr>
            <a:r>
              <a:rPr lang="en-US" sz="1600" dirty="0">
                <a:latin typeface="Calibri" panose="020F0502020204030204" pitchFamily="34" charset="0"/>
                <a:ea typeface="Calibri" panose="020F0502020204030204" pitchFamily="34" charset="0"/>
              </a:rPr>
              <a:t>Next biggest are other equipment, then labor</a:t>
            </a:r>
          </a:p>
          <a:p>
            <a:pPr marL="346075" marR="0" lvl="1" indent="-234950" algn="l" defTabSz="457200" rtl="0" eaLnBrk="1" fontAlgn="auto" latinLnBrk="0" hangingPunct="1">
              <a:lnSpc>
                <a:spcPct val="100000"/>
              </a:lnSpc>
              <a:spcBef>
                <a:spcPts val="600"/>
              </a:spcBef>
              <a:spcAft>
                <a:spcPts val="0"/>
              </a:spcAft>
              <a:buClr>
                <a:srgbClr val="2297AA"/>
              </a:buClr>
              <a:buSzPct val="90000"/>
              <a:buFont typeface="Wingdings 2" panose="05020102010507070707" pitchFamily="18" charset="2"/>
              <a:buChar char=""/>
              <a:tabLst/>
              <a:defRPr/>
            </a:pPr>
            <a:r>
              <a:rPr lang="en-US" sz="1600" dirty="0">
                <a:latin typeface="Calibri" panose="020F0502020204030204" pitchFamily="34" charset="0"/>
                <a:ea typeface="Calibri" panose="020F0502020204030204" pitchFamily="34" charset="0"/>
              </a:rPr>
              <a:t>Then EPC fees &amp; contingency, based on % of EPC costs</a:t>
            </a:r>
          </a:p>
          <a:p>
            <a:pPr marL="0" indent="0">
              <a:spcBef>
                <a:spcPts val="1200"/>
              </a:spcBef>
              <a:buClr>
                <a:srgbClr val="2297AA"/>
              </a:buClr>
              <a:buSzPct val="90000"/>
              <a:buNone/>
              <a:defRPr/>
            </a:pPr>
            <a:r>
              <a:rPr lang="en-US" sz="1800" b="1" dirty="0">
                <a:effectLst/>
                <a:latin typeface="Calibri" panose="020F0502020204030204" pitchFamily="34" charset="0"/>
                <a:ea typeface="Calibri" panose="020F0502020204030204" pitchFamily="34" charset="0"/>
              </a:rPr>
              <a:t>Key Assumptions</a:t>
            </a:r>
          </a:p>
          <a:p>
            <a:pPr marL="346075" marR="0" lvl="1" indent="-234950" algn="l" defTabSz="457200" rtl="0" eaLnBrk="1" fontAlgn="auto" latinLnBrk="0" hangingPunct="1">
              <a:lnSpc>
                <a:spcPct val="100000"/>
              </a:lnSpc>
              <a:spcBef>
                <a:spcPts val="600"/>
              </a:spcBef>
              <a:spcAft>
                <a:spcPts val="0"/>
              </a:spcAft>
              <a:buClr>
                <a:srgbClr val="2297AA"/>
              </a:buClr>
              <a:buSzPct val="90000"/>
              <a:buFont typeface="Wingdings 2" panose="05020102010507070707" pitchFamily="18" charset="2"/>
              <a:buChar char=""/>
              <a:tabLst/>
              <a:defRPr/>
            </a:pPr>
            <a:r>
              <a:rPr lang="en-US" sz="1600" dirty="0">
                <a:effectLst/>
                <a:latin typeface="Calibri" panose="020F0502020204030204" pitchFamily="34" charset="0"/>
                <a:ea typeface="Calibri" panose="020F0502020204030204" pitchFamily="34" charset="0"/>
              </a:rPr>
              <a:t>Sales tax is 7.5% of materials costs </a:t>
            </a:r>
          </a:p>
          <a:p>
            <a:pPr marL="346075" marR="0" lvl="1" indent="-234950" algn="l" defTabSz="457200" rtl="0" eaLnBrk="1" fontAlgn="auto" latinLnBrk="0" hangingPunct="1">
              <a:lnSpc>
                <a:spcPct val="100000"/>
              </a:lnSpc>
              <a:spcBef>
                <a:spcPts val="600"/>
              </a:spcBef>
              <a:spcAft>
                <a:spcPts val="0"/>
              </a:spcAft>
              <a:buClr>
                <a:srgbClr val="2297AA"/>
              </a:buClr>
              <a:buSzPct val="90000"/>
              <a:buFont typeface="Wingdings 2" panose="05020102010507070707" pitchFamily="18" charset="2"/>
              <a:buChar char=""/>
              <a:tabLst/>
              <a:defRPr/>
            </a:pPr>
            <a:r>
              <a:rPr lang="en-US" sz="1600" dirty="0">
                <a:effectLst/>
                <a:latin typeface="Calibri" panose="020F0502020204030204" pitchFamily="34" charset="0"/>
                <a:ea typeface="Calibri" panose="020F0502020204030204" pitchFamily="34" charset="0"/>
              </a:rPr>
              <a:t>EPC contractor fee </a:t>
            </a:r>
            <a:r>
              <a:rPr lang="en-US" sz="1600" dirty="0">
                <a:latin typeface="Calibri" panose="020F0502020204030204" pitchFamily="34" charset="0"/>
                <a:ea typeface="Calibri" panose="020F0502020204030204" pitchFamily="34" charset="0"/>
              </a:rPr>
              <a:t>+</a:t>
            </a:r>
            <a:r>
              <a:rPr lang="en-US" sz="1600" dirty="0">
                <a:effectLst/>
                <a:latin typeface="Calibri" panose="020F0502020204030204" pitchFamily="34" charset="0"/>
                <a:ea typeface="Calibri" panose="020F0502020204030204" pitchFamily="34" charset="0"/>
              </a:rPr>
              <a:t> contingency are 19% of other EPC costs</a:t>
            </a:r>
          </a:p>
          <a:p>
            <a:pPr lvl="1">
              <a:buClr>
                <a:srgbClr val="2297AA"/>
              </a:buClr>
              <a:defRPr/>
            </a:pPr>
            <a:r>
              <a:rPr lang="en-US" sz="1600" dirty="0">
                <a:effectLst/>
                <a:latin typeface="Calibri" panose="020F0502020204030204" pitchFamily="34" charset="0"/>
                <a:ea typeface="Calibri" panose="020F0502020204030204" pitchFamily="34" charset="0"/>
              </a:rPr>
              <a:t>Project development (5%), mobilization and start-</a:t>
            </a:r>
            <a:r>
              <a:rPr lang="en-US" sz="1600" dirty="0">
                <a:latin typeface="Calibri" panose="020F0502020204030204" pitchFamily="34" charset="0"/>
                <a:ea typeface="Calibri" panose="020F0502020204030204" pitchFamily="34" charset="0"/>
              </a:rPr>
              <a:t>u</a:t>
            </a:r>
            <a:r>
              <a:rPr lang="en-US" sz="1600" dirty="0">
                <a:effectLst/>
                <a:latin typeface="Calibri" panose="020F0502020204030204" pitchFamily="34" charset="0"/>
                <a:ea typeface="Calibri" panose="020F0502020204030204" pitchFamily="34" charset="0"/>
              </a:rPr>
              <a:t>p (1%) and non-fuel </a:t>
            </a:r>
            <a:r>
              <a:rPr lang="en-US" sz="1600" dirty="0">
                <a:latin typeface="Calibri" panose="020F0502020204030204" pitchFamily="34" charset="0"/>
                <a:ea typeface="Calibri" panose="020F0502020204030204" pitchFamily="34" charset="0"/>
              </a:rPr>
              <a:t>i</a:t>
            </a:r>
            <a:r>
              <a:rPr lang="en-US" sz="1600" dirty="0">
                <a:effectLst/>
                <a:latin typeface="Calibri" panose="020F0502020204030204" pitchFamily="34" charset="0"/>
                <a:ea typeface="Calibri" panose="020F0502020204030204" pitchFamily="34" charset="0"/>
              </a:rPr>
              <a:t>nventories (1.5%) costs are based on total EPC costs</a:t>
            </a:r>
          </a:p>
          <a:p>
            <a:pPr marL="346075" marR="0" lvl="1" indent="-234950" algn="l" defTabSz="457200" rtl="0" eaLnBrk="1" fontAlgn="auto" latinLnBrk="0" hangingPunct="1">
              <a:lnSpc>
                <a:spcPct val="100000"/>
              </a:lnSpc>
              <a:spcBef>
                <a:spcPts val="600"/>
              </a:spcBef>
              <a:spcAft>
                <a:spcPts val="0"/>
              </a:spcAft>
              <a:buClr>
                <a:srgbClr val="2297AA"/>
              </a:buClr>
              <a:buSzPct val="90000"/>
              <a:buFont typeface="Wingdings 2" panose="05020102010507070707" pitchFamily="18" charset="2"/>
              <a:buChar char=""/>
              <a:tabLst/>
              <a:defRPr/>
            </a:pPr>
            <a:r>
              <a:rPr lang="en-US" sz="1600" dirty="0">
                <a:effectLst/>
                <a:latin typeface="Calibri" panose="020F0502020204030204" pitchFamily="34" charset="0"/>
                <a:ea typeface="Calibri" panose="020F0502020204030204" pitchFamily="34" charset="0"/>
              </a:rPr>
              <a:t>Electrical interconnection covered by Texas SB 1500 allowance</a:t>
            </a:r>
          </a:p>
          <a:p>
            <a:pPr marL="346075" marR="0" lvl="1" indent="-234950" algn="l" defTabSz="457200" rtl="0" eaLnBrk="1" fontAlgn="auto" latinLnBrk="0" hangingPunct="1">
              <a:lnSpc>
                <a:spcPct val="100000"/>
              </a:lnSpc>
              <a:spcBef>
                <a:spcPts val="600"/>
              </a:spcBef>
              <a:spcAft>
                <a:spcPts val="0"/>
              </a:spcAft>
              <a:buClr>
                <a:srgbClr val="2297AA"/>
              </a:buClr>
              <a:buSzPct val="90000"/>
              <a:buFont typeface="Wingdings 2" panose="05020102010507070707" pitchFamily="18" charset="2"/>
              <a:buChar char=""/>
              <a:tabLst/>
              <a:defRPr/>
            </a:pPr>
            <a:r>
              <a:rPr lang="en-US" sz="1600" dirty="0">
                <a:latin typeface="Calibri" panose="020F0502020204030204" pitchFamily="34" charset="0"/>
                <a:ea typeface="Calibri" panose="020F0502020204030204" pitchFamily="34" charset="0"/>
              </a:rPr>
              <a:t>Gas interconnection assumes ½ mile lateral at $3.5m/mile</a:t>
            </a:r>
            <a:endParaRPr lang="en-US" sz="1600" dirty="0">
              <a:effectLst/>
              <a:latin typeface="Calibri" panose="020F0502020204030204" pitchFamily="34" charset="0"/>
              <a:ea typeface="Calibri" panose="020F0502020204030204" pitchFamily="34" charset="0"/>
            </a:endParaRPr>
          </a:p>
          <a:p>
            <a:pPr marL="346075" marR="0" lvl="1" indent="-234950" algn="l" defTabSz="457200" rtl="0" eaLnBrk="1" fontAlgn="auto" latinLnBrk="0" hangingPunct="1">
              <a:lnSpc>
                <a:spcPct val="100000"/>
              </a:lnSpc>
              <a:spcBef>
                <a:spcPts val="600"/>
              </a:spcBef>
              <a:spcAft>
                <a:spcPts val="0"/>
              </a:spcAft>
              <a:buClr>
                <a:srgbClr val="2297AA"/>
              </a:buClr>
              <a:buSzPct val="90000"/>
              <a:buFont typeface="Wingdings 2" panose="05020102010507070707" pitchFamily="18" charset="2"/>
              <a:buChar char=""/>
              <a:tabLst/>
              <a:defRPr/>
            </a:pPr>
            <a:r>
              <a:rPr lang="en-US" sz="1600" dirty="0">
                <a:effectLst/>
                <a:latin typeface="Calibri" panose="020F0502020204030204" pitchFamily="34" charset="0"/>
                <a:ea typeface="Calibri" panose="020F0502020204030204" pitchFamily="34" charset="0"/>
              </a:rPr>
              <a:t>Owner’s contingency is 10% of other Owner’s costs</a:t>
            </a:r>
          </a:p>
        </p:txBody>
      </p:sp>
      <p:sp>
        <p:nvSpPr>
          <p:cNvPr id="5" name="Text Placeholder 4"/>
          <p:cNvSpPr>
            <a:spLocks noGrp="1"/>
          </p:cNvSpPr>
          <p:nvPr>
            <p:ph type="body" sz="quarter" idx="19"/>
          </p:nvPr>
        </p:nvSpPr>
        <p:spPr>
          <a:xfrm>
            <a:off x="508000" y="7549"/>
            <a:ext cx="6040438" cy="477054"/>
          </a:xfrm>
        </p:spPr>
        <p:txBody>
          <a:bodyPr/>
          <a:lstStyle/>
          <a:p>
            <a:r>
              <a:rPr lang="en-US" dirty="0"/>
              <a:t>3. Bottom-up Cost Estimates</a:t>
            </a:r>
          </a:p>
        </p:txBody>
      </p:sp>
      <p:sp>
        <p:nvSpPr>
          <p:cNvPr id="6" name="Title 5"/>
          <p:cNvSpPr>
            <a:spLocks noGrp="1"/>
          </p:cNvSpPr>
          <p:nvPr>
            <p:ph type="title"/>
          </p:nvPr>
        </p:nvSpPr>
        <p:spPr>
          <a:xfrm>
            <a:off x="508000" y="512748"/>
            <a:ext cx="10231535" cy="555476"/>
          </a:xfrm>
        </p:spPr>
        <p:txBody>
          <a:bodyPr/>
          <a:lstStyle/>
          <a:p>
            <a:r>
              <a:rPr lang="en-US" dirty="0"/>
              <a:t>LM6000 Plant: CAPEX</a:t>
            </a:r>
          </a:p>
        </p:txBody>
      </p:sp>
      <p:pic>
        <p:nvPicPr>
          <p:cNvPr id="7" name="Picture 6">
            <a:extLst>
              <a:ext uri="{FF2B5EF4-FFF2-40B4-BE49-F238E27FC236}">
                <a16:creationId xmlns:a16="http://schemas.microsoft.com/office/drawing/2014/main" id="{D101D7E0-1373-4F24-2F76-095DB552AA55}"/>
              </a:ext>
            </a:extLst>
          </p:cNvPr>
          <p:cNvPicPr>
            <a:picLocks noChangeAspect="1"/>
          </p:cNvPicPr>
          <p:nvPr/>
        </p:nvPicPr>
        <p:blipFill>
          <a:blip r:embed="rId2"/>
          <a:stretch>
            <a:fillRect/>
          </a:stretch>
        </p:blipFill>
        <p:spPr>
          <a:xfrm>
            <a:off x="6548438" y="419100"/>
            <a:ext cx="4114800" cy="6019800"/>
          </a:xfrm>
          <a:prstGeom prst="rect">
            <a:avLst/>
          </a:prstGeom>
        </p:spPr>
      </p:pic>
    </p:spTree>
    <p:extLst>
      <p:ext uri="{BB962C8B-B14F-4D97-AF65-F5344CB8AC3E}">
        <p14:creationId xmlns:p14="http://schemas.microsoft.com/office/powerpoint/2010/main" val="2079772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a:xfrm>
            <a:off x="10219174" y="6356350"/>
            <a:ext cx="1453544" cy="365125"/>
          </a:xfrm>
        </p:spPr>
        <p:txBody>
          <a:bodyPr/>
          <a:lstStyle/>
          <a:p>
            <a:r>
              <a:rPr lang="en-US"/>
              <a:t>brattle.com | </a:t>
            </a:r>
            <a:fld id="{C95ECF09-ED6D-489D-87B4-9DBCD4D54A41}" type="slidenum">
              <a:rPr lang="en-US" smtClean="0"/>
              <a:pPr/>
              <a:t>12</a:t>
            </a:fld>
            <a:endParaRPr lang="en-US" dirty="0"/>
          </a:p>
        </p:txBody>
      </p:sp>
      <p:sp>
        <p:nvSpPr>
          <p:cNvPr id="13" name="Text Placeholder 12">
            <a:extLst>
              <a:ext uri="{FF2B5EF4-FFF2-40B4-BE49-F238E27FC236}">
                <a16:creationId xmlns:a16="http://schemas.microsoft.com/office/drawing/2014/main" id="{7D9DB90A-1368-0082-66F2-D29B56410A10}"/>
              </a:ext>
            </a:extLst>
          </p:cNvPr>
          <p:cNvSpPr>
            <a:spLocks noGrp="1"/>
          </p:cNvSpPr>
          <p:nvPr>
            <p:ph type="body" sz="quarter" idx="16"/>
          </p:nvPr>
        </p:nvSpPr>
        <p:spPr>
          <a:xfrm>
            <a:off x="508000" y="1181100"/>
            <a:ext cx="5360140" cy="4995863"/>
          </a:xfrm>
        </p:spPr>
        <p:txBody>
          <a:bodyPr/>
          <a:lstStyle/>
          <a:p>
            <a:pPr marL="0" indent="0">
              <a:spcBef>
                <a:spcPts val="600"/>
              </a:spcBef>
              <a:buClr>
                <a:srgbClr val="2297AA"/>
              </a:buClr>
              <a:buSzPct val="90000"/>
              <a:buNone/>
              <a:defRPr/>
            </a:pPr>
            <a:r>
              <a:rPr lang="en-US" sz="1800" b="1" dirty="0">
                <a:effectLst/>
                <a:latin typeface="Calibri" panose="020F0502020204030204" pitchFamily="34" charset="0"/>
                <a:ea typeface="Calibri" panose="020F0502020204030204" pitchFamily="34" charset="0"/>
              </a:rPr>
              <a:t>Salient Observations</a:t>
            </a:r>
          </a:p>
          <a:p>
            <a:pPr marL="346075" marR="0" lvl="1" indent="-234950" algn="l" defTabSz="457200" rtl="0" eaLnBrk="1" fontAlgn="auto" latinLnBrk="0" hangingPunct="1">
              <a:lnSpc>
                <a:spcPct val="100000"/>
              </a:lnSpc>
              <a:spcBef>
                <a:spcPts val="600"/>
              </a:spcBef>
              <a:spcAft>
                <a:spcPts val="0"/>
              </a:spcAft>
              <a:buClr>
                <a:srgbClr val="2297AA"/>
              </a:buClr>
              <a:buSzPct val="90000"/>
              <a:buFont typeface="Wingdings 2" panose="05020102010507070707" pitchFamily="18" charset="2"/>
              <a:buChar char=""/>
              <a:tabLst/>
              <a:defRPr/>
            </a:pPr>
            <a:r>
              <a:rPr lang="en-US" sz="1600" dirty="0">
                <a:latin typeface="Calibri" panose="020F0502020204030204" pitchFamily="34" charset="0"/>
                <a:ea typeface="Calibri" panose="020F0502020204030204" pitchFamily="34" charset="0"/>
              </a:rPr>
              <a:t>Insurance and firm gas contract are largest component </a:t>
            </a:r>
          </a:p>
          <a:p>
            <a:pPr marL="346075" marR="0" lvl="1" indent="-234950" algn="l" defTabSz="457200" rtl="0" eaLnBrk="1" fontAlgn="auto" latinLnBrk="0" hangingPunct="1">
              <a:lnSpc>
                <a:spcPct val="100000"/>
              </a:lnSpc>
              <a:spcBef>
                <a:spcPts val="600"/>
              </a:spcBef>
              <a:spcAft>
                <a:spcPts val="0"/>
              </a:spcAft>
              <a:buClr>
                <a:srgbClr val="2297AA"/>
              </a:buClr>
              <a:buSzPct val="90000"/>
              <a:buFont typeface="Wingdings 2" panose="05020102010507070707" pitchFamily="18" charset="2"/>
              <a:buChar char=""/>
              <a:tabLst/>
              <a:defRPr/>
            </a:pPr>
            <a:r>
              <a:rPr lang="en-US" sz="1600" dirty="0">
                <a:latin typeface="Calibri" panose="020F0502020204030204" pitchFamily="34" charset="0"/>
                <a:ea typeface="Calibri" panose="020F0502020204030204" pitchFamily="34" charset="0"/>
              </a:rPr>
              <a:t>Next biggest are labor then property taxes</a:t>
            </a:r>
          </a:p>
          <a:p>
            <a:pPr marL="346075" marR="0" lvl="1" indent="-234950" algn="l" defTabSz="457200" rtl="0" eaLnBrk="1" fontAlgn="auto" latinLnBrk="0" hangingPunct="1">
              <a:lnSpc>
                <a:spcPct val="100000"/>
              </a:lnSpc>
              <a:spcBef>
                <a:spcPts val="600"/>
              </a:spcBef>
              <a:spcAft>
                <a:spcPts val="0"/>
              </a:spcAft>
              <a:buClr>
                <a:srgbClr val="2297AA"/>
              </a:buClr>
              <a:buSzPct val="90000"/>
              <a:buFont typeface="Wingdings 2" panose="05020102010507070707" pitchFamily="18" charset="2"/>
              <a:buChar char=""/>
              <a:tabLst/>
              <a:defRPr/>
            </a:pPr>
            <a:r>
              <a:rPr lang="en-US" sz="1600" dirty="0">
                <a:latin typeface="Calibri" panose="020F0502020204030204" pitchFamily="34" charset="0"/>
                <a:ea typeface="Calibri" panose="020F0502020204030204" pitchFamily="34" charset="0"/>
              </a:rPr>
              <a:t>First-level nominal FOM costs are 18% higher than actual first year FOM costs</a:t>
            </a:r>
          </a:p>
          <a:p>
            <a:pPr marL="111125" marR="0" lvl="1" indent="0" algn="l" defTabSz="457200" rtl="0" eaLnBrk="1" fontAlgn="auto" latinLnBrk="0" hangingPunct="1">
              <a:lnSpc>
                <a:spcPct val="100000"/>
              </a:lnSpc>
              <a:spcBef>
                <a:spcPts val="600"/>
              </a:spcBef>
              <a:spcAft>
                <a:spcPts val="0"/>
              </a:spcAft>
              <a:buClr>
                <a:srgbClr val="2297AA"/>
              </a:buClr>
              <a:buSzPct val="90000"/>
              <a:buNone/>
              <a:tabLst/>
              <a:defRPr/>
            </a:pPr>
            <a:endParaRPr lang="en-US" sz="1600" dirty="0">
              <a:latin typeface="Calibri" panose="020F0502020204030204" pitchFamily="34" charset="0"/>
              <a:ea typeface="Calibri" panose="020F0502020204030204" pitchFamily="34" charset="0"/>
            </a:endParaRPr>
          </a:p>
          <a:p>
            <a:pPr marL="0" indent="0">
              <a:spcBef>
                <a:spcPts val="600"/>
              </a:spcBef>
              <a:buClr>
                <a:srgbClr val="2297AA"/>
              </a:buClr>
              <a:buSzPct val="90000"/>
              <a:buNone/>
              <a:defRPr/>
            </a:pPr>
            <a:r>
              <a:rPr lang="en-US" sz="1800" b="1" dirty="0">
                <a:effectLst/>
                <a:latin typeface="Calibri" panose="020F0502020204030204" pitchFamily="34" charset="0"/>
                <a:ea typeface="Calibri" panose="020F0502020204030204" pitchFamily="34" charset="0"/>
              </a:rPr>
              <a:t>Key Assumptions</a:t>
            </a:r>
          </a:p>
          <a:p>
            <a:pPr lvl="1"/>
            <a:r>
              <a:rPr lang="en-US" sz="1600"/>
              <a:t>Air emission </a:t>
            </a:r>
            <a:r>
              <a:rPr lang="en-US" sz="1600" dirty="0"/>
              <a:t>standards are assumed to be met with the inclusion of selective catalytic </a:t>
            </a:r>
            <a:r>
              <a:rPr lang="en-US" sz="1600"/>
              <a:t>reduction systems</a:t>
            </a:r>
            <a:endParaRPr lang="en-US" sz="1600" dirty="0"/>
          </a:p>
          <a:p>
            <a:pPr lvl="1"/>
            <a:r>
              <a:rPr lang="en-US" sz="1600" dirty="0"/>
              <a:t>Maintenance and minor repairs are 10% of LTSA fixed costs </a:t>
            </a:r>
          </a:p>
          <a:p>
            <a:pPr lvl="1"/>
            <a:r>
              <a:rPr lang="en-US" sz="1600" dirty="0"/>
              <a:t>Firm gas costs are $3.1 million per year based on firm fuel costs at existing/planned WattBridge facilities</a:t>
            </a:r>
          </a:p>
          <a:p>
            <a:pPr lvl="1"/>
            <a:r>
              <a:rPr lang="en-US" sz="1600" dirty="0"/>
              <a:t>Property taxes are 0.3% of overnight capital costs</a:t>
            </a:r>
          </a:p>
          <a:p>
            <a:pPr lvl="1"/>
            <a:r>
              <a:rPr lang="en-US" sz="1600" dirty="0"/>
              <a:t>Insurance is 0.6% of overnight capital costs</a:t>
            </a:r>
          </a:p>
        </p:txBody>
      </p:sp>
      <p:sp>
        <p:nvSpPr>
          <p:cNvPr id="5" name="Text Placeholder 4"/>
          <p:cNvSpPr>
            <a:spLocks noGrp="1"/>
          </p:cNvSpPr>
          <p:nvPr>
            <p:ph type="body" sz="quarter" idx="19"/>
          </p:nvPr>
        </p:nvSpPr>
        <p:spPr>
          <a:xfrm>
            <a:off x="508000" y="7549"/>
            <a:ext cx="6040438" cy="477054"/>
          </a:xfrm>
        </p:spPr>
        <p:txBody>
          <a:bodyPr/>
          <a:lstStyle/>
          <a:p>
            <a:r>
              <a:rPr lang="en-US" dirty="0"/>
              <a:t>3. Bottom-up Cost Estimates</a:t>
            </a:r>
          </a:p>
        </p:txBody>
      </p:sp>
      <p:sp>
        <p:nvSpPr>
          <p:cNvPr id="6" name="Title 5"/>
          <p:cNvSpPr>
            <a:spLocks noGrp="1"/>
          </p:cNvSpPr>
          <p:nvPr>
            <p:ph type="title"/>
          </p:nvPr>
        </p:nvSpPr>
        <p:spPr>
          <a:xfrm>
            <a:off x="508000" y="512748"/>
            <a:ext cx="10231535" cy="555476"/>
          </a:xfrm>
        </p:spPr>
        <p:txBody>
          <a:bodyPr/>
          <a:lstStyle/>
          <a:p>
            <a:r>
              <a:rPr lang="en-US" dirty="0"/>
              <a:t>LM6000 Plant: O&amp;M</a:t>
            </a:r>
          </a:p>
        </p:txBody>
      </p:sp>
      <p:pic>
        <p:nvPicPr>
          <p:cNvPr id="4" name="Picture 3">
            <a:extLst>
              <a:ext uri="{FF2B5EF4-FFF2-40B4-BE49-F238E27FC236}">
                <a16:creationId xmlns:a16="http://schemas.microsoft.com/office/drawing/2014/main" id="{A8769996-ADA7-13B2-383B-C7A11B865EFA}"/>
              </a:ext>
            </a:extLst>
          </p:cNvPr>
          <p:cNvPicPr>
            <a:picLocks noChangeAspect="1"/>
          </p:cNvPicPr>
          <p:nvPr/>
        </p:nvPicPr>
        <p:blipFill>
          <a:blip r:embed="rId2"/>
          <a:stretch>
            <a:fillRect/>
          </a:stretch>
        </p:blipFill>
        <p:spPr>
          <a:xfrm>
            <a:off x="6592955" y="313859"/>
            <a:ext cx="5079763" cy="6042491"/>
          </a:xfrm>
          <a:prstGeom prst="rect">
            <a:avLst/>
          </a:prstGeom>
        </p:spPr>
      </p:pic>
    </p:spTree>
    <p:extLst>
      <p:ext uri="{BB962C8B-B14F-4D97-AF65-F5344CB8AC3E}">
        <p14:creationId xmlns:p14="http://schemas.microsoft.com/office/powerpoint/2010/main" val="309963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a:xfrm>
            <a:off x="10219174" y="6356350"/>
            <a:ext cx="1453544" cy="365125"/>
          </a:xfrm>
        </p:spPr>
        <p:txBody>
          <a:bodyPr/>
          <a:lstStyle/>
          <a:p>
            <a:r>
              <a:rPr lang="en-US"/>
              <a:t>brattle.com | </a:t>
            </a:r>
            <a:fld id="{C95ECF09-ED6D-489D-87B4-9DBCD4D54A41}" type="slidenum">
              <a:rPr lang="en-US" smtClean="0"/>
              <a:pPr/>
              <a:t>13</a:t>
            </a:fld>
            <a:endParaRPr lang="en-US" dirty="0"/>
          </a:p>
        </p:txBody>
      </p:sp>
      <p:sp>
        <p:nvSpPr>
          <p:cNvPr id="5" name="Text Placeholder 4"/>
          <p:cNvSpPr>
            <a:spLocks noGrp="1"/>
          </p:cNvSpPr>
          <p:nvPr>
            <p:ph type="body" sz="quarter" idx="19"/>
          </p:nvPr>
        </p:nvSpPr>
        <p:spPr>
          <a:xfrm>
            <a:off x="508000" y="7549"/>
            <a:ext cx="6040438" cy="477054"/>
          </a:xfrm>
        </p:spPr>
        <p:txBody>
          <a:bodyPr/>
          <a:lstStyle/>
          <a:p>
            <a:r>
              <a:rPr lang="en-US" dirty="0"/>
              <a:t>3. Bottom-up Cost Estimates</a:t>
            </a:r>
          </a:p>
        </p:txBody>
      </p:sp>
      <p:sp>
        <p:nvSpPr>
          <p:cNvPr id="6" name="Title 5"/>
          <p:cNvSpPr>
            <a:spLocks noGrp="1"/>
          </p:cNvSpPr>
          <p:nvPr>
            <p:ph type="title"/>
          </p:nvPr>
        </p:nvSpPr>
        <p:spPr>
          <a:xfrm>
            <a:off x="508000" y="512748"/>
            <a:ext cx="10231535" cy="555476"/>
          </a:xfrm>
        </p:spPr>
        <p:txBody>
          <a:bodyPr/>
          <a:lstStyle/>
          <a:p>
            <a:r>
              <a:rPr lang="en-US" dirty="0"/>
              <a:t>Comparison of LM6000 to 2024 EIA benchmark</a:t>
            </a:r>
          </a:p>
        </p:txBody>
      </p:sp>
      <p:sp>
        <p:nvSpPr>
          <p:cNvPr id="13" name="TextBox 12">
            <a:extLst>
              <a:ext uri="{FF2B5EF4-FFF2-40B4-BE49-F238E27FC236}">
                <a16:creationId xmlns:a16="http://schemas.microsoft.com/office/drawing/2014/main" id="{FEF84AA6-94BF-A715-FD90-C1E0AEF1B8B9}"/>
              </a:ext>
            </a:extLst>
          </p:cNvPr>
          <p:cNvSpPr txBox="1"/>
          <p:nvPr/>
        </p:nvSpPr>
        <p:spPr>
          <a:xfrm>
            <a:off x="638061" y="6094740"/>
            <a:ext cx="10918116" cy="261610"/>
          </a:xfrm>
          <a:prstGeom prst="rect">
            <a:avLst/>
          </a:prstGeom>
          <a:noFill/>
        </p:spPr>
        <p:txBody>
          <a:bodyPr wrap="square" rtlCol="0">
            <a:spAutoFit/>
          </a:bodyPr>
          <a:lstStyle/>
          <a:p>
            <a:r>
              <a:rPr lang="en-US" sz="1100" dirty="0"/>
              <a:t>Source: </a:t>
            </a:r>
            <a:r>
              <a:rPr lang="en-US" sz="1100" dirty="0">
                <a:hlinkClick r:id="rId2"/>
              </a:rPr>
              <a:t>EIA, </a:t>
            </a:r>
            <a:r>
              <a:rPr lang="en-GB" sz="1100" dirty="0">
                <a:hlinkClick r:id="rId2"/>
              </a:rPr>
              <a:t>Capital Cost and Performance Characteristics for Utility-Scale Electric Power Generating Technologies, prepared by Sargent &amp; Lundy, January 2024</a:t>
            </a:r>
            <a:r>
              <a:rPr lang="en-GB" sz="1100" dirty="0"/>
              <a:t>.</a:t>
            </a:r>
            <a:endParaRPr lang="en-US" sz="1100" dirty="0"/>
          </a:p>
        </p:txBody>
      </p:sp>
      <p:sp>
        <p:nvSpPr>
          <p:cNvPr id="7" name="Text Placeholder 12">
            <a:extLst>
              <a:ext uri="{FF2B5EF4-FFF2-40B4-BE49-F238E27FC236}">
                <a16:creationId xmlns:a16="http://schemas.microsoft.com/office/drawing/2014/main" id="{D44ED77C-E3CA-1089-55E4-AB0CF4D7D5BD}"/>
              </a:ext>
            </a:extLst>
          </p:cNvPr>
          <p:cNvSpPr>
            <a:spLocks noGrp="1"/>
          </p:cNvSpPr>
          <p:nvPr>
            <p:ph type="body" sz="quarter" idx="16"/>
          </p:nvPr>
        </p:nvSpPr>
        <p:spPr>
          <a:xfrm>
            <a:off x="508000" y="1181100"/>
            <a:ext cx="4814047" cy="4815254"/>
          </a:xfrm>
        </p:spPr>
        <p:txBody>
          <a:bodyPr/>
          <a:lstStyle/>
          <a:p>
            <a:pPr marL="0" indent="0">
              <a:spcBef>
                <a:spcPts val="600"/>
              </a:spcBef>
              <a:buClr>
                <a:srgbClr val="2297AA"/>
              </a:buClr>
              <a:buSzPct val="90000"/>
              <a:buNone/>
              <a:defRPr/>
            </a:pPr>
            <a:r>
              <a:rPr lang="en-US" b="1" dirty="0">
                <a:latin typeface="Calibri" panose="020F0502020204030204" pitchFamily="34" charset="0"/>
                <a:ea typeface="Calibri" panose="020F0502020204030204" pitchFamily="34" charset="0"/>
              </a:rPr>
              <a:t>Overnight costs for the LM6000 plant are $82/kW higher in this study than in the 2024 EIA study</a:t>
            </a:r>
          </a:p>
          <a:p>
            <a:pPr marL="346075" marR="0" lvl="1" indent="-234950" algn="l" defTabSz="457200" rtl="0" eaLnBrk="1" fontAlgn="auto" latinLnBrk="0" hangingPunct="1">
              <a:lnSpc>
                <a:spcPct val="100000"/>
              </a:lnSpc>
              <a:spcBef>
                <a:spcPts val="1800"/>
              </a:spcBef>
              <a:spcAft>
                <a:spcPts val="0"/>
              </a:spcAft>
              <a:buClr>
                <a:srgbClr val="2297AA"/>
              </a:buClr>
              <a:buSzPct val="90000"/>
              <a:buFont typeface="Wingdings 2" panose="05020102010507070707" pitchFamily="18" charset="2"/>
              <a:buChar char=""/>
              <a:tabLst/>
              <a:defRPr/>
            </a:pPr>
            <a:r>
              <a:rPr lang="en-US" dirty="0">
                <a:latin typeface="Calibri" panose="020F0502020204030204" pitchFamily="34" charset="0"/>
                <a:ea typeface="Calibri" panose="020F0502020204030204" pitchFamily="34" charset="0"/>
              </a:rPr>
              <a:t>Our EPC costs are $161/kW higher because PFs deliver 13% more power for a small additional absolute cost compared to PCs</a:t>
            </a:r>
          </a:p>
          <a:p>
            <a:pPr lvl="1">
              <a:spcBef>
                <a:spcPts val="1800"/>
              </a:spcBef>
              <a:defRPr/>
            </a:pPr>
            <a:r>
              <a:rPr lang="en-US" dirty="0">
                <a:latin typeface="Calibri" panose="020F0502020204030204" pitchFamily="34" charset="0"/>
                <a:ea typeface="Calibri" panose="020F0502020204030204" pitchFamily="34" charset="0"/>
              </a:rPr>
              <a:t>Our Non-EPC costs are $79/kW lower because </a:t>
            </a:r>
          </a:p>
          <a:p>
            <a:pPr lvl="2">
              <a:defRPr/>
            </a:pPr>
            <a:r>
              <a:rPr lang="en-US" dirty="0">
                <a:latin typeface="Calibri" panose="020F0502020204030204" pitchFamily="34" charset="0"/>
                <a:ea typeface="Calibri" panose="020F0502020204030204" pitchFamily="34" charset="0"/>
              </a:rPr>
              <a:t>Our bigger 6x0 plant has better economies of scale on non-EPC costs</a:t>
            </a:r>
          </a:p>
          <a:p>
            <a:pPr lvl="2">
              <a:defRPr/>
            </a:pPr>
            <a:r>
              <a:rPr lang="en-US" dirty="0">
                <a:latin typeface="Calibri" panose="020F0502020204030204" pitchFamily="34" charset="0"/>
                <a:ea typeface="Calibri" panose="020F0502020204030204" pitchFamily="34" charset="0"/>
              </a:rPr>
              <a:t>Our electrical interconnection costs are covered by the Texas Senate Bill 1500 allowance</a:t>
            </a:r>
          </a:p>
          <a:p>
            <a:pPr lvl="2">
              <a:defRPr/>
            </a:pPr>
            <a:r>
              <a:rPr lang="en-US" dirty="0">
                <a:latin typeface="Calibri" panose="020F0502020204030204" pitchFamily="34" charset="0"/>
                <a:ea typeface="Calibri" panose="020F0502020204030204" pitchFamily="34" charset="0"/>
              </a:rPr>
              <a:t>Our gas interconnection excludes metering station costs because of the high local availability of natural gas transmission lines sufficient for CT operation in Harris County</a:t>
            </a:r>
          </a:p>
        </p:txBody>
      </p:sp>
      <p:sp>
        <p:nvSpPr>
          <p:cNvPr id="11" name="TextBox 10">
            <a:extLst>
              <a:ext uri="{FF2B5EF4-FFF2-40B4-BE49-F238E27FC236}">
                <a16:creationId xmlns:a16="http://schemas.microsoft.com/office/drawing/2014/main" id="{BD8DFA7D-E456-8AA0-487F-6B5466EBB92D}"/>
              </a:ext>
            </a:extLst>
          </p:cNvPr>
          <p:cNvSpPr txBox="1"/>
          <p:nvPr/>
        </p:nvSpPr>
        <p:spPr>
          <a:xfrm>
            <a:off x="5828755" y="1344350"/>
            <a:ext cx="5937529" cy="369332"/>
          </a:xfrm>
          <a:prstGeom prst="rect">
            <a:avLst/>
          </a:prstGeom>
          <a:noFill/>
        </p:spPr>
        <p:txBody>
          <a:bodyPr wrap="square" rtlCol="0">
            <a:spAutoFit/>
          </a:bodyPr>
          <a:lstStyle/>
          <a:p>
            <a:pPr algn="ctr"/>
            <a:r>
              <a:rPr lang="en-US" b="1" dirty="0">
                <a:solidFill>
                  <a:schemeClr val="accent1"/>
                </a:solidFill>
              </a:rPr>
              <a:t>Comparison to EIA Benchmark</a:t>
            </a:r>
          </a:p>
        </p:txBody>
      </p:sp>
      <p:pic>
        <p:nvPicPr>
          <p:cNvPr id="8" name="Picture 7">
            <a:extLst>
              <a:ext uri="{FF2B5EF4-FFF2-40B4-BE49-F238E27FC236}">
                <a16:creationId xmlns:a16="http://schemas.microsoft.com/office/drawing/2014/main" id="{67939B34-D763-E968-0007-12272BC0F043}"/>
              </a:ext>
            </a:extLst>
          </p:cNvPr>
          <p:cNvPicPr>
            <a:picLocks noChangeAspect="1"/>
          </p:cNvPicPr>
          <p:nvPr/>
        </p:nvPicPr>
        <p:blipFill>
          <a:blip r:embed="rId3"/>
          <a:stretch>
            <a:fillRect/>
          </a:stretch>
        </p:blipFill>
        <p:spPr>
          <a:xfrm>
            <a:off x="5743691" y="1812068"/>
            <a:ext cx="6107655" cy="1792998"/>
          </a:xfrm>
          <a:prstGeom prst="rect">
            <a:avLst/>
          </a:prstGeom>
        </p:spPr>
      </p:pic>
    </p:spTree>
    <p:extLst>
      <p:ext uri="{BB962C8B-B14F-4D97-AF65-F5344CB8AC3E}">
        <p14:creationId xmlns:p14="http://schemas.microsoft.com/office/powerpoint/2010/main" val="1767810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a:xfrm>
            <a:off x="10219174" y="6356350"/>
            <a:ext cx="1453544" cy="365125"/>
          </a:xfrm>
        </p:spPr>
        <p:txBody>
          <a:bodyPr/>
          <a:lstStyle/>
          <a:p>
            <a:r>
              <a:rPr lang="en-US"/>
              <a:t>brattle.com | </a:t>
            </a:r>
            <a:fld id="{C95ECF09-ED6D-489D-87B4-9DBCD4D54A41}" type="slidenum">
              <a:rPr lang="en-US" smtClean="0"/>
              <a:pPr/>
              <a:t>14</a:t>
            </a:fld>
            <a:endParaRPr lang="en-US" dirty="0"/>
          </a:p>
        </p:txBody>
      </p:sp>
      <p:sp>
        <p:nvSpPr>
          <p:cNvPr id="13" name="Text Placeholder 12">
            <a:extLst>
              <a:ext uri="{FF2B5EF4-FFF2-40B4-BE49-F238E27FC236}">
                <a16:creationId xmlns:a16="http://schemas.microsoft.com/office/drawing/2014/main" id="{7D9DB90A-1368-0082-66F2-D29B56410A10}"/>
              </a:ext>
            </a:extLst>
          </p:cNvPr>
          <p:cNvSpPr>
            <a:spLocks noGrp="1"/>
          </p:cNvSpPr>
          <p:nvPr>
            <p:ph type="body" sz="quarter" idx="16"/>
          </p:nvPr>
        </p:nvSpPr>
        <p:spPr>
          <a:xfrm>
            <a:off x="508000" y="1181100"/>
            <a:ext cx="5005033" cy="4995863"/>
          </a:xfrm>
        </p:spPr>
        <p:txBody>
          <a:bodyPr/>
          <a:lstStyle/>
          <a:p>
            <a:pPr marL="0" indent="0">
              <a:spcBef>
                <a:spcPts val="600"/>
              </a:spcBef>
              <a:buClr>
                <a:srgbClr val="2297AA"/>
              </a:buClr>
              <a:buSzPct val="90000"/>
              <a:buNone/>
              <a:defRPr/>
            </a:pPr>
            <a:r>
              <a:rPr lang="en-US" sz="1800" b="1" dirty="0">
                <a:effectLst/>
                <a:latin typeface="Calibri" panose="020F0502020204030204" pitchFamily="34" charset="0"/>
                <a:ea typeface="Calibri" panose="020F0502020204030204" pitchFamily="34" charset="0"/>
              </a:rPr>
              <a:t>Salient Observations</a:t>
            </a:r>
          </a:p>
          <a:p>
            <a:pPr marL="346075" marR="0" lvl="1" indent="-234950" algn="l" defTabSz="457200" rtl="0" eaLnBrk="1" fontAlgn="auto" latinLnBrk="0" hangingPunct="1">
              <a:lnSpc>
                <a:spcPct val="100000"/>
              </a:lnSpc>
              <a:spcBef>
                <a:spcPts val="600"/>
              </a:spcBef>
              <a:spcAft>
                <a:spcPts val="0"/>
              </a:spcAft>
              <a:buClr>
                <a:srgbClr val="2297AA"/>
              </a:buClr>
              <a:buSzPct val="90000"/>
              <a:buFont typeface="Wingdings 2" panose="05020102010507070707" pitchFamily="18" charset="2"/>
              <a:buChar char=""/>
              <a:tabLst/>
              <a:defRPr/>
            </a:pPr>
            <a:r>
              <a:rPr lang="en-US" sz="1600" dirty="0">
                <a:latin typeface="Calibri" panose="020F0502020204030204" pitchFamily="34" charset="0"/>
                <a:ea typeface="Calibri" panose="020F0502020204030204" pitchFamily="34" charset="0"/>
              </a:rPr>
              <a:t>Nearly 70% of capital costs comes from PV and BESS equipment supply costs, even with steep declines over past several years</a:t>
            </a:r>
          </a:p>
          <a:p>
            <a:pPr lvl="2">
              <a:defRPr/>
            </a:pPr>
            <a:r>
              <a:rPr lang="en-US" sz="1400" dirty="0">
                <a:latin typeface="Calibri" panose="020F0502020204030204" pitchFamily="34" charset="0"/>
              </a:rPr>
              <a:t>PV modules at only $355/kW</a:t>
            </a:r>
          </a:p>
          <a:p>
            <a:pPr lvl="2">
              <a:defRPr/>
            </a:pPr>
            <a:r>
              <a:rPr lang="en-US" sz="1400" dirty="0">
                <a:latin typeface="Calibri" panose="020F0502020204030204" pitchFamily="34" charset="0"/>
              </a:rPr>
              <a:t>BESS at only $928/kW or $464/kWh for a 2-hour battery </a:t>
            </a:r>
          </a:p>
          <a:p>
            <a:pPr marL="346075" marR="0" lvl="1" indent="-234950" algn="l" defTabSz="457200" rtl="0" eaLnBrk="1" fontAlgn="auto" latinLnBrk="0" hangingPunct="1">
              <a:lnSpc>
                <a:spcPct val="100000"/>
              </a:lnSpc>
              <a:spcBef>
                <a:spcPts val="600"/>
              </a:spcBef>
              <a:spcAft>
                <a:spcPts val="0"/>
              </a:spcAft>
              <a:buClr>
                <a:srgbClr val="2297AA"/>
              </a:buClr>
              <a:buSzPct val="90000"/>
              <a:buFont typeface="Wingdings 2" panose="05020102010507070707" pitchFamily="18" charset="2"/>
              <a:buChar char=""/>
              <a:tabLst/>
              <a:defRPr/>
            </a:pPr>
            <a:r>
              <a:rPr lang="en-US" sz="1600" dirty="0">
                <a:latin typeface="Calibri" panose="020F0502020204030204" pitchFamily="34" charset="0"/>
                <a:ea typeface="Calibri" panose="020F0502020204030204" pitchFamily="34" charset="0"/>
              </a:rPr>
              <a:t>Project development costs are responsible for 75% of non-EPC costs</a:t>
            </a:r>
          </a:p>
          <a:p>
            <a:pPr marL="0" indent="0">
              <a:buClr>
                <a:srgbClr val="2297AA"/>
              </a:buClr>
              <a:buSzPct val="90000"/>
              <a:buNone/>
              <a:defRPr/>
            </a:pPr>
            <a:r>
              <a:rPr lang="en-US" sz="1800" b="1" dirty="0">
                <a:effectLst/>
                <a:latin typeface="Calibri" panose="020F0502020204030204" pitchFamily="34" charset="0"/>
                <a:ea typeface="Calibri" panose="020F0502020204030204" pitchFamily="34" charset="0"/>
              </a:rPr>
              <a:t>Key Assumptions</a:t>
            </a:r>
            <a:endParaRPr lang="en-US" dirty="0"/>
          </a:p>
          <a:p>
            <a:pPr lvl="1"/>
            <a:r>
              <a:rPr lang="en-US" sz="1600" dirty="0"/>
              <a:t>EPC contractor fee is 5% of other EPC costs</a:t>
            </a:r>
          </a:p>
          <a:p>
            <a:pPr lvl="1"/>
            <a:r>
              <a:rPr lang="en-US" sz="1600" dirty="0"/>
              <a:t>EPC contingency is 5% of other EPC costs + EPC contractor fee </a:t>
            </a:r>
          </a:p>
          <a:p>
            <a:pPr lvl="1"/>
            <a:r>
              <a:rPr lang="en-US" sz="1600" dirty="0">
                <a:effectLst/>
                <a:latin typeface="Calibri" panose="020F0502020204030204" pitchFamily="34" charset="0"/>
                <a:ea typeface="Calibri" panose="020F0502020204030204" pitchFamily="34" charset="0"/>
              </a:rPr>
              <a:t>Project development (5%), mobilization and start-</a:t>
            </a:r>
            <a:r>
              <a:rPr lang="en-US" sz="1600" dirty="0">
                <a:latin typeface="Calibri" panose="020F0502020204030204" pitchFamily="34" charset="0"/>
                <a:ea typeface="Calibri" panose="020F0502020204030204" pitchFamily="34" charset="0"/>
              </a:rPr>
              <a:t>u</a:t>
            </a:r>
            <a:r>
              <a:rPr lang="en-US" sz="1600" dirty="0">
                <a:effectLst/>
                <a:latin typeface="Calibri" panose="020F0502020204030204" pitchFamily="34" charset="0"/>
                <a:ea typeface="Calibri" panose="020F0502020204030204" pitchFamily="34" charset="0"/>
              </a:rPr>
              <a:t>p (1%) are based on total EPC costs</a:t>
            </a:r>
          </a:p>
          <a:p>
            <a:pPr lvl="1"/>
            <a:r>
              <a:rPr lang="en-US" sz="1600" dirty="0">
                <a:effectLst/>
                <a:latin typeface="Calibri" panose="020F0502020204030204" pitchFamily="34" charset="0"/>
                <a:ea typeface="Calibri" panose="020F0502020204030204" pitchFamily="34" charset="0"/>
              </a:rPr>
              <a:t>Owner’s contingency is 10% of other Owner’s costs </a:t>
            </a:r>
          </a:p>
          <a:p>
            <a:pPr lvl="1"/>
            <a:endParaRPr lang="en-US" dirty="0">
              <a:solidFill>
                <a:srgbClr val="FF0000"/>
              </a:solidFill>
            </a:endParaRPr>
          </a:p>
        </p:txBody>
      </p:sp>
      <p:sp>
        <p:nvSpPr>
          <p:cNvPr id="5" name="Text Placeholder 4"/>
          <p:cNvSpPr>
            <a:spLocks noGrp="1"/>
          </p:cNvSpPr>
          <p:nvPr>
            <p:ph type="body" sz="quarter" idx="19"/>
          </p:nvPr>
        </p:nvSpPr>
        <p:spPr>
          <a:xfrm>
            <a:off x="508000" y="7549"/>
            <a:ext cx="6040438" cy="477054"/>
          </a:xfrm>
        </p:spPr>
        <p:txBody>
          <a:bodyPr/>
          <a:lstStyle/>
          <a:p>
            <a:r>
              <a:rPr lang="en-US" dirty="0"/>
              <a:t>3. Bottom-up Cost Estimates</a:t>
            </a:r>
          </a:p>
        </p:txBody>
      </p:sp>
      <p:sp>
        <p:nvSpPr>
          <p:cNvPr id="6" name="Title 5"/>
          <p:cNvSpPr>
            <a:spLocks noGrp="1"/>
          </p:cNvSpPr>
          <p:nvPr>
            <p:ph type="title"/>
          </p:nvPr>
        </p:nvSpPr>
        <p:spPr>
          <a:xfrm>
            <a:off x="508000" y="512748"/>
            <a:ext cx="10231535" cy="555476"/>
          </a:xfrm>
        </p:spPr>
        <p:txBody>
          <a:bodyPr/>
          <a:lstStyle/>
          <a:p>
            <a:r>
              <a:rPr lang="en-US" dirty="0"/>
              <a:t>PV+BESS: CAPEX</a:t>
            </a:r>
          </a:p>
        </p:txBody>
      </p:sp>
      <p:pic>
        <p:nvPicPr>
          <p:cNvPr id="11" name="Picture 10">
            <a:extLst>
              <a:ext uri="{FF2B5EF4-FFF2-40B4-BE49-F238E27FC236}">
                <a16:creationId xmlns:a16="http://schemas.microsoft.com/office/drawing/2014/main" id="{43CF6687-5F25-7DD5-E76A-2F47761379BD}"/>
              </a:ext>
            </a:extLst>
          </p:cNvPr>
          <p:cNvPicPr>
            <a:picLocks noChangeAspect="1"/>
          </p:cNvPicPr>
          <p:nvPr/>
        </p:nvPicPr>
        <p:blipFill>
          <a:blip r:embed="rId2"/>
          <a:stretch>
            <a:fillRect/>
          </a:stretch>
        </p:blipFill>
        <p:spPr>
          <a:xfrm>
            <a:off x="5948799" y="512763"/>
            <a:ext cx="5884682" cy="5861049"/>
          </a:xfrm>
          <a:prstGeom prst="rect">
            <a:avLst/>
          </a:prstGeom>
        </p:spPr>
      </p:pic>
    </p:spTree>
    <p:extLst>
      <p:ext uri="{BB962C8B-B14F-4D97-AF65-F5344CB8AC3E}">
        <p14:creationId xmlns:p14="http://schemas.microsoft.com/office/powerpoint/2010/main" val="887853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a:xfrm>
            <a:off x="10219174" y="6356350"/>
            <a:ext cx="1453544" cy="365125"/>
          </a:xfrm>
        </p:spPr>
        <p:txBody>
          <a:bodyPr/>
          <a:lstStyle/>
          <a:p>
            <a:r>
              <a:rPr lang="en-US"/>
              <a:t>brattle.com | </a:t>
            </a:r>
            <a:fld id="{C95ECF09-ED6D-489D-87B4-9DBCD4D54A41}" type="slidenum">
              <a:rPr lang="en-US" smtClean="0"/>
              <a:pPr/>
              <a:t>15</a:t>
            </a:fld>
            <a:endParaRPr lang="en-US" dirty="0"/>
          </a:p>
        </p:txBody>
      </p:sp>
      <p:sp>
        <p:nvSpPr>
          <p:cNvPr id="13" name="Text Placeholder 12">
            <a:extLst>
              <a:ext uri="{FF2B5EF4-FFF2-40B4-BE49-F238E27FC236}">
                <a16:creationId xmlns:a16="http://schemas.microsoft.com/office/drawing/2014/main" id="{7D9DB90A-1368-0082-66F2-D29B56410A10}"/>
              </a:ext>
            </a:extLst>
          </p:cNvPr>
          <p:cNvSpPr>
            <a:spLocks noGrp="1"/>
          </p:cNvSpPr>
          <p:nvPr>
            <p:ph type="body" sz="quarter" idx="16"/>
          </p:nvPr>
        </p:nvSpPr>
        <p:spPr>
          <a:xfrm>
            <a:off x="508000" y="1181101"/>
            <a:ext cx="4635500" cy="5289012"/>
          </a:xfrm>
        </p:spPr>
        <p:txBody>
          <a:bodyPr/>
          <a:lstStyle/>
          <a:p>
            <a:pPr marL="0" indent="0">
              <a:spcBef>
                <a:spcPts val="600"/>
              </a:spcBef>
              <a:buClr>
                <a:srgbClr val="2297AA"/>
              </a:buClr>
              <a:buSzPct val="90000"/>
              <a:buNone/>
              <a:defRPr/>
            </a:pPr>
            <a:r>
              <a:rPr lang="en-US" sz="1800" b="1" dirty="0">
                <a:effectLst/>
                <a:latin typeface="Calibri" panose="020F0502020204030204" pitchFamily="34" charset="0"/>
                <a:ea typeface="Calibri" panose="020F0502020204030204" pitchFamily="34" charset="0"/>
              </a:rPr>
              <a:t>Salient Observations</a:t>
            </a:r>
          </a:p>
          <a:p>
            <a:pPr marL="346075" marR="0" lvl="1" indent="-234950" algn="l" defTabSz="457200" rtl="0" eaLnBrk="1" fontAlgn="auto" latinLnBrk="0" hangingPunct="1">
              <a:lnSpc>
                <a:spcPct val="100000"/>
              </a:lnSpc>
              <a:spcBef>
                <a:spcPts val="600"/>
              </a:spcBef>
              <a:spcAft>
                <a:spcPts val="0"/>
              </a:spcAft>
              <a:buClr>
                <a:srgbClr val="2297AA"/>
              </a:buClr>
              <a:buSzPct val="90000"/>
              <a:buFont typeface="Wingdings 2" panose="05020102010507070707" pitchFamily="18" charset="2"/>
              <a:buChar char=""/>
              <a:tabLst/>
              <a:defRPr/>
            </a:pPr>
            <a:r>
              <a:rPr lang="en-US" sz="1600" dirty="0">
                <a:latin typeface="Calibri" panose="020F0502020204030204" pitchFamily="34" charset="0"/>
                <a:ea typeface="Calibri" panose="020F0502020204030204" pitchFamily="34" charset="0"/>
              </a:rPr>
              <a:t>Maintenance costs comprise over half of total O&amp;M costs</a:t>
            </a:r>
          </a:p>
          <a:p>
            <a:pPr marL="0" indent="0">
              <a:buClr>
                <a:srgbClr val="2297AA"/>
              </a:buClr>
              <a:buSzPct val="90000"/>
              <a:buNone/>
              <a:defRPr/>
            </a:pPr>
            <a:r>
              <a:rPr lang="en-US" sz="1800" b="1" dirty="0">
                <a:effectLst/>
                <a:latin typeface="Calibri" panose="020F0502020204030204" pitchFamily="34" charset="0"/>
                <a:ea typeface="Calibri" panose="020F0502020204030204" pitchFamily="34" charset="0"/>
              </a:rPr>
              <a:t>Key Assumptions</a:t>
            </a:r>
            <a:endParaRPr lang="en-GB" sz="1600" dirty="0"/>
          </a:p>
          <a:p>
            <a:pPr lvl="1"/>
            <a:r>
              <a:rPr lang="en-GB" sz="1600" dirty="0"/>
              <a:t>Land lease costs are based on a lease cost of $500 per acre and 1,400 acres needed </a:t>
            </a:r>
          </a:p>
          <a:p>
            <a:pPr lvl="1"/>
            <a:r>
              <a:rPr lang="en-GB" sz="1600" dirty="0"/>
              <a:t>Property taxes (0.6%) and insurance (0.3%) are based on overnight capital costs</a:t>
            </a:r>
          </a:p>
          <a:p>
            <a:pPr lvl="1"/>
            <a:r>
              <a:rPr lang="en-GB" sz="1600" dirty="0"/>
              <a:t>Augmentation costs</a:t>
            </a:r>
          </a:p>
          <a:p>
            <a:pPr lvl="2"/>
            <a:r>
              <a:rPr lang="en-US" sz="1400" dirty="0"/>
              <a:t>28 MWh of augmentation are required in years 5, 10, and 15 after COD to maintain capacity rating all 20 years</a:t>
            </a:r>
          </a:p>
          <a:p>
            <a:pPr lvl="2"/>
            <a:r>
              <a:rPr lang="en-US" sz="1400" dirty="0"/>
              <a:t>Starting augmentation costs are $313/kWh in 2024$</a:t>
            </a:r>
          </a:p>
          <a:p>
            <a:pPr lvl="2"/>
            <a:r>
              <a:rPr lang="en-US" sz="1400" dirty="0"/>
              <a:t>Augmentation costs are (de)escalated based on the moderate case for the overnight capital cost trajectory for 2-hour BESS from 2023 NREL ATB </a:t>
            </a:r>
          </a:p>
          <a:p>
            <a:pPr marL="346075" lvl="2" indent="0">
              <a:buNone/>
            </a:pPr>
            <a:endParaRPr lang="en-US" sz="1400" dirty="0"/>
          </a:p>
        </p:txBody>
      </p:sp>
      <p:sp>
        <p:nvSpPr>
          <p:cNvPr id="5" name="Text Placeholder 4"/>
          <p:cNvSpPr>
            <a:spLocks noGrp="1"/>
          </p:cNvSpPr>
          <p:nvPr>
            <p:ph type="body" sz="quarter" idx="19"/>
          </p:nvPr>
        </p:nvSpPr>
        <p:spPr>
          <a:xfrm>
            <a:off x="508000" y="7549"/>
            <a:ext cx="6040438" cy="477054"/>
          </a:xfrm>
        </p:spPr>
        <p:txBody>
          <a:bodyPr/>
          <a:lstStyle/>
          <a:p>
            <a:r>
              <a:rPr lang="en-US" dirty="0"/>
              <a:t>3. Bottom-up Cost Estimates</a:t>
            </a:r>
          </a:p>
        </p:txBody>
      </p:sp>
      <p:sp>
        <p:nvSpPr>
          <p:cNvPr id="6" name="Title 5"/>
          <p:cNvSpPr>
            <a:spLocks noGrp="1"/>
          </p:cNvSpPr>
          <p:nvPr>
            <p:ph type="title"/>
          </p:nvPr>
        </p:nvSpPr>
        <p:spPr>
          <a:xfrm>
            <a:off x="508000" y="512748"/>
            <a:ext cx="10231535" cy="555476"/>
          </a:xfrm>
        </p:spPr>
        <p:txBody>
          <a:bodyPr/>
          <a:lstStyle/>
          <a:p>
            <a:r>
              <a:rPr lang="en-US" dirty="0"/>
              <a:t>PV+BESS: O&amp;M</a:t>
            </a:r>
          </a:p>
        </p:txBody>
      </p:sp>
      <p:pic>
        <p:nvPicPr>
          <p:cNvPr id="7" name="Picture 6">
            <a:extLst>
              <a:ext uri="{FF2B5EF4-FFF2-40B4-BE49-F238E27FC236}">
                <a16:creationId xmlns:a16="http://schemas.microsoft.com/office/drawing/2014/main" id="{127A5A7C-6365-2538-797F-647AF3229DE9}"/>
              </a:ext>
            </a:extLst>
          </p:cNvPr>
          <p:cNvPicPr>
            <a:picLocks noChangeAspect="1"/>
          </p:cNvPicPr>
          <p:nvPr/>
        </p:nvPicPr>
        <p:blipFill>
          <a:blip r:embed="rId2"/>
          <a:stretch>
            <a:fillRect/>
          </a:stretch>
        </p:blipFill>
        <p:spPr>
          <a:xfrm>
            <a:off x="5143500" y="387888"/>
            <a:ext cx="6873998" cy="2384476"/>
          </a:xfrm>
          <a:prstGeom prst="rect">
            <a:avLst/>
          </a:prstGeom>
        </p:spPr>
      </p:pic>
      <p:sp>
        <p:nvSpPr>
          <p:cNvPr id="4" name="TextBox 3">
            <a:extLst>
              <a:ext uri="{FF2B5EF4-FFF2-40B4-BE49-F238E27FC236}">
                <a16:creationId xmlns:a16="http://schemas.microsoft.com/office/drawing/2014/main" id="{8E9013EE-F60C-E692-BD61-547CD1BA98F4}"/>
              </a:ext>
            </a:extLst>
          </p:cNvPr>
          <p:cNvSpPr txBox="1"/>
          <p:nvPr/>
        </p:nvSpPr>
        <p:spPr>
          <a:xfrm>
            <a:off x="6055138" y="3121975"/>
            <a:ext cx="4891286" cy="369332"/>
          </a:xfrm>
          <a:prstGeom prst="rect">
            <a:avLst/>
          </a:prstGeom>
          <a:noFill/>
        </p:spPr>
        <p:txBody>
          <a:bodyPr wrap="square" rtlCol="0">
            <a:spAutoFit/>
          </a:bodyPr>
          <a:lstStyle/>
          <a:p>
            <a:pPr algn="ctr"/>
            <a:r>
              <a:rPr lang="en-US" b="1" dirty="0">
                <a:solidFill>
                  <a:schemeClr val="accent1"/>
                </a:solidFill>
              </a:rPr>
              <a:t>Levelized Augmentation Costs (Nominal $/kW-</a:t>
            </a:r>
            <a:r>
              <a:rPr lang="en-US" b="1" dirty="0" err="1">
                <a:solidFill>
                  <a:schemeClr val="accent1"/>
                </a:solidFill>
              </a:rPr>
              <a:t>yr</a:t>
            </a:r>
            <a:r>
              <a:rPr lang="en-US" b="1" dirty="0">
                <a:solidFill>
                  <a:schemeClr val="accent1"/>
                </a:solidFill>
              </a:rPr>
              <a:t>)</a:t>
            </a:r>
          </a:p>
        </p:txBody>
      </p:sp>
      <p:sp>
        <p:nvSpPr>
          <p:cNvPr id="11" name="TextBox 10">
            <a:extLst>
              <a:ext uri="{FF2B5EF4-FFF2-40B4-BE49-F238E27FC236}">
                <a16:creationId xmlns:a16="http://schemas.microsoft.com/office/drawing/2014/main" id="{B2D490AE-1841-547A-9C65-F2AB97C8D501}"/>
              </a:ext>
            </a:extLst>
          </p:cNvPr>
          <p:cNvSpPr txBox="1"/>
          <p:nvPr/>
        </p:nvSpPr>
        <p:spPr>
          <a:xfrm>
            <a:off x="6096000" y="5671252"/>
            <a:ext cx="4951473" cy="600164"/>
          </a:xfrm>
          <a:prstGeom prst="rect">
            <a:avLst/>
          </a:prstGeom>
          <a:noFill/>
        </p:spPr>
        <p:txBody>
          <a:bodyPr wrap="square" rtlCol="0">
            <a:spAutoFit/>
          </a:bodyPr>
          <a:lstStyle/>
          <a:p>
            <a:r>
              <a:rPr lang="en-US" sz="1100" dirty="0"/>
              <a:t>Notes: Calculated present value of augmentation costs based on 10.35% ATWACC. Applied capital charge to derive level-normalized first year revenue requirement and divided figure by PV capacity. </a:t>
            </a:r>
          </a:p>
        </p:txBody>
      </p:sp>
      <p:pic>
        <p:nvPicPr>
          <p:cNvPr id="10" name="Picture 9">
            <a:extLst>
              <a:ext uri="{FF2B5EF4-FFF2-40B4-BE49-F238E27FC236}">
                <a16:creationId xmlns:a16="http://schemas.microsoft.com/office/drawing/2014/main" id="{8155EA9D-2822-4F7C-6448-CB25FF4F9F34}"/>
              </a:ext>
            </a:extLst>
          </p:cNvPr>
          <p:cNvPicPr>
            <a:picLocks noChangeAspect="1"/>
          </p:cNvPicPr>
          <p:nvPr/>
        </p:nvPicPr>
        <p:blipFill>
          <a:blip r:embed="rId3"/>
          <a:stretch>
            <a:fillRect/>
          </a:stretch>
        </p:blipFill>
        <p:spPr>
          <a:xfrm>
            <a:off x="5954774" y="3491307"/>
            <a:ext cx="5251450" cy="2222500"/>
          </a:xfrm>
          <a:prstGeom prst="rect">
            <a:avLst/>
          </a:prstGeom>
        </p:spPr>
      </p:pic>
    </p:spTree>
    <p:extLst>
      <p:ext uri="{BB962C8B-B14F-4D97-AF65-F5344CB8AC3E}">
        <p14:creationId xmlns:p14="http://schemas.microsoft.com/office/powerpoint/2010/main" val="1421085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p:cNvSpPr>
            <a:spLocks noGrp="1"/>
          </p:cNvSpPr>
          <p:nvPr>
            <p:ph type="pic" sz="quarter" idx="19"/>
          </p:nvPr>
        </p:nvSpPr>
        <p:spPr/>
      </p:sp>
      <p:sp>
        <p:nvSpPr>
          <p:cNvPr id="8" name="Title 7"/>
          <p:cNvSpPr>
            <a:spLocks noGrp="1"/>
          </p:cNvSpPr>
          <p:nvPr>
            <p:ph type="title"/>
          </p:nvPr>
        </p:nvSpPr>
        <p:spPr/>
        <p:txBody>
          <a:bodyPr/>
          <a:lstStyle/>
          <a:p>
            <a:r>
              <a:rPr lang="en-US" dirty="0"/>
              <a:t>4. Calculate CONE</a:t>
            </a:r>
          </a:p>
        </p:txBody>
      </p:sp>
    </p:spTree>
    <p:extLst>
      <p:ext uri="{BB962C8B-B14F-4D97-AF65-F5344CB8AC3E}">
        <p14:creationId xmlns:p14="http://schemas.microsoft.com/office/powerpoint/2010/main" val="1762392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0A4762-6617-484D-CD16-F138316C9966}"/>
              </a:ext>
            </a:extLst>
          </p:cNvPr>
          <p:cNvSpPr>
            <a:spLocks noGrp="1"/>
          </p:cNvSpPr>
          <p:nvPr>
            <p:ph type="sldNum" sz="quarter" idx="21"/>
          </p:nvPr>
        </p:nvSpPr>
        <p:spPr>
          <a:xfrm>
            <a:off x="10219174" y="6356350"/>
            <a:ext cx="1453544" cy="365125"/>
          </a:xfrm>
        </p:spPr>
        <p:txBody>
          <a:bodyPr/>
          <a:lstStyle/>
          <a:p>
            <a:r>
              <a:rPr lang="en-US"/>
              <a:t>brattle.com | </a:t>
            </a:r>
            <a:fld id="{C95ECF09-ED6D-489D-87B4-9DBCD4D54A41}" type="slidenum">
              <a:rPr lang="en-US" smtClean="0"/>
              <a:pPr/>
              <a:t>17</a:t>
            </a:fld>
            <a:endParaRPr lang="en-US" dirty="0"/>
          </a:p>
        </p:txBody>
      </p:sp>
      <p:sp>
        <p:nvSpPr>
          <p:cNvPr id="4" name="Text Placeholder 3">
            <a:extLst>
              <a:ext uri="{FF2B5EF4-FFF2-40B4-BE49-F238E27FC236}">
                <a16:creationId xmlns:a16="http://schemas.microsoft.com/office/drawing/2014/main" id="{25D2D295-DDD3-BCBE-4838-3C9490B316C5}"/>
              </a:ext>
            </a:extLst>
          </p:cNvPr>
          <p:cNvSpPr>
            <a:spLocks noGrp="1"/>
          </p:cNvSpPr>
          <p:nvPr>
            <p:ph type="body" sz="quarter" idx="16"/>
          </p:nvPr>
        </p:nvSpPr>
        <p:spPr>
          <a:xfrm>
            <a:off x="508000" y="1181101"/>
            <a:ext cx="11164888" cy="4995862"/>
          </a:xfrm>
        </p:spPr>
        <p:txBody>
          <a:bodyPr/>
          <a:lstStyle/>
          <a:p>
            <a:pPr marL="111125" lvl="1" indent="0">
              <a:buNone/>
            </a:pPr>
            <a:r>
              <a:rPr lang="en-GB" i="1" dirty="0"/>
              <a:t>Objective: Escalate April 1st, 2024 cost estimates provided by Sargent &amp; Lundy to the mid-point construction date </a:t>
            </a:r>
          </a:p>
          <a:p>
            <a:r>
              <a:rPr lang="en-GB" b="1" dirty="0"/>
              <a:t>Cost Escalation During Construction </a:t>
            </a:r>
          </a:p>
          <a:p>
            <a:pPr lvl="1"/>
            <a:r>
              <a:rPr lang="en-GB" b="1" dirty="0"/>
              <a:t>Estimate cost escalation rates </a:t>
            </a:r>
            <a:r>
              <a:rPr lang="en-GB" dirty="0"/>
              <a:t>based on short-term inflation and real cost declines </a:t>
            </a:r>
          </a:p>
          <a:p>
            <a:pPr lvl="2"/>
            <a:r>
              <a:rPr lang="en-GB" dirty="0"/>
              <a:t>Short-Term Inflation: Blended inflation rate from annual inflation forecasts (2024 = 3.0%, 2025 = 2.3%), based on Wolter Kluwers’ </a:t>
            </a:r>
            <a:r>
              <a:rPr lang="en-GB" dirty="0">
                <a:hlinkClick r:id="rId2"/>
              </a:rPr>
              <a:t>Blue Chip Economic Indicators</a:t>
            </a:r>
            <a:endParaRPr lang="en-GB" dirty="0"/>
          </a:p>
          <a:p>
            <a:pPr lvl="2"/>
            <a:r>
              <a:rPr lang="en-GB" dirty="0"/>
              <a:t>LM6000 Real Cost Decline: 0.8% per year, based on </a:t>
            </a:r>
            <a:r>
              <a:rPr lang="en-GB" dirty="0">
                <a:hlinkClick r:id="rId3"/>
              </a:rPr>
              <a:t>2023 NREL ATB</a:t>
            </a:r>
            <a:endParaRPr lang="en-GB" dirty="0"/>
          </a:p>
          <a:p>
            <a:pPr lvl="2"/>
            <a:r>
              <a:rPr lang="en-GB" dirty="0"/>
              <a:t>PV-BESS Real Cost Decline: 5.7% per year, based on </a:t>
            </a:r>
            <a:r>
              <a:rPr lang="en-GB" dirty="0">
                <a:hlinkClick r:id="rId4"/>
              </a:rPr>
              <a:t>2023 NREL ATB</a:t>
            </a:r>
            <a:endParaRPr lang="en-GB" dirty="0">
              <a:solidFill>
                <a:srgbClr val="FF0000"/>
              </a:solidFill>
            </a:endParaRPr>
          </a:p>
          <a:p>
            <a:pPr lvl="1">
              <a:spcBef>
                <a:spcPts val="1800"/>
              </a:spcBef>
            </a:pPr>
            <a:r>
              <a:rPr lang="en-GB" b="1" dirty="0"/>
              <a:t>Establish mid-point construction date</a:t>
            </a:r>
            <a:r>
              <a:rPr lang="en-GB" dirty="0"/>
              <a:t> based on June 1st, 2026 online date, months needed for construction, and months needed for 50% of capital drawdown </a:t>
            </a:r>
          </a:p>
          <a:p>
            <a:pPr lvl="2"/>
            <a:r>
              <a:rPr lang="en-GB" dirty="0"/>
              <a:t>LM6000: Construction Midpoint = T – 11 months, so July 1st,</a:t>
            </a:r>
            <a:r>
              <a:rPr lang="en-GB" baseline="30000" dirty="0"/>
              <a:t> </a:t>
            </a:r>
            <a:r>
              <a:rPr lang="en-GB" dirty="0"/>
              <a:t>2025</a:t>
            </a:r>
          </a:p>
          <a:p>
            <a:pPr lvl="2"/>
            <a:r>
              <a:rPr lang="en-GB" dirty="0"/>
              <a:t>PV-BESS: Construction Midpoint = T – 8 months, so October 1st, 2025 </a:t>
            </a:r>
          </a:p>
          <a:p>
            <a:pPr lvl="1">
              <a:spcBef>
                <a:spcPts val="1800"/>
              </a:spcBef>
            </a:pPr>
            <a:r>
              <a:rPr lang="en-GB" b="1" dirty="0"/>
              <a:t>Escalate costs to mid-point construction date </a:t>
            </a:r>
          </a:p>
          <a:p>
            <a:pPr marL="0" indent="0">
              <a:buNone/>
            </a:pPr>
            <a:endParaRPr lang="en-US" dirty="0">
              <a:solidFill>
                <a:srgbClr val="FF0000"/>
              </a:solidFill>
            </a:endParaRPr>
          </a:p>
        </p:txBody>
      </p:sp>
      <p:sp>
        <p:nvSpPr>
          <p:cNvPr id="5" name="Text Placeholder 4">
            <a:extLst>
              <a:ext uri="{FF2B5EF4-FFF2-40B4-BE49-F238E27FC236}">
                <a16:creationId xmlns:a16="http://schemas.microsoft.com/office/drawing/2014/main" id="{B0361F1C-F0C4-DE19-D609-039859A86D9C}"/>
              </a:ext>
            </a:extLst>
          </p:cNvPr>
          <p:cNvSpPr>
            <a:spLocks noGrp="1"/>
          </p:cNvSpPr>
          <p:nvPr>
            <p:ph type="body" sz="quarter" idx="19"/>
          </p:nvPr>
        </p:nvSpPr>
        <p:spPr>
          <a:xfrm>
            <a:off x="508000" y="7549"/>
            <a:ext cx="6040438" cy="477054"/>
          </a:xfrm>
        </p:spPr>
        <p:txBody>
          <a:bodyPr/>
          <a:lstStyle/>
          <a:p>
            <a:r>
              <a:rPr lang="en-US" dirty="0"/>
              <a:t>4. Calculate CONE</a:t>
            </a:r>
          </a:p>
        </p:txBody>
      </p:sp>
      <p:sp>
        <p:nvSpPr>
          <p:cNvPr id="6" name="Title 5">
            <a:extLst>
              <a:ext uri="{FF2B5EF4-FFF2-40B4-BE49-F238E27FC236}">
                <a16:creationId xmlns:a16="http://schemas.microsoft.com/office/drawing/2014/main" id="{F87293EA-EBC6-2903-C0EC-5B96C8EC49AC}"/>
              </a:ext>
            </a:extLst>
          </p:cNvPr>
          <p:cNvSpPr>
            <a:spLocks noGrp="1"/>
          </p:cNvSpPr>
          <p:nvPr>
            <p:ph type="title"/>
          </p:nvPr>
        </p:nvSpPr>
        <p:spPr>
          <a:xfrm>
            <a:off x="508000" y="512748"/>
            <a:ext cx="10231535" cy="555476"/>
          </a:xfrm>
        </p:spPr>
        <p:txBody>
          <a:bodyPr/>
          <a:lstStyle/>
          <a:p>
            <a:r>
              <a:rPr lang="en-US" dirty="0"/>
              <a:t>A. Escalate Bottom-up Costs to Construction Period</a:t>
            </a:r>
          </a:p>
        </p:txBody>
      </p:sp>
    </p:spTree>
    <p:extLst>
      <p:ext uri="{BB962C8B-B14F-4D97-AF65-F5344CB8AC3E}">
        <p14:creationId xmlns:p14="http://schemas.microsoft.com/office/powerpoint/2010/main" val="2953558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0A4762-6617-484D-CD16-F138316C9966}"/>
              </a:ext>
            </a:extLst>
          </p:cNvPr>
          <p:cNvSpPr>
            <a:spLocks noGrp="1"/>
          </p:cNvSpPr>
          <p:nvPr>
            <p:ph type="sldNum" sz="quarter" idx="21"/>
          </p:nvPr>
        </p:nvSpPr>
        <p:spPr>
          <a:xfrm>
            <a:off x="10219174" y="6356350"/>
            <a:ext cx="1453544" cy="365125"/>
          </a:xfrm>
        </p:spPr>
        <p:txBody>
          <a:bodyPr/>
          <a:lstStyle/>
          <a:p>
            <a:r>
              <a:rPr lang="en-US"/>
              <a:t>brattle.com | </a:t>
            </a:r>
            <a:fld id="{C95ECF09-ED6D-489D-87B4-9DBCD4D54A41}" type="slidenum">
              <a:rPr lang="en-US" smtClean="0"/>
              <a:pPr/>
              <a:t>18</a:t>
            </a:fld>
            <a:endParaRPr lang="en-US" dirty="0"/>
          </a:p>
        </p:txBody>
      </p:sp>
      <p:sp>
        <p:nvSpPr>
          <p:cNvPr id="4" name="Text Placeholder 3">
            <a:extLst>
              <a:ext uri="{FF2B5EF4-FFF2-40B4-BE49-F238E27FC236}">
                <a16:creationId xmlns:a16="http://schemas.microsoft.com/office/drawing/2014/main" id="{25D2D295-DDD3-BCBE-4838-3C9490B316C5}"/>
              </a:ext>
            </a:extLst>
          </p:cNvPr>
          <p:cNvSpPr>
            <a:spLocks noGrp="1"/>
          </p:cNvSpPr>
          <p:nvPr>
            <p:ph type="body" sz="quarter" idx="16"/>
          </p:nvPr>
        </p:nvSpPr>
        <p:spPr>
          <a:xfrm>
            <a:off x="508000" y="1181100"/>
            <a:ext cx="11164888" cy="5457091"/>
          </a:xfrm>
        </p:spPr>
        <p:txBody>
          <a:bodyPr/>
          <a:lstStyle/>
          <a:p>
            <a:r>
              <a:rPr lang="en-US" sz="2000" dirty="0"/>
              <a:t>CONE represents the first-year revenues a resource would need to enter, given its costs, its projected future net revenue trajectory, and its cost of capital.  </a:t>
            </a:r>
            <a:endParaRPr lang="en-GB" dirty="0"/>
          </a:p>
          <a:p>
            <a:r>
              <a:rPr lang="en-US" dirty="0"/>
              <a:t>ERCOT agreed to assume the same 20-year level-nominal levelization we recommended in PJM</a:t>
            </a:r>
          </a:p>
          <a:p>
            <a:pPr lvl="1"/>
            <a:r>
              <a:rPr lang="en-US" b="1" dirty="0"/>
              <a:t>Level-nominal</a:t>
            </a:r>
            <a:r>
              <a:rPr lang="en-US" dirty="0"/>
              <a:t>: assumes that future revenues are constant in nominal terms. </a:t>
            </a:r>
          </a:p>
          <a:p>
            <a:pPr lvl="2"/>
            <a:r>
              <a:rPr lang="en-US" dirty="0"/>
              <a:t>This is appropriate where future entrants have increasingly competitive costs and performance, which will set market prices lower and reduce the revenues of a plant built today, at approximately the rate of inflation in real terms.</a:t>
            </a:r>
          </a:p>
          <a:p>
            <a:pPr lvl="2"/>
            <a:r>
              <a:rPr lang="en-US" dirty="0"/>
              <a:t>LM6000 plant costs per kW are projected to decline at 0.8%/</a:t>
            </a:r>
            <a:r>
              <a:rPr lang="en-US" dirty="0" err="1"/>
              <a:t>yr</a:t>
            </a:r>
            <a:r>
              <a:rPr lang="en-US" dirty="0"/>
              <a:t> real, with bigger turbines with better economies of scale; plus they would enjoy performance improvements. </a:t>
            </a:r>
          </a:p>
          <a:p>
            <a:pPr lvl="1"/>
            <a:r>
              <a:rPr lang="en-US" b="1" dirty="0"/>
              <a:t>Economic Lifetime</a:t>
            </a:r>
            <a:r>
              <a:rPr lang="en-US" dirty="0"/>
              <a:t>: We assume a 20-year economic lifetime</a:t>
            </a:r>
          </a:p>
          <a:p>
            <a:pPr lvl="2"/>
            <a:r>
              <a:rPr lang="en-US" dirty="0"/>
              <a:t>This does not mean the useful life is only 20-years </a:t>
            </a:r>
            <a:r>
              <a:rPr lang="en-GB" dirty="0"/>
              <a:t>since new natural gas-fired plants can physically operate for 30 years or longer, only that developers commonly expressed a preference to recover their capital in 20 years</a:t>
            </a:r>
          </a:p>
          <a:p>
            <a:r>
              <a:rPr lang="en-US" dirty="0"/>
              <a:t>Note that for the </a:t>
            </a:r>
            <a:r>
              <a:rPr lang="en-US" b="1" dirty="0"/>
              <a:t>PV+BESS alternative tech</a:t>
            </a:r>
            <a:r>
              <a:rPr lang="en-US" dirty="0"/>
              <a:t> technology progress is so rapid that a new entrant needs a more front-loaded revenue recovery to compensate for future entrants sharply competing down prices</a:t>
            </a:r>
          </a:p>
          <a:p>
            <a:pPr lvl="1"/>
            <a:r>
              <a:rPr lang="en-US" dirty="0"/>
              <a:t>Based on NREL’s projected 3.0% real decline rate over the next 20 years, one could adopt a steeper levelization, but we approximate with level-nominal, since that already assumes a 2.2% real decline</a:t>
            </a:r>
          </a:p>
          <a:p>
            <a:pPr lvl="1"/>
            <a:r>
              <a:rPr lang="en-US" dirty="0"/>
              <a:t>We still assume 20-year asset life</a:t>
            </a:r>
          </a:p>
        </p:txBody>
      </p:sp>
      <p:sp>
        <p:nvSpPr>
          <p:cNvPr id="5" name="Text Placeholder 4">
            <a:extLst>
              <a:ext uri="{FF2B5EF4-FFF2-40B4-BE49-F238E27FC236}">
                <a16:creationId xmlns:a16="http://schemas.microsoft.com/office/drawing/2014/main" id="{B0361F1C-F0C4-DE19-D609-039859A86D9C}"/>
              </a:ext>
            </a:extLst>
          </p:cNvPr>
          <p:cNvSpPr>
            <a:spLocks noGrp="1"/>
          </p:cNvSpPr>
          <p:nvPr>
            <p:ph type="body" sz="quarter" idx="19"/>
          </p:nvPr>
        </p:nvSpPr>
        <p:spPr>
          <a:xfrm>
            <a:off x="508000" y="7549"/>
            <a:ext cx="6040438" cy="477054"/>
          </a:xfrm>
        </p:spPr>
        <p:txBody>
          <a:bodyPr/>
          <a:lstStyle/>
          <a:p>
            <a:r>
              <a:rPr lang="en-US" dirty="0"/>
              <a:t>4. Calculate CONE</a:t>
            </a:r>
          </a:p>
        </p:txBody>
      </p:sp>
      <p:sp>
        <p:nvSpPr>
          <p:cNvPr id="6" name="Title 5">
            <a:extLst>
              <a:ext uri="{FF2B5EF4-FFF2-40B4-BE49-F238E27FC236}">
                <a16:creationId xmlns:a16="http://schemas.microsoft.com/office/drawing/2014/main" id="{F87293EA-EBC6-2903-C0EC-5B96C8EC49AC}"/>
              </a:ext>
            </a:extLst>
          </p:cNvPr>
          <p:cNvSpPr>
            <a:spLocks noGrp="1"/>
          </p:cNvSpPr>
          <p:nvPr>
            <p:ph type="title"/>
          </p:nvPr>
        </p:nvSpPr>
        <p:spPr>
          <a:xfrm>
            <a:off x="508000" y="512748"/>
            <a:ext cx="10231535" cy="555476"/>
          </a:xfrm>
        </p:spPr>
        <p:txBody>
          <a:bodyPr/>
          <a:lstStyle/>
          <a:p>
            <a:r>
              <a:rPr lang="en-US" dirty="0"/>
              <a:t>B. Design Levelization Approach</a:t>
            </a:r>
          </a:p>
        </p:txBody>
      </p:sp>
    </p:spTree>
    <p:extLst>
      <p:ext uri="{BB962C8B-B14F-4D97-AF65-F5344CB8AC3E}">
        <p14:creationId xmlns:p14="http://schemas.microsoft.com/office/powerpoint/2010/main" val="1007114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1</a:t>
            </a:fld>
            <a:endParaRPr lang="en-US" dirty="0"/>
          </a:p>
        </p:txBody>
      </p:sp>
      <p:sp>
        <p:nvSpPr>
          <p:cNvPr id="4" name="Text Placeholder 3"/>
          <p:cNvSpPr>
            <a:spLocks noGrp="1"/>
          </p:cNvSpPr>
          <p:nvPr>
            <p:ph type="body" sz="quarter" idx="16"/>
          </p:nvPr>
        </p:nvSpPr>
        <p:spPr/>
        <p:txBody>
          <a:bodyPr/>
          <a:lstStyle/>
          <a:p>
            <a:r>
              <a:rPr lang="en-US" sz="2600" dirty="0"/>
              <a:t>Executive Summary</a:t>
            </a:r>
          </a:p>
          <a:p>
            <a:r>
              <a:rPr lang="en-US" sz="2600" dirty="0"/>
              <a:t>Bottom-up Costs for Reference and Alternative Technology</a:t>
            </a:r>
          </a:p>
          <a:p>
            <a:r>
              <a:rPr lang="en-US" sz="2600" dirty="0"/>
              <a:t>Draft CONE Results</a:t>
            </a:r>
          </a:p>
          <a:p>
            <a:r>
              <a:rPr lang="en-US" sz="2600" dirty="0"/>
              <a:t>Project Timeline and Next Steps</a:t>
            </a:r>
          </a:p>
        </p:txBody>
      </p:sp>
      <p:sp>
        <p:nvSpPr>
          <p:cNvPr id="6" name="Title 5"/>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2918700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340E9E-052C-96F3-9CDF-DC0372877A69}"/>
              </a:ext>
            </a:extLst>
          </p:cNvPr>
          <p:cNvSpPr>
            <a:spLocks noGrp="1"/>
          </p:cNvSpPr>
          <p:nvPr>
            <p:ph type="sldNum" sz="quarter" idx="21"/>
          </p:nvPr>
        </p:nvSpPr>
        <p:spPr/>
        <p:txBody>
          <a:bodyPr/>
          <a:lstStyle/>
          <a:p>
            <a:r>
              <a:rPr lang="en-US"/>
              <a:t>brattle.com | </a:t>
            </a:r>
            <a:fld id="{C95ECF09-ED6D-489D-87B4-9DBCD4D54A41}" type="slidenum">
              <a:rPr lang="en-US" smtClean="0"/>
              <a:pPr/>
              <a:t>19</a:t>
            </a:fld>
            <a:endParaRPr lang="en-US"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4A2C3D3A-8297-C212-01BC-D357C423B747}"/>
                  </a:ext>
                </a:extLst>
              </p:cNvPr>
              <p:cNvSpPr>
                <a:spLocks noGrp="1"/>
              </p:cNvSpPr>
              <p:nvPr>
                <p:ph type="body" sz="quarter" idx="16"/>
              </p:nvPr>
            </p:nvSpPr>
            <p:spPr>
              <a:xfrm>
                <a:off x="507830" y="1096369"/>
                <a:ext cx="11164888" cy="5248883"/>
              </a:xfrm>
            </p:spPr>
            <p:txBody>
              <a:bodyPr/>
              <a:lstStyle/>
              <a:p>
                <a:r>
                  <a:rPr lang="en-US" b="1" dirty="0"/>
                  <a:t>We propose an ATWACCs of 10.35% </a:t>
                </a:r>
                <a:r>
                  <a:rPr lang="en-US" dirty="0"/>
                  <a:t>reflecting the increase in the risk-free rate since August 31</a:t>
                </a:r>
                <a:r>
                  <a:rPr lang="en-US" baseline="30000" dirty="0"/>
                  <a:t>st</a:t>
                </a:r>
                <a:r>
                  <a:rPr lang="en-US" dirty="0"/>
                  <a:t>, 2022 and lower state corporate income taxes in ERCOT</a:t>
                </a:r>
              </a:p>
              <a:p>
                <a:pPr>
                  <a:spcBef>
                    <a:spcPts val="1200"/>
                  </a:spcBef>
                </a:pPr>
                <a:r>
                  <a:rPr lang="en-US" b="1" dirty="0"/>
                  <a:t>Starting point (8.85% ATWACC)</a:t>
                </a:r>
              </a:p>
              <a:p>
                <a:pPr lvl="1"/>
                <a:r>
                  <a:rPr lang="en-US" dirty="0"/>
                  <a:t>Brattle’s 2022 estimate for merchant generation in PJM (see [1] and [2] below)</a:t>
                </a:r>
              </a:p>
              <a:p>
                <a:pPr lvl="1"/>
                <a14:m>
                  <m:oMath xmlns:m="http://schemas.openxmlformats.org/officeDocument/2006/math">
                    <m:r>
                      <a:rPr lang="en-US" b="0" i="1" smtClean="0">
                        <a:solidFill>
                          <a:schemeClr val="tx1"/>
                        </a:solidFill>
                        <a:latin typeface="Cambria Math" panose="02040503050406030204" pitchFamily="18" charset="0"/>
                      </a:rPr>
                      <m:t>𝐴𝑇𝑊𝐴𝐶𝐶</m:t>
                    </m:r>
                    <m:r>
                      <a:rPr lang="en-US" b="0" i="1" smtClean="0">
                        <a:solidFill>
                          <a:schemeClr val="tx1"/>
                        </a:solidFill>
                        <a:latin typeface="Cambria Math" panose="02040503050406030204" pitchFamily="18" charset="0"/>
                      </a:rPr>
                      <m:t>=</m:t>
                    </m:r>
                    <m:d>
                      <m:dPr>
                        <m:ctrlPr>
                          <a:rPr lang="en-US" b="0" i="1" smtClean="0">
                            <a:solidFill>
                              <a:schemeClr val="tx1"/>
                            </a:solidFill>
                            <a:latin typeface="Cambria Math" panose="02040503050406030204" pitchFamily="18" charset="0"/>
                          </a:rPr>
                        </m:ctrlPr>
                      </m:dPr>
                      <m:e>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𝐶𝑜𝑠𝑡</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𝑜𝑓</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𝐸𝑞𝑢𝑖𝑡𝑦</m:t>
                            </m:r>
                          </m:e>
                        </m:d>
                        <m:r>
                          <a:rPr lang="en-US" b="0" i="1" smtClean="0">
                            <a:solidFill>
                              <a:schemeClr val="tx1"/>
                            </a:solidFill>
                            <a:latin typeface="Cambria Math" panose="02040503050406030204" pitchFamily="18" charset="0"/>
                          </a:rPr>
                          <m:t> ×</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𝐸𝑞𝑢𝑖𝑡𝑦</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𝑅𝑎𝑡𝑖𝑜</m:t>
                            </m:r>
                          </m:e>
                        </m:d>
                      </m:e>
                    </m:d>
                    <m:r>
                      <a:rPr lang="en-US" b="0" i="1" smtClean="0">
                        <a:solidFill>
                          <a:schemeClr val="tx1"/>
                        </a:solidFill>
                        <a:latin typeface="Cambria Math" panose="02040503050406030204" pitchFamily="18" charset="0"/>
                      </a:rPr>
                      <m:t>+</m:t>
                    </m:r>
                    <m:d>
                      <m:dPr>
                        <m:ctrlPr>
                          <a:rPr lang="en-US" b="0" i="1" smtClean="0">
                            <a:solidFill>
                              <a:schemeClr val="tx1"/>
                            </a:solidFill>
                            <a:latin typeface="Cambria Math" panose="02040503050406030204" pitchFamily="18" charset="0"/>
                          </a:rPr>
                        </m:ctrlPr>
                      </m:dPr>
                      <m:e>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𝐶𝑜𝑠𝑡</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𝑜𝑓</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𝐷𝑒𝑏𝑡</m:t>
                            </m:r>
                          </m:e>
                        </m:d>
                        <m:r>
                          <a:rPr lang="en-US" i="1">
                            <a:solidFill>
                              <a:schemeClr val="tx1"/>
                            </a:solidFill>
                            <a:latin typeface="Cambria Math" panose="02040503050406030204" pitchFamily="18" charset="0"/>
                          </a:rPr>
                          <m:t>×</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𝐷𝑒𝑏𝑡</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𝑅𝑎𝑡𝑖𝑜</m:t>
                            </m:r>
                          </m:e>
                        </m:d>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(1 −  </m:t>
                        </m:r>
                        <m:r>
                          <a:rPr lang="en-US" b="0" i="1" smtClean="0">
                            <a:solidFill>
                              <a:schemeClr val="tx1"/>
                            </a:solidFill>
                            <a:latin typeface="Cambria Math" panose="02040503050406030204" pitchFamily="18" charset="0"/>
                          </a:rPr>
                          <m:t>𝑇𝑎𝑥</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𝑅𝑎𝑡𝑒</m:t>
                        </m:r>
                        <m:r>
                          <a:rPr lang="en-US" b="0" i="1" smtClean="0">
                            <a:solidFill>
                              <a:schemeClr val="tx1"/>
                            </a:solidFill>
                            <a:latin typeface="Cambria Math" panose="02040503050406030204" pitchFamily="18" charset="0"/>
                          </a:rPr>
                          <m:t>)</m:t>
                        </m:r>
                      </m:e>
                    </m:d>
                  </m:oMath>
                </a14:m>
                <a:endParaRPr lang="en-US" dirty="0">
                  <a:solidFill>
                    <a:schemeClr val="tx1"/>
                  </a:solidFill>
                </a:endParaRPr>
              </a:p>
              <a:p>
                <a:pPr>
                  <a:spcBef>
                    <a:spcPts val="1200"/>
                  </a:spcBef>
                </a:pPr>
                <a:r>
                  <a:rPr lang="en-US" b="1" dirty="0"/>
                  <a:t>1</a:t>
                </a:r>
                <a:r>
                  <a:rPr lang="en-US" b="1" baseline="30000" dirty="0"/>
                  <a:t>st</a:t>
                </a:r>
                <a:r>
                  <a:rPr lang="en-US" b="1" dirty="0"/>
                  <a:t> Adjustment: State Corporate Income Tax (→ 9.07% ATWACC)</a:t>
                </a:r>
              </a:p>
              <a:p>
                <a:pPr marL="347472" indent="-237744" algn="l" rtl="0" eaLnBrk="1" latinLnBrk="0" hangingPunct="1">
                  <a:spcBef>
                    <a:spcPts val="600"/>
                  </a:spcBef>
                  <a:spcAft>
                    <a:spcPts val="0"/>
                  </a:spcAft>
                  <a:buClr>
                    <a:schemeClr val="accent2"/>
                  </a:buClr>
                  <a:buSzPct val="90000"/>
                  <a:buFont typeface="Wingdings 2" panose="05020102010507070707" pitchFamily="18" charset="2"/>
                  <a:buChar char=""/>
                </a:pPr>
                <a:r>
                  <a:rPr lang="en-US" sz="1800" dirty="0"/>
                  <a:t>In place of a corporate tax, Texas issues a gross receipts tax which can range from </a:t>
                </a:r>
                <a:r>
                  <a:rPr lang="en-US" sz="1800" kern="1200" dirty="0">
                    <a:solidFill>
                      <a:srgbClr val="000000"/>
                    </a:solidFill>
                    <a:effectLst/>
                    <a:latin typeface="Calibri" panose="020F0502020204030204" pitchFamily="34" charset="0"/>
                    <a:ea typeface="+mn-ea"/>
                    <a:cs typeface="+mn-cs"/>
                  </a:rPr>
                  <a:t>0.331% to 0.75% (</a:t>
                </a:r>
                <a:r>
                  <a:rPr lang="en-US" sz="1800" kern="1200" dirty="0">
                    <a:solidFill>
                      <a:srgbClr val="000000"/>
                    </a:solidFill>
                    <a:effectLst/>
                    <a:latin typeface="Calibri" panose="020F0502020204030204" pitchFamily="34" charset="0"/>
                    <a:ea typeface="+mn-ea"/>
                    <a:cs typeface="+mn-cs"/>
                    <a:hlinkClick r:id="rId2"/>
                  </a:rPr>
                  <a:t>source</a:t>
                </a:r>
                <a:r>
                  <a:rPr lang="en-US" sz="1800" kern="1200" dirty="0">
                    <a:solidFill>
                      <a:srgbClr val="000000"/>
                    </a:solidFill>
                    <a:effectLst/>
                    <a:latin typeface="Calibri" panose="020F0502020204030204" pitchFamily="34" charset="0"/>
                    <a:ea typeface="+mn-ea"/>
                    <a:cs typeface="+mn-cs"/>
                  </a:rPr>
                  <a:t>)</a:t>
                </a:r>
              </a:p>
              <a:p>
                <a:pPr marL="347472" indent="-237744" algn="l" rtl="0" eaLnBrk="1" latinLnBrk="0" hangingPunct="1">
                  <a:spcBef>
                    <a:spcPts val="600"/>
                  </a:spcBef>
                  <a:spcAft>
                    <a:spcPts val="0"/>
                  </a:spcAft>
                  <a:buClr>
                    <a:schemeClr val="accent2"/>
                  </a:buClr>
                  <a:buSzPct val="90000"/>
                  <a:buFont typeface="Wingdings 2" panose="05020102010507070707" pitchFamily="18" charset="2"/>
                  <a:buChar char=""/>
                </a:pPr>
                <a:r>
                  <a:rPr lang="en-US" sz="1800" kern="1200" dirty="0">
                    <a:solidFill>
                      <a:srgbClr val="000000"/>
                    </a:solidFill>
                    <a:effectLst/>
                    <a:latin typeface="Calibri" panose="020F0502020204030204" pitchFamily="34" charset="0"/>
                    <a:ea typeface="+mn-ea"/>
                    <a:cs typeface="+mn-cs"/>
                  </a:rPr>
                  <a:t>We used the approximate midpoint of the gross receipts tax </a:t>
                </a:r>
                <a:r>
                  <a:rPr lang="en-US" sz="1800" dirty="0"/>
                  <a:t>(0.5%) as a proxy for corporate tax in ERCOT which is less than the average corporate tax rate in PJM (8.5%)</a:t>
                </a:r>
              </a:p>
              <a:p>
                <a:pPr marL="347472" indent="-237744" algn="l" rtl="0" eaLnBrk="1" latinLnBrk="0" hangingPunct="1">
                  <a:spcBef>
                    <a:spcPts val="600"/>
                  </a:spcBef>
                  <a:spcAft>
                    <a:spcPts val="0"/>
                  </a:spcAft>
                  <a:buClr>
                    <a:schemeClr val="accent2"/>
                  </a:buClr>
                  <a:buSzPct val="90000"/>
                  <a:buFont typeface="Wingdings 2" panose="05020102010507070707" pitchFamily="18" charset="2"/>
                  <a:buChar char=""/>
                </a:pPr>
                <a:r>
                  <a:rPr lang="en-GB" sz="1800" dirty="0"/>
                  <a:t>Reducing the state tax rate to 0.5% leads to a 21.4% combined tax rate and </a:t>
                </a:r>
                <a:r>
                  <a:rPr lang="en-US" sz="1800" dirty="0"/>
                  <a:t>increases the ATWACC by 22 bps, reflecting a less valuable debt-tax shield</a:t>
                </a:r>
              </a:p>
              <a:p>
                <a:pPr>
                  <a:spcBef>
                    <a:spcPts val="1200"/>
                  </a:spcBef>
                </a:pPr>
                <a:r>
                  <a:rPr lang="en-US" b="1" dirty="0"/>
                  <a:t>2</a:t>
                </a:r>
                <a:r>
                  <a:rPr lang="en-US" b="1" baseline="30000" dirty="0"/>
                  <a:t>nd </a:t>
                </a:r>
                <a:r>
                  <a:rPr lang="en-US" b="1" dirty="0"/>
                  <a:t>Adjustment: Risk Free Rate (→ 10.35% ATWACC)</a:t>
                </a:r>
              </a:p>
              <a:p>
                <a:pPr lvl="1"/>
                <a:r>
                  <a:rPr lang="en-GB" dirty="0"/>
                  <a:t>20-year Treasury Bond yield </a:t>
                </a:r>
                <a:r>
                  <a:rPr lang="en-US" dirty="0"/>
                  <a:t>increased by ~126 bps between August 2022 and April 2024 (</a:t>
                </a:r>
                <a:r>
                  <a:rPr lang="en-US" dirty="0">
                    <a:hlinkClick r:id="rId3"/>
                  </a:rPr>
                  <a:t>source</a:t>
                </a:r>
                <a:r>
                  <a:rPr lang="en-US" dirty="0"/>
                  <a:t>)</a:t>
                </a:r>
              </a:p>
              <a:p>
                <a:pPr lvl="1"/>
                <a:r>
                  <a:rPr lang="en-US" dirty="0"/>
                  <a:t>This increases the ATWACC by 126 bps to result in 10.33%, which we round up to 10.35%</a:t>
                </a:r>
              </a:p>
              <a:p>
                <a:pPr marL="109728" indent="0" algn="l" rtl="0" eaLnBrk="1" latinLnBrk="0" hangingPunct="1">
                  <a:spcBef>
                    <a:spcPts val="600"/>
                  </a:spcBef>
                  <a:spcAft>
                    <a:spcPts val="0"/>
                  </a:spcAft>
                  <a:buClr>
                    <a:schemeClr val="accent2"/>
                  </a:buClr>
                  <a:buSzPct val="90000"/>
                  <a:buNone/>
                </a:pPr>
                <a:endParaRPr lang="en-US" sz="1800" dirty="0"/>
              </a:p>
            </p:txBody>
          </p:sp>
        </mc:Choice>
        <mc:Fallback xmlns="">
          <p:sp>
            <p:nvSpPr>
              <p:cNvPr id="4" name="Text Placeholder 3">
                <a:extLst>
                  <a:ext uri="{FF2B5EF4-FFF2-40B4-BE49-F238E27FC236}">
                    <a16:creationId xmlns:a16="http://schemas.microsoft.com/office/drawing/2014/main" id="{4A2C3D3A-8297-C212-01BC-D357C423B747}"/>
                  </a:ext>
                </a:extLst>
              </p:cNvPr>
              <p:cNvSpPr>
                <a:spLocks noGrp="1" noRot="1" noChangeAspect="1" noMove="1" noResize="1" noEditPoints="1" noAdjustHandles="1" noChangeArrowheads="1" noChangeShapeType="1" noTextEdit="1"/>
              </p:cNvSpPr>
              <p:nvPr>
                <p:ph type="body" sz="quarter" idx="16"/>
              </p:nvPr>
            </p:nvSpPr>
            <p:spPr>
              <a:xfrm>
                <a:off x="507830" y="1096369"/>
                <a:ext cx="11164888" cy="5248883"/>
              </a:xfrm>
              <a:blipFill>
                <a:blip r:embed="rId4"/>
                <a:stretch>
                  <a:fillRect l="-600" b="-1742"/>
                </a:stretch>
              </a:blipFill>
            </p:spPr>
            <p:txBody>
              <a:bodyPr/>
              <a:lstStyle/>
              <a:p>
                <a:r>
                  <a:rPr lang="en-US">
                    <a:noFill/>
                  </a:rPr>
                  <a:t> </a:t>
                </a:r>
              </a:p>
            </p:txBody>
          </p:sp>
        </mc:Fallback>
      </mc:AlternateContent>
      <p:sp>
        <p:nvSpPr>
          <p:cNvPr id="6" name="Title 5">
            <a:extLst>
              <a:ext uri="{FF2B5EF4-FFF2-40B4-BE49-F238E27FC236}">
                <a16:creationId xmlns:a16="http://schemas.microsoft.com/office/drawing/2014/main" id="{4D120760-AB3C-DAD5-C29E-779B021104B4}"/>
              </a:ext>
            </a:extLst>
          </p:cNvPr>
          <p:cNvSpPr>
            <a:spLocks noGrp="1"/>
          </p:cNvSpPr>
          <p:nvPr>
            <p:ph type="title"/>
          </p:nvPr>
        </p:nvSpPr>
        <p:spPr/>
        <p:txBody>
          <a:bodyPr/>
          <a:lstStyle/>
          <a:p>
            <a:r>
              <a:rPr lang="en-US" dirty="0"/>
              <a:t>C. Adjust Prior PJM ATWACC Estimate for ERCOT today</a:t>
            </a:r>
          </a:p>
        </p:txBody>
      </p:sp>
      <p:sp>
        <p:nvSpPr>
          <p:cNvPr id="5" name="Text Placeholder 4">
            <a:extLst>
              <a:ext uri="{FF2B5EF4-FFF2-40B4-BE49-F238E27FC236}">
                <a16:creationId xmlns:a16="http://schemas.microsoft.com/office/drawing/2014/main" id="{E39A66EC-4FDD-5D81-15A0-3A373769F1A0}"/>
              </a:ext>
            </a:extLst>
          </p:cNvPr>
          <p:cNvSpPr>
            <a:spLocks noGrp="1"/>
          </p:cNvSpPr>
          <p:nvPr>
            <p:ph type="body" sz="quarter" idx="19"/>
          </p:nvPr>
        </p:nvSpPr>
        <p:spPr>
          <a:xfrm>
            <a:off x="508000" y="7549"/>
            <a:ext cx="6040438" cy="477054"/>
          </a:xfrm>
        </p:spPr>
        <p:txBody>
          <a:bodyPr/>
          <a:lstStyle/>
          <a:p>
            <a:r>
              <a:rPr lang="en-US" dirty="0"/>
              <a:t>4. Calculate CONE</a:t>
            </a:r>
          </a:p>
        </p:txBody>
      </p:sp>
      <p:sp>
        <p:nvSpPr>
          <p:cNvPr id="7" name="TextBox 6">
            <a:extLst>
              <a:ext uri="{FF2B5EF4-FFF2-40B4-BE49-F238E27FC236}">
                <a16:creationId xmlns:a16="http://schemas.microsoft.com/office/drawing/2014/main" id="{D978A95F-8BA7-90CC-064A-99D88600A820}"/>
              </a:ext>
            </a:extLst>
          </p:cNvPr>
          <p:cNvSpPr txBox="1"/>
          <p:nvPr/>
        </p:nvSpPr>
        <p:spPr>
          <a:xfrm>
            <a:off x="507830" y="6408107"/>
            <a:ext cx="10918116" cy="261610"/>
          </a:xfrm>
          <a:prstGeom prst="rect">
            <a:avLst/>
          </a:prstGeom>
          <a:noFill/>
        </p:spPr>
        <p:txBody>
          <a:bodyPr wrap="square" rtlCol="0">
            <a:spAutoFit/>
          </a:bodyPr>
          <a:lstStyle/>
          <a:p>
            <a:r>
              <a:rPr lang="en-US" sz="1100" dirty="0"/>
              <a:t>Sources: [1]  </a:t>
            </a:r>
            <a:r>
              <a:rPr lang="en-US" sz="1100" dirty="0">
                <a:hlinkClick r:id="rId5"/>
              </a:rPr>
              <a:t>PJM CONE 2026/2027 Report</a:t>
            </a:r>
            <a:r>
              <a:rPr lang="en-US" sz="1100" dirty="0"/>
              <a:t>; [2] </a:t>
            </a:r>
            <a:r>
              <a:rPr lang="en-US" sz="1100" dirty="0">
                <a:hlinkClick r:id="rId6"/>
              </a:rPr>
              <a:t>Docket No. ER22-2984-000, PJM Interconnection LLC</a:t>
            </a:r>
            <a:r>
              <a:rPr lang="en-US" sz="1100" dirty="0"/>
              <a:t>; [3] </a:t>
            </a:r>
            <a:r>
              <a:rPr lang="en-US" sz="1100" dirty="0">
                <a:hlinkClick r:id="rId2"/>
              </a:rPr>
              <a:t>Gross Receipts, Tax Foundation</a:t>
            </a:r>
            <a:r>
              <a:rPr lang="en-US" sz="1100" dirty="0"/>
              <a:t>; [4] </a:t>
            </a:r>
            <a:r>
              <a:rPr lang="en-US" sz="1100" dirty="0">
                <a:hlinkClick r:id="rId3"/>
              </a:rPr>
              <a:t>20-year treasury bond yield, FRED  </a:t>
            </a:r>
            <a:endParaRPr lang="en-US" sz="1100" dirty="0"/>
          </a:p>
        </p:txBody>
      </p:sp>
    </p:spTree>
    <p:extLst>
      <p:ext uri="{BB962C8B-B14F-4D97-AF65-F5344CB8AC3E}">
        <p14:creationId xmlns:p14="http://schemas.microsoft.com/office/powerpoint/2010/main" val="787549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32093C-335A-2051-45E7-4756E7DB6DDF}"/>
              </a:ext>
            </a:extLst>
          </p:cNvPr>
          <p:cNvSpPr>
            <a:spLocks noGrp="1"/>
          </p:cNvSpPr>
          <p:nvPr>
            <p:ph type="sldNum" sz="quarter" idx="21"/>
          </p:nvPr>
        </p:nvSpPr>
        <p:spPr>
          <a:xfrm>
            <a:off x="10219174" y="6356350"/>
            <a:ext cx="1453544" cy="365125"/>
          </a:xfrm>
        </p:spPr>
        <p:txBody>
          <a:bodyPr/>
          <a:lstStyle/>
          <a:p>
            <a:r>
              <a:rPr lang="en-US"/>
              <a:t>brattle.com | </a:t>
            </a:r>
            <a:fld id="{C95ECF09-ED6D-489D-87B4-9DBCD4D54A41}" type="slidenum">
              <a:rPr lang="en-US" smtClean="0"/>
              <a:pPr/>
              <a:t>20</a:t>
            </a:fld>
            <a:endParaRPr lang="en-US" dirty="0"/>
          </a:p>
        </p:txBody>
      </p:sp>
      <p:sp>
        <p:nvSpPr>
          <p:cNvPr id="4" name="Text Placeholder 3">
            <a:extLst>
              <a:ext uri="{FF2B5EF4-FFF2-40B4-BE49-F238E27FC236}">
                <a16:creationId xmlns:a16="http://schemas.microsoft.com/office/drawing/2014/main" id="{54C84132-ACD3-4097-E1F1-977F7BE7F052}"/>
              </a:ext>
            </a:extLst>
          </p:cNvPr>
          <p:cNvSpPr>
            <a:spLocks noGrp="1"/>
          </p:cNvSpPr>
          <p:nvPr>
            <p:ph type="body" sz="quarter" idx="16"/>
          </p:nvPr>
        </p:nvSpPr>
        <p:spPr>
          <a:xfrm>
            <a:off x="508000" y="1181100"/>
            <a:ext cx="11164888" cy="5164151"/>
          </a:xfrm>
        </p:spPr>
        <p:txBody>
          <a:bodyPr/>
          <a:lstStyle/>
          <a:p>
            <a:pPr lvl="1">
              <a:spcBef>
                <a:spcPts val="1800"/>
              </a:spcBef>
            </a:pPr>
            <a:r>
              <a:rPr lang="en-GB" b="1" dirty="0"/>
              <a:t>A risk-appropriate discount rate </a:t>
            </a:r>
            <a:r>
              <a:rPr lang="en-GB" dirty="0"/>
              <a:t>is needed for translating risky future cash flows into present values and deriving the CONE value that makes the NPV equal to zero.</a:t>
            </a:r>
          </a:p>
          <a:p>
            <a:pPr lvl="1">
              <a:spcBef>
                <a:spcPts val="1800"/>
              </a:spcBef>
            </a:pPr>
            <a:r>
              <a:rPr lang="en-GB" dirty="0"/>
              <a:t>It is standard practice to </a:t>
            </a:r>
            <a:r>
              <a:rPr lang="en-GB" b="1" dirty="0"/>
              <a:t>discount all-equity cash flows </a:t>
            </a:r>
            <a:r>
              <a:rPr lang="en-GB" dirty="0"/>
              <a:t>(i.e., without deducted interest payments) using an after-tax weighted-average cost of capital (ATWACC).</a:t>
            </a:r>
            <a:endParaRPr lang="en-US" dirty="0"/>
          </a:p>
          <a:p>
            <a:pPr lvl="1">
              <a:spcBef>
                <a:spcPts val="1800"/>
              </a:spcBef>
            </a:pPr>
            <a:r>
              <a:rPr lang="en-US" dirty="0"/>
              <a:t>The ATWACC therefore </a:t>
            </a:r>
            <a:r>
              <a:rPr lang="en-US" b="1" dirty="0"/>
              <a:t>reflects the </a:t>
            </a:r>
            <a:r>
              <a:rPr lang="en-GB" b="1" dirty="0"/>
              <a:t>systemic financial market risks </a:t>
            </a:r>
            <a:r>
              <a:rPr lang="en-GB" dirty="0"/>
              <a:t>of the project’s future cash flows </a:t>
            </a:r>
            <a:r>
              <a:rPr lang="en-US" dirty="0"/>
              <a:t>and is used to derive the first-year revenue requirement.</a:t>
            </a:r>
          </a:p>
          <a:p>
            <a:pPr lvl="1">
              <a:spcBef>
                <a:spcPts val="1800"/>
              </a:spcBef>
            </a:pPr>
            <a:r>
              <a:rPr lang="en-US" b="1" dirty="0"/>
              <a:t>Only the ATWACC impacts the CONE calculation</a:t>
            </a:r>
            <a:r>
              <a:rPr lang="en-US" dirty="0"/>
              <a:t>, not the individual components of ATWACC, since </a:t>
            </a:r>
            <a:r>
              <a:rPr lang="en-GB" dirty="0"/>
              <a:t>these are inter-related and cannot be estimated in isolation; MM Theorem II, states that a company’s cost of debt and cost of equity both increase with the amount of debt relative to the value of the project (“financial leverage”).</a:t>
            </a:r>
            <a:endParaRPr lang="en-US" dirty="0"/>
          </a:p>
          <a:p>
            <a:pPr lvl="1">
              <a:spcBef>
                <a:spcPts val="1800"/>
              </a:spcBef>
            </a:pPr>
            <a:r>
              <a:rPr lang="en-US" dirty="0"/>
              <a:t>Some stakeholders mentioned that there could be higher, non-diversifiable risk in ERCOT vs PJM due to the market regulatory environment which could warrant a 100 bps risk premium adder, this </a:t>
            </a:r>
            <a:r>
              <a:rPr lang="en-US" b="1" dirty="0"/>
              <a:t>would result in an ATWACC of 11.35%. </a:t>
            </a:r>
            <a:r>
              <a:rPr lang="en-US" dirty="0"/>
              <a:t>While we do not adopt this as our base case, we show the implications for CONE.</a:t>
            </a:r>
            <a:endParaRPr lang="en-US" b="1" dirty="0"/>
          </a:p>
          <a:p>
            <a:endParaRPr lang="en-US" dirty="0"/>
          </a:p>
        </p:txBody>
      </p:sp>
      <p:sp>
        <p:nvSpPr>
          <p:cNvPr id="7" name="Text Placeholder 4">
            <a:extLst>
              <a:ext uri="{FF2B5EF4-FFF2-40B4-BE49-F238E27FC236}">
                <a16:creationId xmlns:a16="http://schemas.microsoft.com/office/drawing/2014/main" id="{F9C374A0-97DE-DA06-3A1C-B9CDFDF8DC2C}"/>
              </a:ext>
            </a:extLst>
          </p:cNvPr>
          <p:cNvSpPr>
            <a:spLocks noGrp="1"/>
          </p:cNvSpPr>
          <p:nvPr>
            <p:ph type="body" sz="quarter" idx="19"/>
          </p:nvPr>
        </p:nvSpPr>
        <p:spPr>
          <a:xfrm>
            <a:off x="508000" y="7549"/>
            <a:ext cx="6040438" cy="477054"/>
          </a:xfrm>
        </p:spPr>
        <p:txBody>
          <a:bodyPr/>
          <a:lstStyle/>
          <a:p>
            <a:r>
              <a:rPr lang="en-US" dirty="0"/>
              <a:t>4. Calculate CONE</a:t>
            </a:r>
          </a:p>
        </p:txBody>
      </p:sp>
      <p:sp>
        <p:nvSpPr>
          <p:cNvPr id="6" name="Title 5">
            <a:extLst>
              <a:ext uri="{FF2B5EF4-FFF2-40B4-BE49-F238E27FC236}">
                <a16:creationId xmlns:a16="http://schemas.microsoft.com/office/drawing/2014/main" id="{C2C56BDA-C1D0-B9A6-F6D5-5ABEFF7D0018}"/>
              </a:ext>
            </a:extLst>
          </p:cNvPr>
          <p:cNvSpPr>
            <a:spLocks noGrp="1"/>
          </p:cNvSpPr>
          <p:nvPr>
            <p:ph type="title"/>
          </p:nvPr>
        </p:nvSpPr>
        <p:spPr>
          <a:xfrm>
            <a:off x="508000" y="512748"/>
            <a:ext cx="10231535" cy="555476"/>
          </a:xfrm>
        </p:spPr>
        <p:txBody>
          <a:bodyPr/>
          <a:lstStyle/>
          <a:p>
            <a:r>
              <a:rPr lang="en-US" dirty="0"/>
              <a:t>Application of ATWACC to CONE </a:t>
            </a:r>
          </a:p>
        </p:txBody>
      </p:sp>
    </p:spTree>
    <p:extLst>
      <p:ext uri="{BB962C8B-B14F-4D97-AF65-F5344CB8AC3E}">
        <p14:creationId xmlns:p14="http://schemas.microsoft.com/office/powerpoint/2010/main" val="3007512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21</a:t>
            </a:fld>
            <a:endParaRPr lang="en-US" dirty="0"/>
          </a:p>
        </p:txBody>
      </p:sp>
      <p:sp>
        <p:nvSpPr>
          <p:cNvPr id="4" name="Text Placeholder 3"/>
          <p:cNvSpPr>
            <a:spLocks noGrp="1"/>
          </p:cNvSpPr>
          <p:nvPr>
            <p:ph type="body" sz="quarter" idx="16"/>
          </p:nvPr>
        </p:nvSpPr>
        <p:spPr>
          <a:xfrm>
            <a:off x="508000" y="1181101"/>
            <a:ext cx="4871868" cy="4995862"/>
          </a:xfrm>
        </p:spPr>
        <p:txBody>
          <a:bodyPr/>
          <a:lstStyle/>
          <a:p>
            <a:r>
              <a:rPr lang="en-US" sz="1800" b="1" dirty="0"/>
              <a:t>Salient Observations</a:t>
            </a:r>
          </a:p>
          <a:p>
            <a:pPr lvl="1"/>
            <a:r>
              <a:rPr lang="en-US" sz="1600" dirty="0"/>
              <a:t>Charge rate is fairly high because of 10.35% ATWACC, combined with 20-yr level-nominal (charge rate = first-year capital recovery, where CONE = Overnight Cost × Charge Rate + FOM)</a:t>
            </a:r>
          </a:p>
          <a:p>
            <a:pPr lvl="1"/>
            <a:r>
              <a:rPr lang="en-US" sz="1600" dirty="0"/>
              <a:t>48% of CONE comes from turbine equipment costs</a:t>
            </a:r>
          </a:p>
          <a:p>
            <a:pPr lvl="1"/>
            <a:r>
              <a:rPr lang="en-US" sz="1600" dirty="0"/>
              <a:t>21% of CONE comes from labor costs</a:t>
            </a:r>
          </a:p>
          <a:p>
            <a:r>
              <a:rPr lang="en-US" sz="1800" b="1" dirty="0">
                <a:effectLst/>
                <a:latin typeface="Calibri" panose="020F0502020204030204" pitchFamily="34" charset="0"/>
                <a:ea typeface="Calibri" panose="020F0502020204030204" pitchFamily="34" charset="0"/>
              </a:rPr>
              <a:t>Key Assumptions</a:t>
            </a:r>
            <a:endParaRPr lang="en-US" sz="1800" dirty="0"/>
          </a:p>
          <a:p>
            <a:pPr lvl="1"/>
            <a:r>
              <a:rPr lang="en-US" sz="1600" dirty="0"/>
              <a:t>ATWACC = 10.35%</a:t>
            </a:r>
          </a:p>
          <a:p>
            <a:pPr lvl="1"/>
            <a:r>
              <a:rPr lang="en-US" sz="1600" dirty="0"/>
              <a:t>Overnight cost is the cost of all the inputs in April 2024, escalated to middle of the construction period and expressed in nominal $</a:t>
            </a:r>
          </a:p>
          <a:p>
            <a:pPr lvl="1"/>
            <a:r>
              <a:rPr lang="en-US" sz="1600" dirty="0"/>
              <a:t>Installed cost includes overnight cost plus the cost of capital between construction and the online date</a:t>
            </a:r>
          </a:p>
          <a:p>
            <a:pPr lvl="1"/>
            <a:r>
              <a:rPr lang="en-US" sz="1600" dirty="0"/>
              <a:t>CONE calculation is performed in a spreadsheet model that accounts for taxes and depreciation</a:t>
            </a:r>
          </a:p>
        </p:txBody>
      </p:sp>
      <p:sp>
        <p:nvSpPr>
          <p:cNvPr id="5" name="Text Placeholder 4"/>
          <p:cNvSpPr>
            <a:spLocks noGrp="1"/>
          </p:cNvSpPr>
          <p:nvPr>
            <p:ph type="body" sz="quarter" idx="19"/>
          </p:nvPr>
        </p:nvSpPr>
        <p:spPr/>
        <p:txBody>
          <a:bodyPr/>
          <a:lstStyle/>
          <a:p>
            <a:r>
              <a:rPr lang="en-US" dirty="0"/>
              <a:t>4. Calculate CONE</a:t>
            </a:r>
          </a:p>
        </p:txBody>
      </p:sp>
      <p:sp>
        <p:nvSpPr>
          <p:cNvPr id="6" name="Title 5"/>
          <p:cNvSpPr>
            <a:spLocks noGrp="1"/>
          </p:cNvSpPr>
          <p:nvPr>
            <p:ph type="title"/>
          </p:nvPr>
        </p:nvSpPr>
        <p:spPr/>
        <p:txBody>
          <a:bodyPr/>
          <a:lstStyle/>
          <a:p>
            <a:r>
              <a:rPr lang="en-US" dirty="0"/>
              <a:t>LM6000 Plant CONE</a:t>
            </a:r>
          </a:p>
        </p:txBody>
      </p:sp>
      <p:sp>
        <p:nvSpPr>
          <p:cNvPr id="7" name="TextBox 6">
            <a:extLst>
              <a:ext uri="{FF2B5EF4-FFF2-40B4-BE49-F238E27FC236}">
                <a16:creationId xmlns:a16="http://schemas.microsoft.com/office/drawing/2014/main" id="{8C461797-3AC8-CAF2-A418-AB6F55B85A7D}"/>
              </a:ext>
            </a:extLst>
          </p:cNvPr>
          <p:cNvSpPr txBox="1"/>
          <p:nvPr/>
        </p:nvSpPr>
        <p:spPr>
          <a:xfrm>
            <a:off x="5379868" y="5255924"/>
            <a:ext cx="6378182" cy="461665"/>
          </a:xfrm>
          <a:prstGeom prst="rect">
            <a:avLst/>
          </a:prstGeom>
          <a:noFill/>
        </p:spPr>
        <p:txBody>
          <a:bodyPr wrap="square" rtlCol="0">
            <a:spAutoFit/>
          </a:bodyPr>
          <a:lstStyle/>
          <a:p>
            <a:r>
              <a:rPr lang="en-US" sz="1200" dirty="0"/>
              <a:t>Note: CONE per 244 MW at Summer capacity would be $350/kW-year; and per 301 MW at Winter capacity would be $284/kW-year in nominal $. </a:t>
            </a:r>
          </a:p>
        </p:txBody>
      </p:sp>
      <p:sp>
        <p:nvSpPr>
          <p:cNvPr id="3" name="TextBox 2">
            <a:extLst>
              <a:ext uri="{FF2B5EF4-FFF2-40B4-BE49-F238E27FC236}">
                <a16:creationId xmlns:a16="http://schemas.microsoft.com/office/drawing/2014/main" id="{17D38884-D0CB-A91D-8669-2F769D60B9B8}"/>
              </a:ext>
            </a:extLst>
          </p:cNvPr>
          <p:cNvSpPr txBox="1"/>
          <p:nvPr/>
        </p:nvSpPr>
        <p:spPr>
          <a:xfrm>
            <a:off x="5514459" y="1371243"/>
            <a:ext cx="6550665" cy="369332"/>
          </a:xfrm>
          <a:prstGeom prst="rect">
            <a:avLst/>
          </a:prstGeom>
          <a:noFill/>
        </p:spPr>
        <p:txBody>
          <a:bodyPr wrap="square" rtlCol="0">
            <a:spAutoFit/>
          </a:bodyPr>
          <a:lstStyle/>
          <a:p>
            <a:pPr algn="ctr"/>
            <a:r>
              <a:rPr lang="en-US" b="1" dirty="0">
                <a:solidFill>
                  <a:schemeClr val="accent1"/>
                </a:solidFill>
              </a:rPr>
              <a:t>CONE Calculation for LM6000 Plant</a:t>
            </a:r>
          </a:p>
        </p:txBody>
      </p:sp>
      <p:pic>
        <p:nvPicPr>
          <p:cNvPr id="11" name="Picture 10">
            <a:extLst>
              <a:ext uri="{FF2B5EF4-FFF2-40B4-BE49-F238E27FC236}">
                <a16:creationId xmlns:a16="http://schemas.microsoft.com/office/drawing/2014/main" id="{44701ABF-9342-D8E5-5415-56F10D131353}"/>
              </a:ext>
            </a:extLst>
          </p:cNvPr>
          <p:cNvPicPr>
            <a:picLocks noChangeAspect="1"/>
          </p:cNvPicPr>
          <p:nvPr/>
        </p:nvPicPr>
        <p:blipFill>
          <a:blip r:embed="rId2"/>
          <a:stretch>
            <a:fillRect/>
          </a:stretch>
        </p:blipFill>
        <p:spPr>
          <a:xfrm>
            <a:off x="5514459" y="1681364"/>
            <a:ext cx="6550665" cy="3574560"/>
          </a:xfrm>
          <a:prstGeom prst="rect">
            <a:avLst/>
          </a:prstGeom>
        </p:spPr>
      </p:pic>
    </p:spTree>
    <p:extLst>
      <p:ext uri="{BB962C8B-B14F-4D97-AF65-F5344CB8AC3E}">
        <p14:creationId xmlns:p14="http://schemas.microsoft.com/office/powerpoint/2010/main" val="1968666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22</a:t>
            </a:fld>
            <a:endParaRPr lang="en-US" dirty="0"/>
          </a:p>
        </p:txBody>
      </p:sp>
      <p:sp>
        <p:nvSpPr>
          <p:cNvPr id="4" name="Text Placeholder 3"/>
          <p:cNvSpPr>
            <a:spLocks noGrp="1"/>
          </p:cNvSpPr>
          <p:nvPr>
            <p:ph type="body" sz="quarter" idx="16"/>
          </p:nvPr>
        </p:nvSpPr>
        <p:spPr>
          <a:xfrm>
            <a:off x="508000" y="1181101"/>
            <a:ext cx="4871868" cy="4995862"/>
          </a:xfrm>
        </p:spPr>
        <p:txBody>
          <a:bodyPr/>
          <a:lstStyle/>
          <a:p>
            <a:pPr marL="111125" lvl="1" indent="0">
              <a:buNone/>
            </a:pPr>
            <a:r>
              <a:rPr lang="en-US" sz="1800" b="1" dirty="0"/>
              <a:t>Salient Observations</a:t>
            </a:r>
          </a:p>
          <a:p>
            <a:pPr lvl="1"/>
            <a:r>
              <a:rPr lang="en-US" sz="1600" dirty="0"/>
              <a:t>Two-thirds of CONE comes from PV and BESS equipment costs</a:t>
            </a:r>
          </a:p>
          <a:p>
            <a:pPr lvl="1"/>
            <a:r>
              <a:rPr lang="en-US" sz="1600" dirty="0"/>
              <a:t>Including PV and BESS cost declines from the 2023 NREL ATB reduces CONE by $17/kW-year</a:t>
            </a:r>
          </a:p>
          <a:p>
            <a:pPr lvl="1"/>
            <a:r>
              <a:rPr lang="en-US" sz="1600" dirty="0"/>
              <a:t>Including the impact of the ITC reduces CONE by $18/kW-year</a:t>
            </a:r>
          </a:p>
          <a:p>
            <a:pPr lvl="1"/>
            <a:r>
              <a:rPr lang="en-US" sz="1600" dirty="0"/>
              <a:t>Augmentation costs contribute $3/kW-year to CONE</a:t>
            </a:r>
          </a:p>
          <a:p>
            <a:pPr marL="111125" lvl="1" indent="0">
              <a:spcBef>
                <a:spcPts val="1800"/>
              </a:spcBef>
              <a:buNone/>
            </a:pPr>
            <a:r>
              <a:rPr lang="en-US" b="1" dirty="0"/>
              <a:t>Key Assumptions</a:t>
            </a:r>
            <a:endParaRPr lang="en-US" dirty="0"/>
          </a:p>
          <a:p>
            <a:pPr lvl="1"/>
            <a:r>
              <a:rPr lang="en-US" sz="1600" dirty="0"/>
              <a:t>ATWACC = 10.35%</a:t>
            </a:r>
          </a:p>
          <a:p>
            <a:pPr lvl="1"/>
            <a:r>
              <a:rPr lang="en-US" sz="1600" dirty="0"/>
              <a:t>Storage enjoys 30% ITC; assume PV opts for PTC with no effect on CONE</a:t>
            </a:r>
          </a:p>
          <a:p>
            <a:pPr lvl="1"/>
            <a:r>
              <a:rPr lang="en-US" sz="1600" dirty="0"/>
              <a:t>PV and BESS equipment costs are escalated at a negative nominal rate because the magnitude of real cost declines exceed general inflation</a:t>
            </a:r>
          </a:p>
          <a:p>
            <a:pPr lvl="1"/>
            <a:r>
              <a:rPr lang="en-US" sz="1600" dirty="0"/>
              <a:t>Other costs escalated at the rate of inflation</a:t>
            </a:r>
          </a:p>
        </p:txBody>
      </p:sp>
      <p:sp>
        <p:nvSpPr>
          <p:cNvPr id="5" name="Text Placeholder 4"/>
          <p:cNvSpPr>
            <a:spLocks noGrp="1"/>
          </p:cNvSpPr>
          <p:nvPr>
            <p:ph type="body" sz="quarter" idx="19"/>
          </p:nvPr>
        </p:nvSpPr>
        <p:spPr/>
        <p:txBody>
          <a:bodyPr/>
          <a:lstStyle/>
          <a:p>
            <a:r>
              <a:rPr lang="en-US" dirty="0"/>
              <a:t>4. Calculate CONE</a:t>
            </a:r>
          </a:p>
        </p:txBody>
      </p:sp>
      <p:sp>
        <p:nvSpPr>
          <p:cNvPr id="6" name="Title 5"/>
          <p:cNvSpPr>
            <a:spLocks noGrp="1"/>
          </p:cNvSpPr>
          <p:nvPr>
            <p:ph type="title"/>
          </p:nvPr>
        </p:nvSpPr>
        <p:spPr/>
        <p:txBody>
          <a:bodyPr/>
          <a:lstStyle/>
          <a:p>
            <a:r>
              <a:rPr lang="en-US" dirty="0"/>
              <a:t>PV+BESS CONE</a:t>
            </a:r>
          </a:p>
        </p:txBody>
      </p:sp>
      <p:sp>
        <p:nvSpPr>
          <p:cNvPr id="3" name="TextBox 2">
            <a:extLst>
              <a:ext uri="{FF2B5EF4-FFF2-40B4-BE49-F238E27FC236}">
                <a16:creationId xmlns:a16="http://schemas.microsoft.com/office/drawing/2014/main" id="{0CF9F0CA-5325-D424-E233-5B589D2FB0D8}"/>
              </a:ext>
            </a:extLst>
          </p:cNvPr>
          <p:cNvSpPr txBox="1"/>
          <p:nvPr/>
        </p:nvSpPr>
        <p:spPr>
          <a:xfrm>
            <a:off x="5494337" y="1345365"/>
            <a:ext cx="6367607" cy="369332"/>
          </a:xfrm>
          <a:prstGeom prst="rect">
            <a:avLst/>
          </a:prstGeom>
          <a:noFill/>
        </p:spPr>
        <p:txBody>
          <a:bodyPr wrap="square" rtlCol="0">
            <a:spAutoFit/>
          </a:bodyPr>
          <a:lstStyle/>
          <a:p>
            <a:pPr algn="ctr"/>
            <a:r>
              <a:rPr lang="en-US" b="1" dirty="0">
                <a:solidFill>
                  <a:schemeClr val="accent1"/>
                </a:solidFill>
              </a:rPr>
              <a:t>CONE Calculation for PV + BESS Plant</a:t>
            </a:r>
          </a:p>
        </p:txBody>
      </p:sp>
      <p:pic>
        <p:nvPicPr>
          <p:cNvPr id="9" name="Picture 8">
            <a:extLst>
              <a:ext uri="{FF2B5EF4-FFF2-40B4-BE49-F238E27FC236}">
                <a16:creationId xmlns:a16="http://schemas.microsoft.com/office/drawing/2014/main" id="{E75A121D-FC1A-7368-55EF-FAD8FDD65CCD}"/>
              </a:ext>
            </a:extLst>
          </p:cNvPr>
          <p:cNvPicPr>
            <a:picLocks noChangeAspect="1"/>
          </p:cNvPicPr>
          <p:nvPr/>
        </p:nvPicPr>
        <p:blipFill>
          <a:blip r:embed="rId2"/>
          <a:stretch>
            <a:fillRect/>
          </a:stretch>
        </p:blipFill>
        <p:spPr>
          <a:xfrm>
            <a:off x="5494337" y="1714697"/>
            <a:ext cx="6367607" cy="3797938"/>
          </a:xfrm>
          <a:prstGeom prst="rect">
            <a:avLst/>
          </a:prstGeom>
        </p:spPr>
      </p:pic>
    </p:spTree>
    <p:extLst>
      <p:ext uri="{BB962C8B-B14F-4D97-AF65-F5344CB8AC3E}">
        <p14:creationId xmlns:p14="http://schemas.microsoft.com/office/powerpoint/2010/main" val="2496780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1478AC-3083-E0CB-7CE1-05A18A9CC855}"/>
              </a:ext>
            </a:extLst>
          </p:cNvPr>
          <p:cNvSpPr>
            <a:spLocks noGrp="1"/>
          </p:cNvSpPr>
          <p:nvPr>
            <p:ph type="sldNum" sz="quarter" idx="21"/>
          </p:nvPr>
        </p:nvSpPr>
        <p:spPr/>
        <p:txBody>
          <a:bodyPr/>
          <a:lstStyle/>
          <a:p>
            <a:r>
              <a:rPr lang="en-US"/>
              <a:t>brattle.com | </a:t>
            </a:r>
            <a:fld id="{C95ECF09-ED6D-489D-87B4-9DBCD4D54A41}" type="slidenum">
              <a:rPr lang="en-US" smtClean="0"/>
              <a:pPr/>
              <a:t>23</a:t>
            </a:fld>
            <a:endParaRPr lang="en-US" dirty="0"/>
          </a:p>
        </p:txBody>
      </p:sp>
      <p:sp>
        <p:nvSpPr>
          <p:cNvPr id="4" name="Text Placeholder 3">
            <a:extLst>
              <a:ext uri="{FF2B5EF4-FFF2-40B4-BE49-F238E27FC236}">
                <a16:creationId xmlns:a16="http://schemas.microsoft.com/office/drawing/2014/main" id="{88AF1E24-FBF1-A643-C5DB-C934A49A6649}"/>
              </a:ext>
            </a:extLst>
          </p:cNvPr>
          <p:cNvSpPr>
            <a:spLocks noGrp="1"/>
          </p:cNvSpPr>
          <p:nvPr>
            <p:ph type="body" sz="quarter" idx="16"/>
          </p:nvPr>
        </p:nvSpPr>
        <p:spPr>
          <a:xfrm>
            <a:off x="507999" y="1181101"/>
            <a:ext cx="5274235" cy="2618859"/>
          </a:xfrm>
        </p:spPr>
        <p:txBody>
          <a:bodyPr/>
          <a:lstStyle/>
          <a:p>
            <a:pPr marL="111125" lvl="1" indent="0">
              <a:spcBef>
                <a:spcPts val="1800"/>
              </a:spcBef>
              <a:buNone/>
            </a:pPr>
            <a:r>
              <a:rPr lang="en-US" sz="1600" b="1" dirty="0"/>
              <a:t>To explore uncertainty drivers</a:t>
            </a:r>
            <a:r>
              <a:rPr lang="en-US" sz="1400" dirty="0"/>
              <a:t>, we provide indicative estimates under some alternative assumptions, shown on the right</a:t>
            </a:r>
          </a:p>
          <a:p>
            <a:pPr lvl="1">
              <a:spcBef>
                <a:spcPts val="300"/>
              </a:spcBef>
            </a:pPr>
            <a:r>
              <a:rPr lang="en-US" sz="1400" dirty="0"/>
              <a:t>Choice of technology is the biggest uncertainty driver for CONE, likely with some offsetting E&amp;AS value differences</a:t>
            </a:r>
          </a:p>
          <a:p>
            <a:pPr lvl="2"/>
            <a:r>
              <a:rPr lang="en-US" sz="1200" dirty="0"/>
              <a:t>Frame has much lower costs based on scaling to EIA, albeit with more “shaft risk” and somewhat less flexibility</a:t>
            </a:r>
          </a:p>
          <a:p>
            <a:pPr lvl="2"/>
            <a:r>
              <a:rPr lang="en-US" sz="1200" dirty="0"/>
              <a:t>New turbines may differ from the refurbished ones dominating recent/planned ERCOT projects. We do not have visibility into the cost of the limited refurbished turbine opportunities.</a:t>
            </a:r>
          </a:p>
          <a:p>
            <a:pPr lvl="1">
              <a:spcBef>
                <a:spcPts val="300"/>
              </a:spcBef>
            </a:pPr>
            <a:r>
              <a:rPr lang="en-US" sz="1400" dirty="0"/>
              <a:t>ATWACC and levelization may be smaller drivers in this context</a:t>
            </a:r>
          </a:p>
          <a:p>
            <a:pPr lvl="1">
              <a:spcBef>
                <a:spcPts val="300"/>
              </a:spcBef>
            </a:pPr>
            <a:r>
              <a:rPr lang="en-US" sz="1400" dirty="0"/>
              <a:t>Sensitivities to plant configuration &amp; input costs not explored here</a:t>
            </a:r>
          </a:p>
        </p:txBody>
      </p:sp>
      <p:sp>
        <p:nvSpPr>
          <p:cNvPr id="5" name="Text Placeholder 4">
            <a:extLst>
              <a:ext uri="{FF2B5EF4-FFF2-40B4-BE49-F238E27FC236}">
                <a16:creationId xmlns:a16="http://schemas.microsoft.com/office/drawing/2014/main" id="{2B82417B-639C-7078-6104-42535F3DA4E6}"/>
              </a:ext>
            </a:extLst>
          </p:cNvPr>
          <p:cNvSpPr>
            <a:spLocks noGrp="1"/>
          </p:cNvSpPr>
          <p:nvPr>
            <p:ph type="body" sz="quarter" idx="19"/>
          </p:nvPr>
        </p:nvSpPr>
        <p:spPr>
          <a:xfrm>
            <a:off x="508000" y="7549"/>
            <a:ext cx="6040438" cy="477054"/>
          </a:xfrm>
        </p:spPr>
        <p:txBody>
          <a:bodyPr/>
          <a:lstStyle/>
          <a:p>
            <a:r>
              <a:rPr lang="en-US" dirty="0"/>
              <a:t>4. Calculate CONE</a:t>
            </a:r>
          </a:p>
        </p:txBody>
      </p:sp>
      <p:sp>
        <p:nvSpPr>
          <p:cNvPr id="6" name="Title 5">
            <a:extLst>
              <a:ext uri="{FF2B5EF4-FFF2-40B4-BE49-F238E27FC236}">
                <a16:creationId xmlns:a16="http://schemas.microsoft.com/office/drawing/2014/main" id="{183B8588-6A36-21ED-792F-88708EA3C7FF}"/>
              </a:ext>
            </a:extLst>
          </p:cNvPr>
          <p:cNvSpPr>
            <a:spLocks noGrp="1"/>
          </p:cNvSpPr>
          <p:nvPr>
            <p:ph type="title"/>
          </p:nvPr>
        </p:nvSpPr>
        <p:spPr/>
        <p:txBody>
          <a:bodyPr/>
          <a:lstStyle/>
          <a:p>
            <a:r>
              <a:rPr lang="en-US" dirty="0"/>
              <a:t>CONE Sensitivities</a:t>
            </a:r>
          </a:p>
        </p:txBody>
      </p:sp>
      <p:sp>
        <p:nvSpPr>
          <p:cNvPr id="14" name="TextBox 13">
            <a:extLst>
              <a:ext uri="{FF2B5EF4-FFF2-40B4-BE49-F238E27FC236}">
                <a16:creationId xmlns:a16="http://schemas.microsoft.com/office/drawing/2014/main" id="{9DF5548D-BFF7-FA71-FBF5-68C345E37973}"/>
              </a:ext>
            </a:extLst>
          </p:cNvPr>
          <p:cNvSpPr txBox="1"/>
          <p:nvPr/>
        </p:nvSpPr>
        <p:spPr>
          <a:xfrm>
            <a:off x="5839978" y="1308811"/>
            <a:ext cx="5832740" cy="369332"/>
          </a:xfrm>
          <a:prstGeom prst="rect">
            <a:avLst/>
          </a:prstGeom>
          <a:noFill/>
        </p:spPr>
        <p:txBody>
          <a:bodyPr wrap="square" rtlCol="0">
            <a:spAutoFit/>
          </a:bodyPr>
          <a:lstStyle/>
          <a:p>
            <a:pPr algn="ctr"/>
            <a:r>
              <a:rPr lang="en-US" b="1" dirty="0">
                <a:solidFill>
                  <a:schemeClr val="accent1"/>
                </a:solidFill>
              </a:rPr>
              <a:t>CONE estimates compared with indicative sensitivities</a:t>
            </a:r>
          </a:p>
        </p:txBody>
      </p:sp>
      <p:grpSp>
        <p:nvGrpSpPr>
          <p:cNvPr id="12" name="Group 11">
            <a:extLst>
              <a:ext uri="{FF2B5EF4-FFF2-40B4-BE49-F238E27FC236}">
                <a16:creationId xmlns:a16="http://schemas.microsoft.com/office/drawing/2014/main" id="{6DCBC925-DEB6-A848-0043-7ED39F317591}"/>
              </a:ext>
            </a:extLst>
          </p:cNvPr>
          <p:cNvGrpSpPr/>
          <p:nvPr/>
        </p:nvGrpSpPr>
        <p:grpSpPr>
          <a:xfrm>
            <a:off x="331832" y="4040547"/>
            <a:ext cx="5611840" cy="2146098"/>
            <a:chOff x="183015" y="4040547"/>
            <a:chExt cx="5611840" cy="2146098"/>
          </a:xfrm>
        </p:grpSpPr>
        <p:pic>
          <p:nvPicPr>
            <p:cNvPr id="11" name="Picture 10">
              <a:extLst>
                <a:ext uri="{FF2B5EF4-FFF2-40B4-BE49-F238E27FC236}">
                  <a16:creationId xmlns:a16="http://schemas.microsoft.com/office/drawing/2014/main" id="{C40BFA39-F205-CBF2-9D66-1C086EB3F850}"/>
                </a:ext>
              </a:extLst>
            </p:cNvPr>
            <p:cNvPicPr>
              <a:picLocks noChangeAspect="1"/>
            </p:cNvPicPr>
            <p:nvPr/>
          </p:nvPicPr>
          <p:blipFill>
            <a:blip r:embed="rId2"/>
            <a:stretch>
              <a:fillRect/>
            </a:stretch>
          </p:blipFill>
          <p:spPr>
            <a:xfrm>
              <a:off x="183015" y="4383245"/>
              <a:ext cx="5581650" cy="1803400"/>
            </a:xfrm>
            <a:prstGeom prst="rect">
              <a:avLst/>
            </a:prstGeom>
          </p:spPr>
        </p:pic>
        <p:grpSp>
          <p:nvGrpSpPr>
            <p:cNvPr id="7" name="Group 6">
              <a:extLst>
                <a:ext uri="{FF2B5EF4-FFF2-40B4-BE49-F238E27FC236}">
                  <a16:creationId xmlns:a16="http://schemas.microsoft.com/office/drawing/2014/main" id="{4E20659C-2395-13A3-F55F-0802C4EE1308}"/>
                </a:ext>
              </a:extLst>
            </p:cNvPr>
            <p:cNvGrpSpPr/>
            <p:nvPr/>
          </p:nvGrpSpPr>
          <p:grpSpPr>
            <a:xfrm>
              <a:off x="183016" y="4040547"/>
              <a:ext cx="5611839" cy="2011748"/>
              <a:chOff x="67531" y="3963173"/>
              <a:chExt cx="5611839" cy="2011748"/>
            </a:xfrm>
          </p:grpSpPr>
          <p:sp>
            <p:nvSpPr>
              <p:cNvPr id="9" name="TextBox 8">
                <a:extLst>
                  <a:ext uri="{FF2B5EF4-FFF2-40B4-BE49-F238E27FC236}">
                    <a16:creationId xmlns:a16="http://schemas.microsoft.com/office/drawing/2014/main" id="{CC4DDB15-7F4F-A8C7-CA0F-2FA2D04C7C4F}"/>
                  </a:ext>
                </a:extLst>
              </p:cNvPr>
              <p:cNvSpPr txBox="1"/>
              <p:nvPr/>
            </p:nvSpPr>
            <p:spPr>
              <a:xfrm>
                <a:off x="67531" y="3963173"/>
                <a:ext cx="5581649" cy="369332"/>
              </a:xfrm>
              <a:prstGeom prst="rect">
                <a:avLst/>
              </a:prstGeom>
              <a:noFill/>
            </p:spPr>
            <p:txBody>
              <a:bodyPr wrap="square" rtlCol="0">
                <a:spAutoFit/>
              </a:bodyPr>
              <a:lstStyle/>
              <a:p>
                <a:pPr algn="ctr"/>
                <a:r>
                  <a:rPr lang="en-US" b="1" dirty="0">
                    <a:solidFill>
                      <a:schemeClr val="accent1"/>
                    </a:solidFill>
                  </a:rPr>
                  <a:t>CONE Sensitivity to Levelization</a:t>
                </a:r>
              </a:p>
            </p:txBody>
          </p:sp>
          <p:sp>
            <p:nvSpPr>
              <p:cNvPr id="20" name="Oval 19">
                <a:extLst>
                  <a:ext uri="{FF2B5EF4-FFF2-40B4-BE49-F238E27FC236}">
                    <a16:creationId xmlns:a16="http://schemas.microsoft.com/office/drawing/2014/main" id="{A04E0AF1-957C-37F0-D720-D54BB0024691}"/>
                  </a:ext>
                </a:extLst>
              </p:cNvPr>
              <p:cNvSpPr/>
              <p:nvPr/>
            </p:nvSpPr>
            <p:spPr>
              <a:xfrm>
                <a:off x="4232487" y="5343203"/>
                <a:ext cx="451650" cy="491832"/>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07D300C-14C7-B321-D68E-540DC73AB39A}"/>
                  </a:ext>
                </a:extLst>
              </p:cNvPr>
              <p:cNvSpPr/>
              <p:nvPr/>
            </p:nvSpPr>
            <p:spPr>
              <a:xfrm>
                <a:off x="5227720" y="5483089"/>
                <a:ext cx="451650" cy="491832"/>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pic>
        <p:nvPicPr>
          <p:cNvPr id="8" name="Picture 7">
            <a:extLst>
              <a:ext uri="{FF2B5EF4-FFF2-40B4-BE49-F238E27FC236}">
                <a16:creationId xmlns:a16="http://schemas.microsoft.com/office/drawing/2014/main" id="{E2EEF0C7-5F89-42E5-4DD2-893CE1E871B6}"/>
              </a:ext>
            </a:extLst>
          </p:cNvPr>
          <p:cNvPicPr>
            <a:picLocks noChangeAspect="1"/>
          </p:cNvPicPr>
          <p:nvPr/>
        </p:nvPicPr>
        <p:blipFill>
          <a:blip r:embed="rId3"/>
          <a:stretch>
            <a:fillRect/>
          </a:stretch>
        </p:blipFill>
        <p:spPr>
          <a:xfrm>
            <a:off x="6046536" y="1683816"/>
            <a:ext cx="5822510" cy="4228593"/>
          </a:xfrm>
          <a:prstGeom prst="rect">
            <a:avLst/>
          </a:prstGeom>
        </p:spPr>
      </p:pic>
    </p:spTree>
    <p:extLst>
      <p:ext uri="{BB962C8B-B14F-4D97-AF65-F5344CB8AC3E}">
        <p14:creationId xmlns:p14="http://schemas.microsoft.com/office/powerpoint/2010/main" val="1804762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p:cNvSpPr>
            <a:spLocks noGrp="1"/>
          </p:cNvSpPr>
          <p:nvPr>
            <p:ph type="pic" sz="quarter" idx="19"/>
          </p:nvPr>
        </p:nvSpPr>
        <p:spPr/>
      </p:sp>
      <p:sp>
        <p:nvSpPr>
          <p:cNvPr id="8" name="Title 7"/>
          <p:cNvSpPr>
            <a:spLocks noGrp="1"/>
          </p:cNvSpPr>
          <p:nvPr>
            <p:ph type="title"/>
          </p:nvPr>
        </p:nvSpPr>
        <p:spPr/>
        <p:txBody>
          <a:bodyPr/>
          <a:lstStyle/>
          <a:p>
            <a:r>
              <a:rPr lang="en-US" dirty="0"/>
              <a:t>Timeline and Next Steps</a:t>
            </a:r>
          </a:p>
        </p:txBody>
      </p:sp>
    </p:spTree>
    <p:extLst>
      <p:ext uri="{BB962C8B-B14F-4D97-AF65-F5344CB8AC3E}">
        <p14:creationId xmlns:p14="http://schemas.microsoft.com/office/powerpoint/2010/main" val="528855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25</a:t>
            </a:fld>
            <a:endParaRPr lang="en-US" dirty="0"/>
          </a:p>
        </p:txBody>
      </p:sp>
      <p:sp>
        <p:nvSpPr>
          <p:cNvPr id="6" name="Title 5"/>
          <p:cNvSpPr>
            <a:spLocks noGrp="1"/>
          </p:cNvSpPr>
          <p:nvPr>
            <p:ph type="title"/>
          </p:nvPr>
        </p:nvSpPr>
        <p:spPr>
          <a:xfrm>
            <a:off x="508000" y="512748"/>
            <a:ext cx="11164718" cy="555476"/>
          </a:xfrm>
        </p:spPr>
        <p:txBody>
          <a:bodyPr/>
          <a:lstStyle/>
          <a:p>
            <a:r>
              <a:rPr lang="en-US" dirty="0"/>
              <a:t>Project Timeline</a:t>
            </a:r>
          </a:p>
        </p:txBody>
      </p:sp>
      <p:pic>
        <p:nvPicPr>
          <p:cNvPr id="13" name="Picture 12">
            <a:extLst>
              <a:ext uri="{FF2B5EF4-FFF2-40B4-BE49-F238E27FC236}">
                <a16:creationId xmlns:a16="http://schemas.microsoft.com/office/drawing/2014/main" id="{444AF509-732F-857A-C058-0D9C7A1E78D5}"/>
              </a:ext>
            </a:extLst>
          </p:cNvPr>
          <p:cNvPicPr>
            <a:picLocks noChangeAspect="1"/>
          </p:cNvPicPr>
          <p:nvPr/>
        </p:nvPicPr>
        <p:blipFill>
          <a:blip r:embed="rId2"/>
          <a:stretch>
            <a:fillRect/>
          </a:stretch>
        </p:blipFill>
        <p:spPr>
          <a:xfrm>
            <a:off x="158750" y="1765300"/>
            <a:ext cx="11874500" cy="3327400"/>
          </a:xfrm>
          <a:prstGeom prst="rect">
            <a:avLst/>
          </a:prstGeom>
        </p:spPr>
      </p:pic>
      <p:cxnSp>
        <p:nvCxnSpPr>
          <p:cNvPr id="14" name="Straight Connector 13">
            <a:extLst>
              <a:ext uri="{FF2B5EF4-FFF2-40B4-BE49-F238E27FC236}">
                <a16:creationId xmlns:a16="http://schemas.microsoft.com/office/drawing/2014/main" id="{D665B988-B70E-1495-A821-A4977C025598}"/>
              </a:ext>
            </a:extLst>
          </p:cNvPr>
          <p:cNvCxnSpPr/>
          <p:nvPr/>
        </p:nvCxnSpPr>
        <p:spPr>
          <a:xfrm>
            <a:off x="9926844" y="1432112"/>
            <a:ext cx="14941" cy="3660588"/>
          </a:xfrm>
          <a:prstGeom prst="line">
            <a:avLst/>
          </a:prstGeom>
          <a:ln w="38100">
            <a:solidFill>
              <a:schemeClr val="accent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2666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p:txBody>
          <a:bodyPr/>
          <a:lstStyle/>
          <a:p>
            <a:r>
              <a:rPr lang="en-US"/>
              <a:t>brattle.com | </a:t>
            </a:r>
            <a:fld id="{C95ECF09-ED6D-489D-87B4-9DBCD4D54A41}" type="slidenum">
              <a:rPr lang="en-US" smtClean="0"/>
              <a:pPr/>
              <a:t>26</a:t>
            </a:fld>
            <a:endParaRPr lang="en-US" dirty="0"/>
          </a:p>
        </p:txBody>
      </p:sp>
      <p:sp>
        <p:nvSpPr>
          <p:cNvPr id="4" name="Text Placeholder 3"/>
          <p:cNvSpPr>
            <a:spLocks noGrp="1"/>
          </p:cNvSpPr>
          <p:nvPr>
            <p:ph type="body" sz="quarter" idx="16"/>
          </p:nvPr>
        </p:nvSpPr>
        <p:spPr>
          <a:xfrm>
            <a:off x="508000" y="1181101"/>
            <a:ext cx="10782852" cy="4995862"/>
          </a:xfrm>
        </p:spPr>
        <p:txBody>
          <a:bodyPr/>
          <a:lstStyle/>
          <a:p>
            <a:r>
              <a:rPr lang="en-US" dirty="0"/>
              <a:t>Listen to feedback today, and consider making changes accordingly</a:t>
            </a:r>
          </a:p>
          <a:p>
            <a:r>
              <a:rPr lang="en-US" dirty="0"/>
              <a:t>Finalize and publish CONE Model (an Excel workbook) and the CONE report</a:t>
            </a:r>
          </a:p>
          <a:p>
            <a:endParaRPr lang="en-US" dirty="0"/>
          </a:p>
          <a:p>
            <a:endParaRPr lang="en-US" dirty="0"/>
          </a:p>
        </p:txBody>
      </p:sp>
      <p:sp>
        <p:nvSpPr>
          <p:cNvPr id="6" name="Title 5"/>
          <p:cNvSpPr>
            <a:spLocks noGrp="1"/>
          </p:cNvSpPr>
          <p:nvPr>
            <p:ph type="title"/>
          </p:nvPr>
        </p:nvSpPr>
        <p:spPr>
          <a:xfrm>
            <a:off x="508000" y="512748"/>
            <a:ext cx="11164718" cy="555476"/>
          </a:xfrm>
        </p:spPr>
        <p:txBody>
          <a:bodyPr/>
          <a:lstStyle/>
          <a:p>
            <a:r>
              <a:rPr lang="en-US" dirty="0"/>
              <a:t>Next Steps</a:t>
            </a:r>
          </a:p>
        </p:txBody>
      </p:sp>
    </p:spTree>
    <p:extLst>
      <p:ext uri="{BB962C8B-B14F-4D97-AF65-F5344CB8AC3E}">
        <p14:creationId xmlns:p14="http://schemas.microsoft.com/office/powerpoint/2010/main" val="3452823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0A4762-6617-484D-CD16-F138316C9966}"/>
              </a:ext>
            </a:extLst>
          </p:cNvPr>
          <p:cNvSpPr>
            <a:spLocks noGrp="1"/>
          </p:cNvSpPr>
          <p:nvPr>
            <p:ph type="sldNum" sz="quarter" idx="21"/>
          </p:nvPr>
        </p:nvSpPr>
        <p:spPr>
          <a:xfrm>
            <a:off x="10219174" y="6356350"/>
            <a:ext cx="1453544" cy="365125"/>
          </a:xfrm>
        </p:spPr>
        <p:txBody>
          <a:bodyPr/>
          <a:lstStyle/>
          <a:p>
            <a:r>
              <a:rPr lang="en-US"/>
              <a:t>brattle.com | </a:t>
            </a:r>
            <a:fld id="{C95ECF09-ED6D-489D-87B4-9DBCD4D54A41}" type="slidenum">
              <a:rPr lang="en-US" smtClean="0"/>
              <a:pPr/>
              <a:t>27</a:t>
            </a:fld>
            <a:endParaRPr lang="en-US" dirty="0"/>
          </a:p>
        </p:txBody>
      </p:sp>
      <p:sp>
        <p:nvSpPr>
          <p:cNvPr id="4" name="Text Placeholder 3">
            <a:extLst>
              <a:ext uri="{FF2B5EF4-FFF2-40B4-BE49-F238E27FC236}">
                <a16:creationId xmlns:a16="http://schemas.microsoft.com/office/drawing/2014/main" id="{25D2D295-DDD3-BCBE-4838-3C9490B316C5}"/>
              </a:ext>
            </a:extLst>
          </p:cNvPr>
          <p:cNvSpPr>
            <a:spLocks noGrp="1"/>
          </p:cNvSpPr>
          <p:nvPr>
            <p:ph type="body" sz="quarter" idx="16"/>
          </p:nvPr>
        </p:nvSpPr>
        <p:spPr>
          <a:xfrm>
            <a:off x="507999" y="1181100"/>
            <a:ext cx="11346543" cy="5443817"/>
          </a:xfrm>
        </p:spPr>
        <p:txBody>
          <a:bodyPr numCol="2"/>
          <a:lstStyle/>
          <a:p>
            <a:r>
              <a:rPr lang="en-GB" sz="1800" b="1" dirty="0"/>
              <a:t>Revisit Choice of Ref Tech</a:t>
            </a:r>
          </a:p>
          <a:p>
            <a:pPr lvl="1"/>
            <a:r>
              <a:rPr lang="en-GB" sz="1600" dirty="0"/>
              <a:t>Consider resources further out in the queue</a:t>
            </a:r>
          </a:p>
          <a:p>
            <a:pPr lvl="1"/>
            <a:r>
              <a:rPr lang="en-GB" sz="1600" dirty="0"/>
              <a:t>Interview developers on potential future technologies.</a:t>
            </a:r>
            <a:endParaRPr lang="en-US" sz="1600" dirty="0"/>
          </a:p>
          <a:p>
            <a:r>
              <a:rPr lang="en-US" sz="1800" b="1" dirty="0"/>
              <a:t>Refine Ref Tech E&amp;AS analysis</a:t>
            </a:r>
          </a:p>
          <a:p>
            <a:pPr lvl="1"/>
            <a:r>
              <a:rPr lang="en-US" sz="1600" dirty="0"/>
              <a:t>CONE is useful in combination with other analyses of the net E&amp;AS revenues a plant can earn, whether that analysis is conducted within “PNM” tracker, a MERM study, or a potential PCM reference price setting exercise (based on Net CONE).</a:t>
            </a:r>
          </a:p>
          <a:p>
            <a:pPr lvl="1"/>
            <a:r>
              <a:rPr lang="en-US" sz="1600" dirty="0"/>
              <a:t>Ensure that those analyses adequately account for volatility</a:t>
            </a:r>
            <a:endParaRPr lang="en-US" sz="1800" b="1" dirty="0"/>
          </a:p>
          <a:p>
            <a:endParaRPr lang="en-US" sz="1800" b="1" dirty="0"/>
          </a:p>
          <a:p>
            <a:endParaRPr lang="en-US" sz="1800" b="1" dirty="0"/>
          </a:p>
          <a:p>
            <a:endParaRPr lang="en-US" sz="1800" b="1" dirty="0"/>
          </a:p>
          <a:p>
            <a:endParaRPr lang="en-US" sz="1800" b="1" dirty="0"/>
          </a:p>
          <a:p>
            <a:r>
              <a:rPr lang="en-US" sz="1800" b="1" dirty="0"/>
              <a:t>Refine ATWACC</a:t>
            </a:r>
            <a:r>
              <a:rPr lang="en-US" sz="1800" dirty="0"/>
              <a:t>: analyze empirical evidence on possible  ERCOT risk premium:</a:t>
            </a:r>
          </a:p>
          <a:p>
            <a:pPr lvl="1"/>
            <a:r>
              <a:rPr lang="en-GB" sz="1600" dirty="0"/>
              <a:t>Although the cost of equity of a </a:t>
            </a:r>
            <a:r>
              <a:rPr lang="en-GB" sz="1600" dirty="0" err="1"/>
              <a:t>peaker</a:t>
            </a:r>
            <a:r>
              <a:rPr lang="en-GB" sz="1600" dirty="0"/>
              <a:t> plant in ERCOT is not publicly traded and cannot be determined by market evidence, we can </a:t>
            </a:r>
            <a:r>
              <a:rPr lang="en-GB" sz="1600" b="1" dirty="0"/>
              <a:t>calculate gross margins</a:t>
            </a:r>
            <a:r>
              <a:rPr lang="en-GB" sz="1600" dirty="0"/>
              <a:t> on a quarterly basis (electricity revenues less fuel costs, divided by the electricity revenues). </a:t>
            </a:r>
          </a:p>
          <a:p>
            <a:pPr lvl="1"/>
            <a:r>
              <a:rPr lang="en-GB" sz="1600" dirty="0"/>
              <a:t>One could use these gross margins to estimate the </a:t>
            </a:r>
            <a:r>
              <a:rPr lang="en-GB" sz="1600" dirty="0" err="1"/>
              <a:t>peaker’s</a:t>
            </a:r>
            <a:r>
              <a:rPr lang="en-GB" sz="1600" dirty="0"/>
              <a:t> “</a:t>
            </a:r>
            <a:r>
              <a:rPr lang="en-GB" sz="1600" b="1" dirty="0"/>
              <a:t>quasi-beta</a:t>
            </a:r>
            <a:r>
              <a:rPr lang="en-GB" sz="1600" dirty="0"/>
              <a:t>,” i.e., the correlation with overall market returns (while recognizing that gross margins are not the same as returns on equity). Similarly, one could estimate the quasi-betas of publicly-traded </a:t>
            </a:r>
            <a:r>
              <a:rPr lang="en-GB" sz="1600" dirty="0" err="1"/>
              <a:t>Gencos</a:t>
            </a:r>
            <a:r>
              <a:rPr lang="en-GB" sz="1600" dirty="0"/>
              <a:t>, since these </a:t>
            </a:r>
            <a:r>
              <a:rPr lang="en-GB" sz="1600" dirty="0" err="1"/>
              <a:t>Gencos</a:t>
            </a:r>
            <a:r>
              <a:rPr lang="en-GB" sz="1600" dirty="0"/>
              <a:t>’ quarterly gross margins are reported in the SEC filings.</a:t>
            </a:r>
          </a:p>
          <a:p>
            <a:pPr lvl="1"/>
            <a:r>
              <a:rPr lang="en-US" sz="1600" dirty="0">
                <a:effectLst/>
                <a:latin typeface="Calibri" panose="020F0502020204030204" pitchFamily="34" charset="0"/>
                <a:ea typeface="Calibri" panose="020F0502020204030204" pitchFamily="34" charset="0"/>
                <a:cs typeface="Times New Roman" panose="02020603050405020304" pitchFamily="18" charset="0"/>
              </a:rPr>
              <a:t>One could use the relative magnitudes of the quasi-betas to determine if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peaker</a:t>
            </a:r>
            <a:r>
              <a:rPr lang="en-US" sz="1600" dirty="0">
                <a:effectLst/>
                <a:latin typeface="Calibri" panose="020F0502020204030204" pitchFamily="34" charset="0"/>
                <a:ea typeface="Calibri" panose="020F0502020204030204" pitchFamily="34" charset="0"/>
                <a:cs typeface="Times New Roman" panose="02020603050405020304" pitchFamily="18" charset="0"/>
              </a:rPr>
              <a:t> units in ERCOT are exposed to more systematic (non-diversifiable) risks than elsewhere. If yes, the ratios of the quasi-betas can be used to determine the additional risk premium for the COC of peaking plants.</a:t>
            </a:r>
            <a:endParaRPr lang="en-US" sz="1600" dirty="0"/>
          </a:p>
        </p:txBody>
      </p:sp>
      <p:sp>
        <p:nvSpPr>
          <p:cNvPr id="5" name="Text Placeholder 4">
            <a:extLst>
              <a:ext uri="{FF2B5EF4-FFF2-40B4-BE49-F238E27FC236}">
                <a16:creationId xmlns:a16="http://schemas.microsoft.com/office/drawing/2014/main" id="{B0361F1C-F0C4-DE19-D609-039859A86D9C}"/>
              </a:ext>
            </a:extLst>
          </p:cNvPr>
          <p:cNvSpPr>
            <a:spLocks noGrp="1"/>
          </p:cNvSpPr>
          <p:nvPr>
            <p:ph type="body" sz="quarter" idx="19"/>
          </p:nvPr>
        </p:nvSpPr>
        <p:spPr>
          <a:xfrm>
            <a:off x="508000" y="7549"/>
            <a:ext cx="6040438" cy="954107"/>
          </a:xfrm>
        </p:spPr>
        <p:txBody>
          <a:bodyPr/>
          <a:lstStyle/>
          <a:p>
            <a:r>
              <a:rPr lang="en-US" dirty="0"/>
              <a:t>4. Calculate CONE</a:t>
            </a:r>
          </a:p>
          <a:p>
            <a:endParaRPr lang="en-US" dirty="0"/>
          </a:p>
        </p:txBody>
      </p:sp>
      <p:sp>
        <p:nvSpPr>
          <p:cNvPr id="6" name="Title 5">
            <a:extLst>
              <a:ext uri="{FF2B5EF4-FFF2-40B4-BE49-F238E27FC236}">
                <a16:creationId xmlns:a16="http://schemas.microsoft.com/office/drawing/2014/main" id="{F87293EA-EBC6-2903-C0EC-5B96C8EC49AC}"/>
              </a:ext>
            </a:extLst>
          </p:cNvPr>
          <p:cNvSpPr>
            <a:spLocks noGrp="1"/>
          </p:cNvSpPr>
          <p:nvPr>
            <p:ph type="title"/>
          </p:nvPr>
        </p:nvSpPr>
        <p:spPr>
          <a:xfrm>
            <a:off x="508000" y="512748"/>
            <a:ext cx="10231535" cy="555476"/>
          </a:xfrm>
        </p:spPr>
        <p:txBody>
          <a:bodyPr/>
          <a:lstStyle/>
          <a:p>
            <a:r>
              <a:rPr lang="en-US" dirty="0"/>
              <a:t>Potential Future Study</a:t>
            </a:r>
          </a:p>
        </p:txBody>
      </p:sp>
    </p:spTree>
    <p:extLst>
      <p:ext uri="{BB962C8B-B14F-4D97-AF65-F5344CB8AC3E}">
        <p14:creationId xmlns:p14="http://schemas.microsoft.com/office/powerpoint/2010/main" val="1375645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0051FD7-E702-6FD2-BD48-A6311633E1AE}"/>
              </a:ext>
            </a:extLst>
          </p:cNvPr>
          <p:cNvSpPr>
            <a:spLocks noGrp="1"/>
          </p:cNvSpPr>
          <p:nvPr>
            <p:ph type="pic" sz="quarter" idx="19"/>
          </p:nvPr>
        </p:nvSpPr>
        <p:spPr/>
      </p:sp>
      <p:sp>
        <p:nvSpPr>
          <p:cNvPr id="8" name="Title 7"/>
          <p:cNvSpPr>
            <a:spLocks noGrp="1"/>
          </p:cNvSpPr>
          <p:nvPr>
            <p:ph type="title"/>
          </p:nvPr>
        </p:nvSpPr>
        <p:spPr>
          <a:xfrm>
            <a:off x="516416" y="649480"/>
            <a:ext cx="7815734" cy="2096482"/>
          </a:xfrm>
        </p:spPr>
        <p:txBody>
          <a:bodyPr/>
          <a:lstStyle/>
          <a:p>
            <a:r>
              <a:rPr lang="en-US" dirty="0"/>
              <a:t>1. Executive Summary</a:t>
            </a:r>
          </a:p>
        </p:txBody>
      </p:sp>
    </p:spTree>
    <p:extLst>
      <p:ext uri="{BB962C8B-B14F-4D97-AF65-F5344CB8AC3E}">
        <p14:creationId xmlns:p14="http://schemas.microsoft.com/office/powerpoint/2010/main" val="385525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D8D8EB-1837-D5A5-8E7A-6F06EF947E2E}"/>
              </a:ext>
            </a:extLst>
          </p:cNvPr>
          <p:cNvSpPr>
            <a:spLocks noGrp="1"/>
          </p:cNvSpPr>
          <p:nvPr>
            <p:ph type="sldNum" sz="quarter" idx="21"/>
          </p:nvPr>
        </p:nvSpPr>
        <p:spPr>
          <a:xfrm>
            <a:off x="10021950" y="6356350"/>
            <a:ext cx="1453544" cy="365125"/>
          </a:xfrm>
        </p:spPr>
        <p:txBody>
          <a:bodyPr/>
          <a:lstStyle/>
          <a:p>
            <a:r>
              <a:rPr lang="en-US"/>
              <a:t>brattle.com | </a:t>
            </a:r>
            <a:fld id="{C95ECF09-ED6D-489D-87B4-9DBCD4D54A41}" type="slidenum">
              <a:rPr lang="en-US" smtClean="0"/>
              <a:pPr/>
              <a:t>3</a:t>
            </a:fld>
            <a:endParaRPr lang="en-US" dirty="0"/>
          </a:p>
        </p:txBody>
      </p:sp>
      <p:sp>
        <p:nvSpPr>
          <p:cNvPr id="6" name="Title 5">
            <a:extLst>
              <a:ext uri="{FF2B5EF4-FFF2-40B4-BE49-F238E27FC236}">
                <a16:creationId xmlns:a16="http://schemas.microsoft.com/office/drawing/2014/main" id="{42572283-35D4-9663-96A6-E3C3428E4FB7}"/>
              </a:ext>
            </a:extLst>
          </p:cNvPr>
          <p:cNvSpPr>
            <a:spLocks noGrp="1"/>
          </p:cNvSpPr>
          <p:nvPr>
            <p:ph type="title"/>
          </p:nvPr>
        </p:nvSpPr>
        <p:spPr/>
        <p:txBody>
          <a:bodyPr/>
          <a:lstStyle/>
          <a:p>
            <a:r>
              <a:rPr lang="en-US" dirty="0"/>
              <a:t>Overview of CONE approach</a:t>
            </a:r>
          </a:p>
        </p:txBody>
      </p:sp>
      <p:sp>
        <p:nvSpPr>
          <p:cNvPr id="7" name="Rectangle 6">
            <a:extLst>
              <a:ext uri="{FF2B5EF4-FFF2-40B4-BE49-F238E27FC236}">
                <a16:creationId xmlns:a16="http://schemas.microsoft.com/office/drawing/2014/main" id="{E100BDAB-A6E9-ED3D-7E9A-DEAD690A3B77}"/>
              </a:ext>
            </a:extLst>
          </p:cNvPr>
          <p:cNvSpPr/>
          <p:nvPr/>
        </p:nvSpPr>
        <p:spPr>
          <a:xfrm>
            <a:off x="577048" y="1310054"/>
            <a:ext cx="2716822" cy="88802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a:t>1. Choose reference technology characteristics</a:t>
            </a:r>
          </a:p>
        </p:txBody>
      </p:sp>
      <p:sp>
        <p:nvSpPr>
          <p:cNvPr id="8" name="Rectangle 7">
            <a:extLst>
              <a:ext uri="{FF2B5EF4-FFF2-40B4-BE49-F238E27FC236}">
                <a16:creationId xmlns:a16="http://schemas.microsoft.com/office/drawing/2014/main" id="{50B7A1BC-C3CA-4970-8A64-B084D31F81DE}"/>
              </a:ext>
            </a:extLst>
          </p:cNvPr>
          <p:cNvSpPr/>
          <p:nvPr/>
        </p:nvSpPr>
        <p:spPr>
          <a:xfrm>
            <a:off x="4085075" y="1310053"/>
            <a:ext cx="2791557" cy="88802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a:t>2. Conduct bottom-up </a:t>
            </a:r>
            <a:br>
              <a:rPr lang="en-US" dirty="0"/>
            </a:br>
            <a:r>
              <a:rPr lang="en-US" dirty="0"/>
              <a:t>cost analysis</a:t>
            </a:r>
          </a:p>
        </p:txBody>
      </p:sp>
      <p:sp>
        <p:nvSpPr>
          <p:cNvPr id="9" name="Rectangle 8">
            <a:extLst>
              <a:ext uri="{FF2B5EF4-FFF2-40B4-BE49-F238E27FC236}">
                <a16:creationId xmlns:a16="http://schemas.microsoft.com/office/drawing/2014/main" id="{2B690535-F721-3F9F-97E3-93C43DB17AB0}"/>
              </a:ext>
            </a:extLst>
          </p:cNvPr>
          <p:cNvSpPr/>
          <p:nvPr/>
        </p:nvSpPr>
        <p:spPr>
          <a:xfrm>
            <a:off x="7798313" y="1310053"/>
            <a:ext cx="2791557" cy="88802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a:t>3. Calculate Cost of New Entry (CONE)</a:t>
            </a:r>
          </a:p>
        </p:txBody>
      </p:sp>
      <p:sp>
        <p:nvSpPr>
          <p:cNvPr id="10" name="Arrow: Right 9">
            <a:extLst>
              <a:ext uri="{FF2B5EF4-FFF2-40B4-BE49-F238E27FC236}">
                <a16:creationId xmlns:a16="http://schemas.microsoft.com/office/drawing/2014/main" id="{CBD3BBCF-5EB7-6400-8831-129769D5E4A0}"/>
              </a:ext>
            </a:extLst>
          </p:cNvPr>
          <p:cNvSpPr/>
          <p:nvPr/>
        </p:nvSpPr>
        <p:spPr>
          <a:xfrm>
            <a:off x="3421539" y="1485897"/>
            <a:ext cx="513962" cy="483577"/>
          </a:xfrm>
          <a:prstGeom prst="rightArrow">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5BF0514-A0B1-6D81-453A-E383189B4765}"/>
              </a:ext>
            </a:extLst>
          </p:cNvPr>
          <p:cNvSpPr txBox="1"/>
          <p:nvPr/>
        </p:nvSpPr>
        <p:spPr>
          <a:xfrm>
            <a:off x="577048" y="2310804"/>
            <a:ext cx="2716822" cy="3847207"/>
          </a:xfrm>
          <a:prstGeom prst="rect">
            <a:avLst/>
          </a:prstGeom>
          <a:noFill/>
        </p:spPr>
        <p:txBody>
          <a:bodyPr wrap="square" rtlCol="0">
            <a:spAutoFit/>
          </a:bodyPr>
          <a:lstStyle/>
          <a:p>
            <a:r>
              <a:rPr lang="en-US" sz="1600" i="1" dirty="0"/>
              <a:t>Presented at March 22</a:t>
            </a:r>
            <a:r>
              <a:rPr lang="en-US" sz="1600" i="1" baseline="30000" dirty="0"/>
              <a:t>nd</a:t>
            </a:r>
            <a:r>
              <a:rPr lang="en-US" sz="1600" i="1" dirty="0"/>
              <a:t>, 2024 SAWG meeting</a:t>
            </a:r>
          </a:p>
          <a:p>
            <a:endParaRPr lang="en-US" sz="1600" dirty="0"/>
          </a:p>
          <a:p>
            <a:r>
              <a:rPr lang="en-US" sz="1600" dirty="0"/>
              <a:t>Longstanding “Revealed Preference” method led to:</a:t>
            </a:r>
          </a:p>
          <a:p>
            <a:endParaRPr lang="en-US" sz="1600" dirty="0"/>
          </a:p>
          <a:p>
            <a:r>
              <a:rPr lang="en-US" b="1" dirty="0"/>
              <a:t>Reference Technology</a:t>
            </a:r>
            <a:endParaRPr lang="en-US" dirty="0"/>
          </a:p>
          <a:p>
            <a:r>
              <a:rPr lang="en-US" sz="1600" dirty="0"/>
              <a:t>Aeroderivative LM6000 plant with 291 MW (at ISO conditions) in Harris County</a:t>
            </a:r>
          </a:p>
          <a:p>
            <a:endParaRPr lang="en-US" sz="1600" dirty="0"/>
          </a:p>
          <a:p>
            <a:r>
              <a:rPr lang="en-US" b="1" dirty="0"/>
              <a:t>Alternative Technology</a:t>
            </a:r>
          </a:p>
          <a:p>
            <a:r>
              <a:rPr lang="en-US" sz="1600" dirty="0"/>
              <a:t>Solar PV + BESS Hybrid with 200 MW PV + 100 MW 2-hr BESS in Brazoria County</a:t>
            </a:r>
          </a:p>
        </p:txBody>
      </p:sp>
      <p:sp>
        <p:nvSpPr>
          <p:cNvPr id="14" name="TextBox 13">
            <a:extLst>
              <a:ext uri="{FF2B5EF4-FFF2-40B4-BE49-F238E27FC236}">
                <a16:creationId xmlns:a16="http://schemas.microsoft.com/office/drawing/2014/main" id="{33451B04-BA0F-3C64-AE93-A2610CF92F85}"/>
              </a:ext>
            </a:extLst>
          </p:cNvPr>
          <p:cNvSpPr txBox="1"/>
          <p:nvPr/>
        </p:nvSpPr>
        <p:spPr>
          <a:xfrm>
            <a:off x="4085074" y="2317664"/>
            <a:ext cx="2914932" cy="2092881"/>
          </a:xfrm>
          <a:prstGeom prst="rect">
            <a:avLst/>
          </a:prstGeom>
          <a:noFill/>
        </p:spPr>
        <p:txBody>
          <a:bodyPr wrap="square" rtlCol="0">
            <a:spAutoFit/>
          </a:bodyPr>
          <a:lstStyle/>
          <a:p>
            <a:r>
              <a:rPr lang="en-US" sz="1600" i="1" dirty="0"/>
              <a:t>Will be presented in this meeting</a:t>
            </a:r>
          </a:p>
          <a:p>
            <a:endParaRPr lang="en-US" sz="1600" dirty="0"/>
          </a:p>
          <a:p>
            <a:r>
              <a:rPr lang="en-US" b="1" dirty="0"/>
              <a:t>Cost Estimates</a:t>
            </a:r>
          </a:p>
          <a:p>
            <a:r>
              <a:rPr lang="en-US" sz="1600" dirty="0"/>
              <a:t>Bottom-up estimates of Capital and O&amp;M costs as of April 2024</a:t>
            </a:r>
          </a:p>
          <a:p>
            <a:endParaRPr lang="en-US" sz="1600" dirty="0"/>
          </a:p>
          <a:p>
            <a:r>
              <a:rPr lang="en-US" sz="1600" dirty="0"/>
              <a:t>Then costs escalated to the mid-point construction period</a:t>
            </a:r>
          </a:p>
        </p:txBody>
      </p:sp>
      <p:sp>
        <p:nvSpPr>
          <p:cNvPr id="15" name="TextBox 14">
            <a:extLst>
              <a:ext uri="{FF2B5EF4-FFF2-40B4-BE49-F238E27FC236}">
                <a16:creationId xmlns:a16="http://schemas.microsoft.com/office/drawing/2014/main" id="{1BE7F5EF-F2D7-2ED2-1761-22FD0DB3E83F}"/>
              </a:ext>
            </a:extLst>
          </p:cNvPr>
          <p:cNvSpPr txBox="1"/>
          <p:nvPr/>
        </p:nvSpPr>
        <p:spPr>
          <a:xfrm>
            <a:off x="7798312" y="2317664"/>
            <a:ext cx="3577900" cy="4047262"/>
          </a:xfrm>
          <a:prstGeom prst="rect">
            <a:avLst/>
          </a:prstGeom>
          <a:noFill/>
        </p:spPr>
        <p:txBody>
          <a:bodyPr wrap="square" rtlCol="0">
            <a:spAutoFit/>
          </a:bodyPr>
          <a:lstStyle/>
          <a:p>
            <a:r>
              <a:rPr lang="en-US" sz="1600" i="1" dirty="0"/>
              <a:t>Will be presented in this meeting</a:t>
            </a:r>
          </a:p>
          <a:p>
            <a:endParaRPr lang="en-US" sz="1600" dirty="0"/>
          </a:p>
          <a:p>
            <a:r>
              <a:rPr lang="en-US" sz="1600" dirty="0"/>
              <a:t>CONE represents the first-year revenues a resource would need to earn to enter, given its costs, its projected future net revenue trajectory, and its cost of capital</a:t>
            </a:r>
          </a:p>
          <a:p>
            <a:endParaRPr lang="en-US" sz="1600" dirty="0"/>
          </a:p>
          <a:p>
            <a:r>
              <a:rPr lang="en-US" b="1" dirty="0"/>
              <a:t>CONE Calculation</a:t>
            </a:r>
          </a:p>
          <a:p>
            <a:pPr marL="346075" lvl="1" indent="-234950">
              <a:spcBef>
                <a:spcPts val="600"/>
              </a:spcBef>
              <a:buClr>
                <a:schemeClr val="accent2"/>
              </a:buClr>
              <a:buSzPct val="90000"/>
              <a:buFont typeface="Wingdings 2" panose="05020102010507070707" pitchFamily="18" charset="2"/>
              <a:buChar char=""/>
            </a:pPr>
            <a:r>
              <a:rPr lang="en-US" sz="1600" dirty="0"/>
              <a:t>Determine levelization “shape” (e.g., level-nominal) and lifetime</a:t>
            </a:r>
          </a:p>
          <a:p>
            <a:pPr marL="346075" lvl="1" indent="-234950">
              <a:spcBef>
                <a:spcPts val="600"/>
              </a:spcBef>
              <a:buClr>
                <a:schemeClr val="accent2"/>
              </a:buClr>
              <a:buSzPct val="90000"/>
              <a:buFont typeface="Wingdings 2" panose="05020102010507070707" pitchFamily="18" charset="2"/>
              <a:buChar char=""/>
            </a:pPr>
            <a:r>
              <a:rPr lang="en-US" sz="1600" dirty="0"/>
              <a:t>Develop ATWACC</a:t>
            </a:r>
          </a:p>
          <a:p>
            <a:pPr marL="346075" lvl="1" indent="-234950">
              <a:spcBef>
                <a:spcPts val="600"/>
              </a:spcBef>
              <a:buClr>
                <a:schemeClr val="accent2"/>
              </a:buClr>
              <a:buSzPct val="90000"/>
              <a:buFont typeface="Wingdings 2" panose="05020102010507070707" pitchFamily="18" charset="2"/>
              <a:buChar char=""/>
            </a:pPr>
            <a:r>
              <a:rPr lang="en-US" sz="1600" dirty="0"/>
              <a:t>Calculate first-year revenue requirement for NPV=0 in </a:t>
            </a:r>
            <a:br>
              <a:rPr lang="en-US" sz="1600" dirty="0"/>
            </a:br>
            <a:r>
              <a:rPr lang="en-US" sz="1600" b="1" dirty="0"/>
              <a:t>CONE spreadsheet model</a:t>
            </a:r>
            <a:r>
              <a:rPr lang="en-US" sz="1600" dirty="0"/>
              <a:t> (accounts for taxes w/depreciation, etc.)</a:t>
            </a:r>
          </a:p>
        </p:txBody>
      </p:sp>
      <p:sp>
        <p:nvSpPr>
          <p:cNvPr id="4" name="Arrow: Right 3">
            <a:extLst>
              <a:ext uri="{FF2B5EF4-FFF2-40B4-BE49-F238E27FC236}">
                <a16:creationId xmlns:a16="http://schemas.microsoft.com/office/drawing/2014/main" id="{5F4780A9-7ABD-6A3D-2680-2E5E5D8BCE45}"/>
              </a:ext>
            </a:extLst>
          </p:cNvPr>
          <p:cNvSpPr/>
          <p:nvPr/>
        </p:nvSpPr>
        <p:spPr>
          <a:xfrm>
            <a:off x="7066168" y="1512275"/>
            <a:ext cx="526931" cy="483577"/>
          </a:xfrm>
          <a:prstGeom prst="rightArrow">
            <a:avLst/>
          </a:prstGeom>
          <a:solidFill>
            <a:schemeClr val="bg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Text Placeholder 4">
            <a:extLst>
              <a:ext uri="{FF2B5EF4-FFF2-40B4-BE49-F238E27FC236}">
                <a16:creationId xmlns:a16="http://schemas.microsoft.com/office/drawing/2014/main" id="{BB7D347C-743B-F663-E4E0-88E9DF416FD2}"/>
              </a:ext>
            </a:extLst>
          </p:cNvPr>
          <p:cNvSpPr txBox="1">
            <a:spLocks/>
          </p:cNvSpPr>
          <p:nvPr/>
        </p:nvSpPr>
        <p:spPr>
          <a:xfrm>
            <a:off x="508000" y="7938"/>
            <a:ext cx="7082408" cy="477054"/>
          </a:xfrm>
          <a:prstGeom prst="rect">
            <a:avLst/>
          </a:prstGeom>
        </p:spPr>
        <p:txBody>
          <a:bodyPr vert="horz" lIns="45720" tIns="182880" rIns="91440" bIns="45720" rtlCol="0">
            <a:spAutoFit/>
          </a:bodyPr>
          <a:lstStyle>
            <a:lvl1pPr marL="55563" indent="-55563" algn="l" defTabSz="457200" rtl="0" eaLnBrk="1" latinLnBrk="0" hangingPunct="1">
              <a:spcBef>
                <a:spcPts val="1800"/>
              </a:spcBef>
              <a:buSzPct val="25000"/>
              <a:buFont typeface="Calibri Light" panose="020F0302020204030204" pitchFamily="34" charset="0"/>
              <a:buChar char=" "/>
              <a:defRPr sz="1600" b="1" kern="1200" cap="all" spc="50" baseline="0">
                <a:solidFill>
                  <a:schemeClr val="accent2">
                    <a:alpha val="75000"/>
                  </a:schemeClr>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18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16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4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18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lumMod val="75000"/>
                  </a:schemeClr>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0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1. Executive summary</a:t>
            </a:r>
          </a:p>
        </p:txBody>
      </p:sp>
    </p:spTree>
    <p:extLst>
      <p:ext uri="{BB962C8B-B14F-4D97-AF65-F5344CB8AC3E}">
        <p14:creationId xmlns:p14="http://schemas.microsoft.com/office/powerpoint/2010/main" val="732140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DC7540-ECCF-6830-A8AA-86DCD6EE6978}"/>
              </a:ext>
            </a:extLst>
          </p:cNvPr>
          <p:cNvSpPr>
            <a:spLocks noGrp="1"/>
          </p:cNvSpPr>
          <p:nvPr>
            <p:ph type="sldNum" sz="quarter" idx="21"/>
          </p:nvPr>
        </p:nvSpPr>
        <p:spPr/>
        <p:txBody>
          <a:bodyPr/>
          <a:lstStyle/>
          <a:p>
            <a:r>
              <a:rPr lang="en-US"/>
              <a:t>brattle.com | </a:t>
            </a:r>
            <a:fld id="{C95ECF09-ED6D-489D-87B4-9DBCD4D54A41}" type="slidenum">
              <a:rPr lang="en-US" smtClean="0"/>
              <a:pPr/>
              <a:t>4</a:t>
            </a:fld>
            <a:endParaRPr lang="en-US" dirty="0"/>
          </a:p>
        </p:txBody>
      </p:sp>
      <p:sp>
        <p:nvSpPr>
          <p:cNvPr id="6" name="Title 5">
            <a:extLst>
              <a:ext uri="{FF2B5EF4-FFF2-40B4-BE49-F238E27FC236}">
                <a16:creationId xmlns:a16="http://schemas.microsoft.com/office/drawing/2014/main" id="{DD480FBD-B464-A4CC-E78F-282D54D9D9ED}"/>
              </a:ext>
            </a:extLst>
          </p:cNvPr>
          <p:cNvSpPr>
            <a:spLocks noGrp="1"/>
          </p:cNvSpPr>
          <p:nvPr>
            <p:ph type="title"/>
          </p:nvPr>
        </p:nvSpPr>
        <p:spPr>
          <a:xfrm>
            <a:off x="508000" y="512748"/>
            <a:ext cx="10623062" cy="555476"/>
          </a:xfrm>
        </p:spPr>
        <p:txBody>
          <a:bodyPr/>
          <a:lstStyle/>
          <a:p>
            <a:r>
              <a:rPr lang="en-US" dirty="0"/>
              <a:t>Summary of CONE Estimates for Reference Plants with COD June 2026</a:t>
            </a:r>
          </a:p>
        </p:txBody>
      </p:sp>
      <p:sp>
        <p:nvSpPr>
          <p:cNvPr id="10" name="TextBox 9">
            <a:extLst>
              <a:ext uri="{FF2B5EF4-FFF2-40B4-BE49-F238E27FC236}">
                <a16:creationId xmlns:a16="http://schemas.microsoft.com/office/drawing/2014/main" id="{F966B3C7-1D9A-9109-F1CE-1BF914C5B51F}"/>
              </a:ext>
            </a:extLst>
          </p:cNvPr>
          <p:cNvSpPr txBox="1"/>
          <p:nvPr/>
        </p:nvSpPr>
        <p:spPr>
          <a:xfrm>
            <a:off x="423661" y="1300907"/>
            <a:ext cx="5753693" cy="369332"/>
          </a:xfrm>
          <a:prstGeom prst="rect">
            <a:avLst/>
          </a:prstGeom>
          <a:noFill/>
        </p:spPr>
        <p:txBody>
          <a:bodyPr wrap="square" rtlCol="0">
            <a:spAutoFit/>
          </a:bodyPr>
          <a:lstStyle/>
          <a:p>
            <a:pPr algn="ctr"/>
            <a:r>
              <a:rPr lang="en-US" b="1" dirty="0">
                <a:solidFill>
                  <a:schemeClr val="accent1"/>
                </a:solidFill>
              </a:rPr>
              <a:t>CONE Estimate for 291 MW (at ISO cond.) 6x0 LM6000</a:t>
            </a:r>
          </a:p>
        </p:txBody>
      </p:sp>
      <p:sp>
        <p:nvSpPr>
          <p:cNvPr id="5" name="Text Placeholder 4">
            <a:extLst>
              <a:ext uri="{FF2B5EF4-FFF2-40B4-BE49-F238E27FC236}">
                <a16:creationId xmlns:a16="http://schemas.microsoft.com/office/drawing/2014/main" id="{4095FE1D-065D-9518-D896-F12B82BF0E3E}"/>
              </a:ext>
            </a:extLst>
          </p:cNvPr>
          <p:cNvSpPr txBox="1">
            <a:spLocks/>
          </p:cNvSpPr>
          <p:nvPr/>
        </p:nvSpPr>
        <p:spPr>
          <a:xfrm>
            <a:off x="508000" y="7938"/>
            <a:ext cx="7082408" cy="477054"/>
          </a:xfrm>
          <a:prstGeom prst="rect">
            <a:avLst/>
          </a:prstGeom>
        </p:spPr>
        <p:txBody>
          <a:bodyPr vert="horz" lIns="45720" tIns="182880" rIns="91440" bIns="45720" rtlCol="0">
            <a:spAutoFit/>
          </a:bodyPr>
          <a:lstStyle>
            <a:lvl1pPr marL="55563" indent="-55563" algn="l" defTabSz="457200" rtl="0" eaLnBrk="1" latinLnBrk="0" hangingPunct="1">
              <a:spcBef>
                <a:spcPts val="1800"/>
              </a:spcBef>
              <a:buSzPct val="25000"/>
              <a:buFont typeface="Calibri Light" panose="020F0302020204030204" pitchFamily="34" charset="0"/>
              <a:buChar char=" "/>
              <a:defRPr sz="1600" b="1" kern="1200" cap="all" spc="50" baseline="0">
                <a:solidFill>
                  <a:schemeClr val="accent2">
                    <a:alpha val="75000"/>
                  </a:schemeClr>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18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16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4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18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lumMod val="75000"/>
                  </a:schemeClr>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0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1. Executive summary</a:t>
            </a:r>
          </a:p>
        </p:txBody>
      </p:sp>
      <p:sp>
        <p:nvSpPr>
          <p:cNvPr id="15" name="TextBox 14">
            <a:extLst>
              <a:ext uri="{FF2B5EF4-FFF2-40B4-BE49-F238E27FC236}">
                <a16:creationId xmlns:a16="http://schemas.microsoft.com/office/drawing/2014/main" id="{6D04BC8D-7A8D-D175-51EE-40979A29D8B3}"/>
              </a:ext>
            </a:extLst>
          </p:cNvPr>
          <p:cNvSpPr txBox="1"/>
          <p:nvPr/>
        </p:nvSpPr>
        <p:spPr>
          <a:xfrm>
            <a:off x="423660" y="3471025"/>
            <a:ext cx="5753693" cy="369332"/>
          </a:xfrm>
          <a:prstGeom prst="rect">
            <a:avLst/>
          </a:prstGeom>
          <a:noFill/>
        </p:spPr>
        <p:txBody>
          <a:bodyPr wrap="square" rtlCol="0">
            <a:spAutoFit/>
          </a:bodyPr>
          <a:lstStyle/>
          <a:p>
            <a:pPr algn="ctr"/>
            <a:r>
              <a:rPr lang="en-US" b="1" dirty="0">
                <a:solidFill>
                  <a:schemeClr val="accent1"/>
                </a:solidFill>
              </a:rPr>
              <a:t>CONE Estimate for 200 MW PV w/100 MW 2-hr BESS</a:t>
            </a:r>
          </a:p>
        </p:txBody>
      </p:sp>
      <p:sp>
        <p:nvSpPr>
          <p:cNvPr id="18" name="TextBox 17">
            <a:extLst>
              <a:ext uri="{FF2B5EF4-FFF2-40B4-BE49-F238E27FC236}">
                <a16:creationId xmlns:a16="http://schemas.microsoft.com/office/drawing/2014/main" id="{538DC6B8-3FB1-CAED-CA0A-1D9920271FD4}"/>
              </a:ext>
            </a:extLst>
          </p:cNvPr>
          <p:cNvSpPr txBox="1"/>
          <p:nvPr/>
        </p:nvSpPr>
        <p:spPr>
          <a:xfrm>
            <a:off x="6228916" y="1299202"/>
            <a:ext cx="5487953" cy="4539704"/>
          </a:xfrm>
          <a:prstGeom prst="rect">
            <a:avLst/>
          </a:prstGeom>
          <a:noFill/>
        </p:spPr>
        <p:txBody>
          <a:bodyPr wrap="square" rtlCol="0">
            <a:spAutoFit/>
          </a:bodyPr>
          <a:lstStyle/>
          <a:p>
            <a:r>
              <a:rPr lang="en-US" b="1" dirty="0"/>
              <a:t>Definitions</a:t>
            </a:r>
          </a:p>
          <a:p>
            <a:pPr marL="346075" lvl="1" indent="-234950">
              <a:spcBef>
                <a:spcPts val="600"/>
              </a:spcBef>
              <a:buClr>
                <a:schemeClr val="accent2"/>
              </a:buClr>
              <a:buSzPct val="90000"/>
              <a:buFont typeface="Wingdings 2" panose="05020102010507070707" pitchFamily="18" charset="2"/>
              <a:buChar char=""/>
            </a:pPr>
            <a:r>
              <a:rPr lang="en-US" sz="1600" dirty="0"/>
              <a:t>“Overnight cost” is the cost of all the inputs on a certain date (in our analysis, based on April 2024 cost rates and escalated to the middle of the construction period and expressed in nominal$.  </a:t>
            </a:r>
          </a:p>
          <a:p>
            <a:pPr marL="346075" lvl="1" indent="-234950">
              <a:spcBef>
                <a:spcPts val="600"/>
              </a:spcBef>
              <a:buClr>
                <a:schemeClr val="accent2"/>
              </a:buClr>
              <a:buSzPct val="90000"/>
              <a:buFont typeface="Wingdings 2" panose="05020102010507070707" pitchFamily="18" charset="2"/>
              <a:buChar char=""/>
            </a:pPr>
            <a:r>
              <a:rPr lang="en-US" sz="1600" dirty="0"/>
              <a:t>“Capital charge rate” is defined such that CONE = overnight cost × capital charge rate + levelized FOM.</a:t>
            </a:r>
          </a:p>
          <a:p>
            <a:pPr>
              <a:spcBef>
                <a:spcPts val="1800"/>
              </a:spcBef>
              <a:buClr>
                <a:schemeClr val="accent2"/>
              </a:buClr>
              <a:buSzPct val="90000"/>
            </a:pPr>
            <a:r>
              <a:rPr lang="en-US" b="1" dirty="0"/>
              <a:t>Comparisons to some benchmarks</a:t>
            </a:r>
            <a:endParaRPr lang="en-US" sz="1600" dirty="0"/>
          </a:p>
          <a:p>
            <a:pPr marL="346075" lvl="1" indent="-234950">
              <a:spcBef>
                <a:spcPts val="600"/>
              </a:spcBef>
              <a:buClr>
                <a:schemeClr val="accent2"/>
              </a:buClr>
              <a:buSzPct val="90000"/>
              <a:buFont typeface="Wingdings 2" panose="05020102010507070707" pitchFamily="18" charset="2"/>
              <a:buChar char=""/>
            </a:pPr>
            <a:r>
              <a:rPr lang="en-US" sz="1600" dirty="0"/>
              <a:t>Cost of LM6000 plant is comparable to EIA’s latest.</a:t>
            </a:r>
          </a:p>
          <a:p>
            <a:pPr marL="346075" lvl="1" indent="-234950">
              <a:spcBef>
                <a:spcPts val="600"/>
              </a:spcBef>
              <a:buClr>
                <a:schemeClr val="accent2"/>
              </a:buClr>
              <a:buSzPct val="90000"/>
              <a:buFont typeface="Wingdings 2" panose="05020102010507070707" pitchFamily="18" charset="2"/>
              <a:buChar char=""/>
            </a:pPr>
            <a:r>
              <a:rPr lang="en-US" sz="1600" dirty="0"/>
              <a:t>CONE of LM6000 is much higher than in PJM 2022 study ($190/kW-</a:t>
            </a:r>
            <a:r>
              <a:rPr lang="en-US" sz="1600" dirty="0" err="1"/>
              <a:t>yr</a:t>
            </a:r>
            <a:r>
              <a:rPr lang="en-US" sz="1600" dirty="0"/>
              <a:t> CC and $151/kW-</a:t>
            </a:r>
            <a:r>
              <a:rPr lang="en-US" sz="1600" dirty="0" err="1"/>
              <a:t>yr</a:t>
            </a:r>
            <a:r>
              <a:rPr lang="en-US" sz="1600" dirty="0"/>
              <a:t> Frame CT) because </a:t>
            </a:r>
            <a:r>
              <a:rPr lang="en-US" sz="1600" dirty="0" err="1"/>
              <a:t>aeros</a:t>
            </a:r>
            <a:r>
              <a:rPr lang="en-US" sz="1600" dirty="0"/>
              <a:t> cost more per kW and because ATWACC is 150 bp higher</a:t>
            </a:r>
          </a:p>
          <a:p>
            <a:pPr marL="346075" lvl="1" indent="-234950">
              <a:spcBef>
                <a:spcPts val="600"/>
              </a:spcBef>
              <a:buClr>
                <a:schemeClr val="accent2"/>
              </a:buClr>
              <a:buSzPct val="90000"/>
              <a:buFont typeface="Wingdings 2" panose="05020102010507070707" pitchFamily="18" charset="2"/>
              <a:buChar char=""/>
            </a:pPr>
            <a:r>
              <a:rPr lang="en-US" sz="1600" dirty="0"/>
              <a:t>Alt tech has lower CONE and greater net E&amp;AS revenues but serves a different purpose in the market.</a:t>
            </a:r>
          </a:p>
          <a:p>
            <a:pPr marL="346075" lvl="1" indent="-234950">
              <a:spcBef>
                <a:spcPts val="600"/>
              </a:spcBef>
              <a:buClr>
                <a:schemeClr val="accent2"/>
              </a:buClr>
              <a:buSzPct val="90000"/>
              <a:buFont typeface="Wingdings 2" panose="05020102010507070707" pitchFamily="18" charset="2"/>
              <a:buChar char=""/>
            </a:pPr>
            <a:r>
              <a:rPr lang="en-US" sz="1600" dirty="0"/>
              <a:t>The range reflects inherent differences and uncertainties.</a:t>
            </a:r>
          </a:p>
        </p:txBody>
      </p:sp>
      <p:sp>
        <p:nvSpPr>
          <p:cNvPr id="11" name="TextBox 10">
            <a:extLst>
              <a:ext uri="{FF2B5EF4-FFF2-40B4-BE49-F238E27FC236}">
                <a16:creationId xmlns:a16="http://schemas.microsoft.com/office/drawing/2014/main" id="{02A33F76-BA3D-C0FC-8B3A-B14AAC17F815}"/>
              </a:ext>
            </a:extLst>
          </p:cNvPr>
          <p:cNvSpPr txBox="1"/>
          <p:nvPr/>
        </p:nvSpPr>
        <p:spPr>
          <a:xfrm>
            <a:off x="676392" y="5737209"/>
            <a:ext cx="5588001" cy="769441"/>
          </a:xfrm>
          <a:prstGeom prst="rect">
            <a:avLst/>
          </a:prstGeom>
          <a:noFill/>
        </p:spPr>
        <p:txBody>
          <a:bodyPr wrap="square" rtlCol="0">
            <a:spAutoFit/>
          </a:bodyPr>
          <a:lstStyle/>
          <a:p>
            <a:r>
              <a:rPr lang="en-US" sz="1100" dirty="0"/>
              <a:t>Notes: Both calculations use 10.35% ATWACC. The aero has a higher capital charge rate because of a longer construction period (incurring cost of capital) and longer depreciation.</a:t>
            </a:r>
            <a:br>
              <a:rPr lang="en-US" sz="1100" dirty="0"/>
            </a:br>
            <a:r>
              <a:rPr lang="en-US" sz="1100" dirty="0"/>
              <a:t>The CONE estimate for the hybrid is expressed as cost per kW of just the PV capacity, even though it includes BESS costs (and ITC on BESS components but not on PV components).</a:t>
            </a:r>
          </a:p>
        </p:txBody>
      </p:sp>
      <p:pic>
        <p:nvPicPr>
          <p:cNvPr id="9" name="Picture 8">
            <a:extLst>
              <a:ext uri="{FF2B5EF4-FFF2-40B4-BE49-F238E27FC236}">
                <a16:creationId xmlns:a16="http://schemas.microsoft.com/office/drawing/2014/main" id="{216B329C-E10E-8416-87BD-58A85AFD2C3F}"/>
              </a:ext>
            </a:extLst>
          </p:cNvPr>
          <p:cNvPicPr>
            <a:picLocks noChangeAspect="1"/>
          </p:cNvPicPr>
          <p:nvPr/>
        </p:nvPicPr>
        <p:blipFill>
          <a:blip r:embed="rId2"/>
          <a:stretch>
            <a:fillRect/>
          </a:stretch>
        </p:blipFill>
        <p:spPr>
          <a:xfrm>
            <a:off x="676391" y="3787068"/>
            <a:ext cx="5286693" cy="2032019"/>
          </a:xfrm>
          <a:prstGeom prst="rect">
            <a:avLst/>
          </a:prstGeom>
        </p:spPr>
      </p:pic>
      <p:pic>
        <p:nvPicPr>
          <p:cNvPr id="12" name="Picture 11">
            <a:extLst>
              <a:ext uri="{FF2B5EF4-FFF2-40B4-BE49-F238E27FC236}">
                <a16:creationId xmlns:a16="http://schemas.microsoft.com/office/drawing/2014/main" id="{556A56C9-F859-D682-83AA-0F44EE6C3ACB}"/>
              </a:ext>
            </a:extLst>
          </p:cNvPr>
          <p:cNvPicPr>
            <a:picLocks noChangeAspect="1"/>
          </p:cNvPicPr>
          <p:nvPr/>
        </p:nvPicPr>
        <p:blipFill>
          <a:blip r:embed="rId3"/>
          <a:stretch>
            <a:fillRect/>
          </a:stretch>
        </p:blipFill>
        <p:spPr>
          <a:xfrm>
            <a:off x="676391" y="1670239"/>
            <a:ext cx="5286693" cy="1728981"/>
          </a:xfrm>
          <a:prstGeom prst="rect">
            <a:avLst/>
          </a:prstGeom>
        </p:spPr>
      </p:pic>
    </p:spTree>
    <p:extLst>
      <p:ext uri="{BB962C8B-B14F-4D97-AF65-F5344CB8AC3E}">
        <p14:creationId xmlns:p14="http://schemas.microsoft.com/office/powerpoint/2010/main" val="3607913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DC7540-ECCF-6830-A8AA-86DCD6EE6978}"/>
              </a:ext>
            </a:extLst>
          </p:cNvPr>
          <p:cNvSpPr>
            <a:spLocks noGrp="1"/>
          </p:cNvSpPr>
          <p:nvPr>
            <p:ph type="sldNum" sz="quarter" idx="21"/>
          </p:nvPr>
        </p:nvSpPr>
        <p:spPr/>
        <p:txBody>
          <a:bodyPr/>
          <a:lstStyle/>
          <a:p>
            <a:r>
              <a:rPr lang="en-US"/>
              <a:t>brattle.com | </a:t>
            </a:r>
            <a:fld id="{C95ECF09-ED6D-489D-87B4-9DBCD4D54A41}" type="slidenum">
              <a:rPr lang="en-US" smtClean="0"/>
              <a:pPr/>
              <a:t>5</a:t>
            </a:fld>
            <a:endParaRPr lang="en-US" dirty="0"/>
          </a:p>
        </p:txBody>
      </p:sp>
      <p:sp>
        <p:nvSpPr>
          <p:cNvPr id="4" name="Text Placeholder 3">
            <a:extLst>
              <a:ext uri="{FF2B5EF4-FFF2-40B4-BE49-F238E27FC236}">
                <a16:creationId xmlns:a16="http://schemas.microsoft.com/office/drawing/2014/main" id="{8AD23BEC-FFEB-7487-9516-9825FC9FD027}"/>
              </a:ext>
            </a:extLst>
          </p:cNvPr>
          <p:cNvSpPr>
            <a:spLocks noGrp="1"/>
          </p:cNvSpPr>
          <p:nvPr>
            <p:ph type="body" sz="quarter" idx="16"/>
          </p:nvPr>
        </p:nvSpPr>
        <p:spPr>
          <a:xfrm>
            <a:off x="508000" y="1181100"/>
            <a:ext cx="5331870" cy="5334000"/>
          </a:xfrm>
        </p:spPr>
        <p:txBody>
          <a:bodyPr/>
          <a:lstStyle/>
          <a:p>
            <a:pPr marL="111125" lvl="1" indent="0">
              <a:spcBef>
                <a:spcPts val="1800"/>
              </a:spcBef>
              <a:buNone/>
            </a:pPr>
            <a:r>
              <a:rPr lang="en-US" b="1" dirty="0"/>
              <a:t>To explore uncertainty drivers</a:t>
            </a:r>
            <a:r>
              <a:rPr lang="en-US" sz="1600" dirty="0"/>
              <a:t>, we provide indicative estimates under some alternative assumptions.</a:t>
            </a:r>
          </a:p>
          <a:p>
            <a:pPr lvl="1"/>
            <a:r>
              <a:rPr lang="en-US" sz="1600" dirty="0"/>
              <a:t>Choice of technology is the biggest uncertainty driver for CONE, with some offsetting E&amp;AS value differences.</a:t>
            </a:r>
          </a:p>
          <a:p>
            <a:pPr lvl="2">
              <a:spcBef>
                <a:spcPts val="600"/>
              </a:spcBef>
            </a:pPr>
            <a:r>
              <a:rPr lang="en-US" sz="1400" dirty="0"/>
              <a:t>Frame CT has much lower costs based on scaling to EIA, but with more “shaft risk” and somewhat less flexibility.  The indicative Frame CONE starts with our current ERCOT aero CONE and scales the capital and FOM components to that of a Frame vs. aero within the EIA study.</a:t>
            </a:r>
          </a:p>
          <a:p>
            <a:pPr lvl="2">
              <a:spcBef>
                <a:spcPts val="600"/>
              </a:spcBef>
            </a:pPr>
            <a:r>
              <a:rPr lang="en-US" sz="1400" dirty="0"/>
              <a:t>New LM6000s may differ from the refurbished ones dominating recent/planned ERCOT projects. We do not have visibility into the cost discount on the refurbished turbines.</a:t>
            </a:r>
          </a:p>
          <a:p>
            <a:pPr lvl="2">
              <a:spcBef>
                <a:spcPts val="600"/>
              </a:spcBef>
            </a:pPr>
            <a:r>
              <a:rPr lang="en-US" sz="1400" dirty="0"/>
              <a:t>Choice of reference technology is the most controversial aspect of CONE estimates in capacity markets, too (even though they subtract net E&amp;AS revenues).</a:t>
            </a:r>
          </a:p>
          <a:p>
            <a:pPr lvl="1"/>
            <a:r>
              <a:rPr lang="en-US" sz="1600" dirty="0"/>
              <a:t>ATWACC and levelization may be smaller drivers here.</a:t>
            </a:r>
          </a:p>
          <a:p>
            <a:pPr lvl="1"/>
            <a:r>
              <a:rPr lang="en-US" sz="1600" dirty="0"/>
              <a:t>Sensitivities to plant configuration &amp; input costs not explored here.</a:t>
            </a:r>
          </a:p>
        </p:txBody>
      </p:sp>
      <p:sp>
        <p:nvSpPr>
          <p:cNvPr id="6" name="Title 5">
            <a:extLst>
              <a:ext uri="{FF2B5EF4-FFF2-40B4-BE49-F238E27FC236}">
                <a16:creationId xmlns:a16="http://schemas.microsoft.com/office/drawing/2014/main" id="{DD480FBD-B464-A4CC-E78F-282D54D9D9ED}"/>
              </a:ext>
            </a:extLst>
          </p:cNvPr>
          <p:cNvSpPr>
            <a:spLocks noGrp="1"/>
          </p:cNvSpPr>
          <p:nvPr>
            <p:ph type="title"/>
          </p:nvPr>
        </p:nvSpPr>
        <p:spPr/>
        <p:txBody>
          <a:bodyPr/>
          <a:lstStyle/>
          <a:p>
            <a:r>
              <a:rPr lang="en-US" dirty="0"/>
              <a:t>Uncertainty Drivers of CONE</a:t>
            </a:r>
          </a:p>
        </p:txBody>
      </p:sp>
      <p:sp>
        <p:nvSpPr>
          <p:cNvPr id="9" name="TextBox 8">
            <a:extLst>
              <a:ext uri="{FF2B5EF4-FFF2-40B4-BE49-F238E27FC236}">
                <a16:creationId xmlns:a16="http://schemas.microsoft.com/office/drawing/2014/main" id="{41EB78C4-3A75-7447-DD8E-D31C92EC5323}"/>
              </a:ext>
            </a:extLst>
          </p:cNvPr>
          <p:cNvSpPr txBox="1"/>
          <p:nvPr/>
        </p:nvSpPr>
        <p:spPr>
          <a:xfrm>
            <a:off x="5930306" y="5961519"/>
            <a:ext cx="5753693" cy="430887"/>
          </a:xfrm>
          <a:prstGeom prst="rect">
            <a:avLst/>
          </a:prstGeom>
          <a:noFill/>
        </p:spPr>
        <p:txBody>
          <a:bodyPr wrap="square" rtlCol="0">
            <a:spAutoFit/>
          </a:bodyPr>
          <a:lstStyle/>
          <a:p>
            <a:r>
              <a:rPr lang="en-US" sz="1100" dirty="0"/>
              <a:t>Source: </a:t>
            </a:r>
            <a:r>
              <a:rPr lang="en-US" sz="1100" dirty="0">
                <a:hlinkClick r:id="rId2"/>
              </a:rPr>
              <a:t>EIA, </a:t>
            </a:r>
            <a:r>
              <a:rPr lang="en-GB" sz="1100" dirty="0">
                <a:hlinkClick r:id="rId2"/>
              </a:rPr>
              <a:t>Capital Cost and Performance Characteristics for Utility-Scale Electric Power Generating Technologies, prepared by Sargent &amp; Lundy, January 2024</a:t>
            </a:r>
            <a:r>
              <a:rPr lang="en-GB" sz="1100" dirty="0"/>
              <a:t>, Brattle analysis</a:t>
            </a:r>
            <a:endParaRPr lang="en-US" sz="1100" dirty="0"/>
          </a:p>
        </p:txBody>
      </p:sp>
      <p:sp>
        <p:nvSpPr>
          <p:cNvPr id="10" name="TextBox 9">
            <a:extLst>
              <a:ext uri="{FF2B5EF4-FFF2-40B4-BE49-F238E27FC236}">
                <a16:creationId xmlns:a16="http://schemas.microsoft.com/office/drawing/2014/main" id="{F966B3C7-1D9A-9109-F1CE-1BF914C5B51F}"/>
              </a:ext>
            </a:extLst>
          </p:cNvPr>
          <p:cNvSpPr txBox="1"/>
          <p:nvPr/>
        </p:nvSpPr>
        <p:spPr>
          <a:xfrm>
            <a:off x="6096000" y="1085754"/>
            <a:ext cx="5822510" cy="646331"/>
          </a:xfrm>
          <a:prstGeom prst="rect">
            <a:avLst/>
          </a:prstGeom>
          <a:noFill/>
        </p:spPr>
        <p:txBody>
          <a:bodyPr wrap="square" rtlCol="0">
            <a:spAutoFit/>
          </a:bodyPr>
          <a:lstStyle/>
          <a:p>
            <a:pPr algn="ctr"/>
            <a:r>
              <a:rPr lang="en-US" b="1" dirty="0">
                <a:solidFill>
                  <a:schemeClr val="accent1"/>
                </a:solidFill>
              </a:rPr>
              <a:t>Bottom-Up CONE for Reference and Alternative Tech compared with indicative sensitivity analyses</a:t>
            </a:r>
          </a:p>
        </p:txBody>
      </p:sp>
      <p:sp>
        <p:nvSpPr>
          <p:cNvPr id="5" name="Text Placeholder 4">
            <a:extLst>
              <a:ext uri="{FF2B5EF4-FFF2-40B4-BE49-F238E27FC236}">
                <a16:creationId xmlns:a16="http://schemas.microsoft.com/office/drawing/2014/main" id="{4095FE1D-065D-9518-D896-F12B82BF0E3E}"/>
              </a:ext>
            </a:extLst>
          </p:cNvPr>
          <p:cNvSpPr txBox="1">
            <a:spLocks/>
          </p:cNvSpPr>
          <p:nvPr/>
        </p:nvSpPr>
        <p:spPr>
          <a:xfrm>
            <a:off x="508000" y="7938"/>
            <a:ext cx="7082408" cy="477054"/>
          </a:xfrm>
          <a:prstGeom prst="rect">
            <a:avLst/>
          </a:prstGeom>
        </p:spPr>
        <p:txBody>
          <a:bodyPr vert="horz" lIns="45720" tIns="182880" rIns="91440" bIns="45720" rtlCol="0">
            <a:spAutoFit/>
          </a:bodyPr>
          <a:lstStyle>
            <a:lvl1pPr marL="55563" indent="-55563" algn="l" defTabSz="457200" rtl="0" eaLnBrk="1" latinLnBrk="0" hangingPunct="1">
              <a:spcBef>
                <a:spcPts val="1800"/>
              </a:spcBef>
              <a:buSzPct val="25000"/>
              <a:buFont typeface="Calibri Light" panose="020F0302020204030204" pitchFamily="34" charset="0"/>
              <a:buChar char=" "/>
              <a:defRPr sz="1600" b="1" kern="1200" cap="all" spc="50" baseline="0">
                <a:solidFill>
                  <a:schemeClr val="accent2">
                    <a:alpha val="75000"/>
                  </a:schemeClr>
                </a:solidFill>
                <a:latin typeface="+mn-lt"/>
                <a:ea typeface="+mn-ea"/>
                <a:cs typeface="+mn-cs"/>
              </a:defRPr>
            </a:lvl1pPr>
            <a:lvl2pPr marL="346075" indent="-234950" algn="l" defTabSz="457200" rtl="0" eaLnBrk="1" latinLnBrk="0" hangingPunct="1">
              <a:spcBef>
                <a:spcPts val="600"/>
              </a:spcBef>
              <a:buClr>
                <a:schemeClr val="accent2"/>
              </a:buClr>
              <a:buSzPct val="90000"/>
              <a:buFont typeface="Wingdings 2" panose="05020102010507070707" pitchFamily="18" charset="2"/>
              <a:buChar char=""/>
              <a:defRPr sz="1800" kern="1200">
                <a:solidFill>
                  <a:schemeClr val="tx1"/>
                </a:solidFill>
                <a:latin typeface="+mn-lt"/>
                <a:ea typeface="+mn-ea"/>
                <a:cs typeface="+mn-cs"/>
              </a:defRPr>
            </a:lvl2pPr>
            <a:lvl3pPr marL="573088" indent="-227013" algn="l" defTabSz="457200" rtl="0" eaLnBrk="1" latinLnBrk="0" hangingPunct="1">
              <a:spcBef>
                <a:spcPts val="300"/>
              </a:spcBef>
              <a:buClr>
                <a:schemeClr val="accent2"/>
              </a:buClr>
              <a:buSzPct val="100000"/>
              <a:buFont typeface="Calibri" panose="020F0502020204030204" pitchFamily="34" charset="0"/>
              <a:buChar char="–"/>
              <a:defRPr sz="1600" kern="1200">
                <a:solidFill>
                  <a:schemeClr val="tx1"/>
                </a:solidFill>
                <a:latin typeface="+mn-lt"/>
                <a:ea typeface="+mn-ea"/>
                <a:cs typeface="+mn-cs"/>
              </a:defRPr>
            </a:lvl3pPr>
            <a:lvl4pPr marL="803275" indent="-230188" algn="l" defTabSz="457200" rtl="0" eaLnBrk="1" latinLnBrk="0" hangingPunct="1">
              <a:spcBef>
                <a:spcPts val="300"/>
              </a:spcBef>
              <a:buClr>
                <a:schemeClr val="tx1">
                  <a:lumMod val="60000"/>
                  <a:lumOff val="40000"/>
                </a:schemeClr>
              </a:buClr>
              <a:buSzPct val="70000"/>
              <a:buFont typeface="Wingdings 3" panose="05040102010807070707" pitchFamily="18" charset="2"/>
              <a:buChar char=""/>
              <a:defRPr sz="1400" kern="1200">
                <a:solidFill>
                  <a:schemeClr val="tx1"/>
                </a:solidFill>
                <a:latin typeface="+mn-lt"/>
                <a:ea typeface="+mn-ea"/>
                <a:cs typeface="+mn-cs"/>
              </a:defRPr>
            </a:lvl4pPr>
            <a:lvl5pPr marL="349250" indent="-255588" algn="l" defTabSz="457200" rtl="0" eaLnBrk="1" latinLnBrk="0" hangingPunct="1">
              <a:spcBef>
                <a:spcPts val="1800"/>
              </a:spcBef>
              <a:buClr>
                <a:schemeClr val="accent2"/>
              </a:buClr>
              <a:buSzPct val="150000"/>
              <a:buFont typeface="Calibri" panose="020F0502020204030204" pitchFamily="34" charset="0"/>
              <a:buChar char="‟"/>
              <a:defRPr sz="1800" i="1" kern="1200" baseline="0">
                <a:solidFill>
                  <a:schemeClr val="tx1"/>
                </a:solidFill>
                <a:latin typeface="+mn-lt"/>
                <a:ea typeface="+mn-ea"/>
                <a:cs typeface="+mn-cs"/>
              </a:defRPr>
            </a:lvl5pPr>
            <a:lvl6pPr marL="93663" indent="-73025" algn="l" defTabSz="457200" rtl="0" eaLnBrk="1" latinLnBrk="0" hangingPunct="1">
              <a:spcBef>
                <a:spcPts val="3000"/>
              </a:spcBef>
              <a:buSzPct val="25000"/>
              <a:buFont typeface="Calibri" panose="020F0502020204030204" pitchFamily="34" charset="0"/>
              <a:buChar char=" "/>
              <a:defRPr sz="1600" b="1" i="0" kern="1200" cap="all" spc="50" baseline="0">
                <a:solidFill>
                  <a:schemeClr val="accent2">
                    <a:lumMod val="75000"/>
                  </a:schemeClr>
                </a:solidFill>
                <a:latin typeface="Calibri" panose="020F0502020204030204" pitchFamily="34" charset="0"/>
                <a:ea typeface="+mn-ea"/>
                <a:cs typeface="Calibri" panose="020F0502020204030204" pitchFamily="34" charset="0"/>
              </a:defRPr>
            </a:lvl6pPr>
            <a:lvl7pPr marL="93663" indent="0" algn="l" defTabSz="457200" rtl="0" eaLnBrk="1" latinLnBrk="0" hangingPunct="1">
              <a:spcBef>
                <a:spcPts val="1800"/>
              </a:spcBef>
              <a:buFont typeface="Arial"/>
              <a:buNone/>
              <a:defRPr sz="2000" b="1" kern="1200" baseline="0">
                <a:solidFill>
                  <a:schemeClr val="tx2"/>
                </a:solidFill>
                <a:latin typeface="Calibri" panose="020F0502020204030204" pitchFamily="34" charset="0"/>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1. Executive summary</a:t>
            </a:r>
          </a:p>
        </p:txBody>
      </p:sp>
      <p:pic>
        <p:nvPicPr>
          <p:cNvPr id="7" name="Picture 6">
            <a:extLst>
              <a:ext uri="{FF2B5EF4-FFF2-40B4-BE49-F238E27FC236}">
                <a16:creationId xmlns:a16="http://schemas.microsoft.com/office/drawing/2014/main" id="{2760DBE3-1676-EF53-F007-191843EB6560}"/>
              </a:ext>
            </a:extLst>
          </p:cNvPr>
          <p:cNvPicPr>
            <a:picLocks noChangeAspect="1"/>
          </p:cNvPicPr>
          <p:nvPr/>
        </p:nvPicPr>
        <p:blipFill>
          <a:blip r:embed="rId3"/>
          <a:stretch>
            <a:fillRect/>
          </a:stretch>
        </p:blipFill>
        <p:spPr>
          <a:xfrm>
            <a:off x="6211409" y="1732085"/>
            <a:ext cx="5822510" cy="4228593"/>
          </a:xfrm>
          <a:prstGeom prst="rect">
            <a:avLst/>
          </a:prstGeom>
        </p:spPr>
      </p:pic>
    </p:spTree>
    <p:extLst>
      <p:ext uri="{BB962C8B-B14F-4D97-AF65-F5344CB8AC3E}">
        <p14:creationId xmlns:p14="http://schemas.microsoft.com/office/powerpoint/2010/main" val="2712383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0A4762-6617-484D-CD16-F138316C9966}"/>
              </a:ext>
            </a:extLst>
          </p:cNvPr>
          <p:cNvSpPr>
            <a:spLocks noGrp="1"/>
          </p:cNvSpPr>
          <p:nvPr>
            <p:ph type="sldNum" sz="quarter" idx="21"/>
          </p:nvPr>
        </p:nvSpPr>
        <p:spPr>
          <a:xfrm>
            <a:off x="10219174" y="6356350"/>
            <a:ext cx="1453544" cy="365125"/>
          </a:xfrm>
        </p:spPr>
        <p:txBody>
          <a:bodyPr/>
          <a:lstStyle/>
          <a:p>
            <a:r>
              <a:rPr lang="en-US"/>
              <a:t>brattle.com | </a:t>
            </a:r>
            <a:fld id="{C95ECF09-ED6D-489D-87B4-9DBCD4D54A41}" type="slidenum">
              <a:rPr lang="en-US" smtClean="0"/>
              <a:pPr/>
              <a:t>6</a:t>
            </a:fld>
            <a:endParaRPr lang="en-US" dirty="0"/>
          </a:p>
        </p:txBody>
      </p:sp>
      <p:sp>
        <p:nvSpPr>
          <p:cNvPr id="4" name="Text Placeholder 3">
            <a:extLst>
              <a:ext uri="{FF2B5EF4-FFF2-40B4-BE49-F238E27FC236}">
                <a16:creationId xmlns:a16="http://schemas.microsoft.com/office/drawing/2014/main" id="{25D2D295-DDD3-BCBE-4838-3C9490B316C5}"/>
              </a:ext>
            </a:extLst>
          </p:cNvPr>
          <p:cNvSpPr>
            <a:spLocks noGrp="1"/>
          </p:cNvSpPr>
          <p:nvPr>
            <p:ph type="body" sz="quarter" idx="16"/>
          </p:nvPr>
        </p:nvSpPr>
        <p:spPr>
          <a:xfrm>
            <a:off x="507999" y="1050702"/>
            <a:ext cx="11346543" cy="5677977"/>
          </a:xfrm>
        </p:spPr>
        <p:txBody>
          <a:bodyPr numCol="2"/>
          <a:lstStyle/>
          <a:p>
            <a:pPr marL="111125" lvl="1" indent="0">
              <a:buNone/>
            </a:pPr>
            <a:r>
              <a:rPr lang="en-US" sz="1600" b="1" dirty="0"/>
              <a:t>Recognize that projecting CONE is not an exact science</a:t>
            </a:r>
          </a:p>
          <a:p>
            <a:pPr lvl="1">
              <a:spcBef>
                <a:spcPts val="300"/>
              </a:spcBef>
            </a:pPr>
            <a:r>
              <a:rPr lang="en-US" sz="1400" dirty="0"/>
              <a:t>The “revealed preference” approach reflects developer choices under current market conditions; preferences could change</a:t>
            </a:r>
          </a:p>
          <a:p>
            <a:pPr lvl="1">
              <a:spcBef>
                <a:spcPts val="300"/>
              </a:spcBef>
            </a:pPr>
            <a:r>
              <a:rPr lang="en-US" sz="1400" dirty="0"/>
              <a:t>We analyze current bottom-up costs, but input costs can change</a:t>
            </a:r>
          </a:p>
          <a:p>
            <a:pPr lvl="1">
              <a:spcBef>
                <a:spcPts val="300"/>
              </a:spcBef>
            </a:pPr>
            <a:r>
              <a:rPr lang="en-US" sz="1400" dirty="0"/>
              <a:t>We estimate costs for a competitive developer, although costs vary</a:t>
            </a:r>
          </a:p>
          <a:p>
            <a:pPr lvl="1">
              <a:spcBef>
                <a:spcPts val="300"/>
              </a:spcBef>
            </a:pPr>
            <a:r>
              <a:rPr lang="en-US" sz="1400" dirty="0"/>
              <a:t>The ATWACC is grounded in empiricism but without plentiful data on the full cost of capital for projects exactly like the ref tech</a:t>
            </a:r>
          </a:p>
          <a:p>
            <a:pPr lvl="1">
              <a:spcBef>
                <a:spcPts val="300"/>
              </a:spcBef>
            </a:pPr>
            <a:r>
              <a:rPr lang="en-US" sz="1400" dirty="0"/>
              <a:t>“Levelization” depends on developer views of revenue trajectory</a:t>
            </a:r>
          </a:p>
          <a:p>
            <a:pPr marL="111125" lvl="1" indent="0">
              <a:spcBef>
                <a:spcPts val="1200"/>
              </a:spcBef>
              <a:buNone/>
            </a:pPr>
            <a:r>
              <a:rPr lang="en-US" sz="1600" b="1" dirty="0"/>
              <a:t>With choice of reference tech being the biggest uncertainty driver, is the aero the right technology with its high cost?</a:t>
            </a:r>
          </a:p>
          <a:p>
            <a:pPr lvl="1"/>
            <a:r>
              <a:rPr lang="en-US" sz="1400" dirty="0"/>
              <a:t>Multi LM6000PC is what developers are building and planning (in addition to PV hybrids and standalone BESS). This must be for a reason. </a:t>
            </a:r>
          </a:p>
          <a:p>
            <a:pPr lvl="2"/>
            <a:r>
              <a:rPr lang="en-US" sz="1100" dirty="0"/>
              <a:t>Developers emphasize flexibility and low shaft risk in a market that sharply punishes unavailability in shortages.  </a:t>
            </a:r>
          </a:p>
          <a:p>
            <a:pPr lvl="2"/>
            <a:r>
              <a:rPr lang="en-US" sz="1100" dirty="0"/>
              <a:t>(And an unknown discount for refurbished turbines that may have limited availability).</a:t>
            </a:r>
          </a:p>
          <a:p>
            <a:pPr lvl="1"/>
            <a:r>
              <a:rPr lang="en-US" sz="1400" dirty="0"/>
              <a:t>Not for us to second-guess or speculate about other technologies they should prefer under other conditions.</a:t>
            </a:r>
          </a:p>
          <a:p>
            <a:pPr lvl="1"/>
            <a:r>
              <a:rPr lang="en-US" sz="1400" dirty="0"/>
              <a:t>Hence we have no better recommendation than our LM6000 CONE estimate, while recognizing the likelihood of some upward bias relative to refurbished LM6000s, and that as conditions change, developer preferences could change.</a:t>
            </a:r>
          </a:p>
          <a:p>
            <a:pPr marL="111125" lvl="1" indent="0">
              <a:buNone/>
            </a:pPr>
            <a:endParaRPr lang="en-US" sz="1600" b="1" dirty="0"/>
          </a:p>
          <a:p>
            <a:pPr marL="111125" lvl="1" indent="0">
              <a:buNone/>
            </a:pPr>
            <a:endParaRPr lang="en-US" sz="1600" b="1" dirty="0"/>
          </a:p>
          <a:p>
            <a:pPr marL="111125" lvl="1" indent="0">
              <a:buNone/>
            </a:pPr>
            <a:r>
              <a:rPr lang="en-US" sz="1600" b="1" dirty="0"/>
              <a:t>One can modify our assumptions to change CONE</a:t>
            </a:r>
          </a:p>
          <a:p>
            <a:pPr lvl="1">
              <a:spcBef>
                <a:spcPts val="300"/>
              </a:spcBef>
            </a:pPr>
            <a:r>
              <a:rPr lang="en-US" sz="1400" dirty="0"/>
              <a:t>Our CONE model will be posted, so one can change the key assumptions.</a:t>
            </a:r>
          </a:p>
          <a:p>
            <a:pPr lvl="1">
              <a:spcBef>
                <a:spcPts val="300"/>
              </a:spcBef>
            </a:pPr>
            <a:r>
              <a:rPr lang="en-US" sz="1400" dirty="0"/>
              <a:t>Or one can scale our results, e.g., our scaled indicated Frame estimate.</a:t>
            </a:r>
          </a:p>
          <a:p>
            <a:pPr marL="111125" lvl="1" indent="0">
              <a:spcBef>
                <a:spcPts val="1200"/>
              </a:spcBef>
              <a:buNone/>
            </a:pPr>
            <a:r>
              <a:rPr lang="en-US" sz="1600" b="1" dirty="0"/>
              <a:t>What are the implications of overstating or understating CONE?</a:t>
            </a:r>
          </a:p>
          <a:p>
            <a:pPr lvl="1"/>
            <a:r>
              <a:rPr lang="en-US" sz="1400" dirty="0"/>
              <a:t>For PNM purposes: higher CONE increases the “3xCONE” PNM threshold where offer caps are lowered, which could increase costs for consumers.</a:t>
            </a:r>
          </a:p>
          <a:p>
            <a:pPr lvl="1"/>
            <a:r>
              <a:rPr lang="en-US" sz="1400" dirty="0"/>
              <a:t>For Reliability Standard cost impact estimation, higher CONE increases system costs; for MERM estimation higher CONE decreases MERM.</a:t>
            </a:r>
          </a:p>
          <a:p>
            <a:pPr lvl="1"/>
            <a:r>
              <a:rPr lang="en-US" sz="1400" dirty="0"/>
              <a:t>For PCM purposes: a higher CONE could raise Net CONE, which could increase the demand curve and boost reliability but increase costs.</a:t>
            </a:r>
          </a:p>
          <a:p>
            <a:pPr lvl="1"/>
            <a:r>
              <a:rPr lang="en-US" sz="1400" dirty="0"/>
              <a:t>(For all of these purposes, CONE accuracy matters, but so too does the estimation of net E&amp;AS revenues).</a:t>
            </a:r>
          </a:p>
          <a:p>
            <a:pPr marL="111125" lvl="1" indent="0">
              <a:spcBef>
                <a:spcPts val="1200"/>
              </a:spcBef>
              <a:buNone/>
            </a:pPr>
            <a:r>
              <a:rPr lang="en-US" sz="1600" b="1" dirty="0"/>
              <a:t>Other points on context</a:t>
            </a:r>
          </a:p>
          <a:p>
            <a:pPr marL="346075" lvl="1" indent="-234950">
              <a:spcBef>
                <a:spcPts val="600"/>
              </a:spcBef>
              <a:buClr>
                <a:schemeClr val="accent2"/>
              </a:buClr>
              <a:buSzPct val="90000"/>
              <a:buFont typeface="Wingdings 2" panose="05020102010507070707" pitchFamily="18" charset="2"/>
              <a:buChar char=""/>
            </a:pPr>
            <a:r>
              <a:rPr lang="en-US" sz="1400" dirty="0"/>
              <a:t>ERCOT could update CONE frequently in such a dynamic environment.</a:t>
            </a:r>
          </a:p>
          <a:p>
            <a:pPr marL="346075" lvl="1" indent="-234950">
              <a:spcBef>
                <a:spcPts val="600"/>
              </a:spcBef>
              <a:buClr>
                <a:schemeClr val="accent2"/>
              </a:buClr>
              <a:buSzPct val="90000"/>
              <a:buFont typeface="Wingdings 2" panose="05020102010507070707" pitchFamily="18" charset="2"/>
              <a:buChar char=""/>
            </a:pPr>
            <a:r>
              <a:rPr lang="en-US" sz="1400" dirty="0"/>
              <a:t>Texas Energy Fund (TEF) might subsidize certain new entrants, but to support unsubsidized merchant entry, the market would need prices to reach unsubsidized CONE.</a:t>
            </a:r>
          </a:p>
          <a:p>
            <a:pPr marL="346075" lvl="1" indent="-234950">
              <a:spcBef>
                <a:spcPts val="600"/>
              </a:spcBef>
              <a:buClr>
                <a:schemeClr val="accent2"/>
              </a:buClr>
              <a:buSzPct val="90000"/>
              <a:buFont typeface="Wingdings 2" panose="05020102010507070707" pitchFamily="18" charset="2"/>
              <a:buChar char=""/>
            </a:pPr>
            <a:r>
              <a:rPr lang="en-US" sz="1400" dirty="0"/>
              <a:t>Note that the PV+BESS benefits from incentives (ITC on BESS lowering CONE, and PTC on PV increasing E&amp;AS revenues), but those are widely available for many years under the IRA, so we included them.</a:t>
            </a:r>
          </a:p>
          <a:p>
            <a:pPr marL="0" indent="0">
              <a:buNone/>
            </a:pPr>
            <a:endParaRPr lang="en-US" sz="1600" b="1" dirty="0"/>
          </a:p>
        </p:txBody>
      </p:sp>
      <p:sp>
        <p:nvSpPr>
          <p:cNvPr id="5" name="Text Placeholder 4">
            <a:extLst>
              <a:ext uri="{FF2B5EF4-FFF2-40B4-BE49-F238E27FC236}">
                <a16:creationId xmlns:a16="http://schemas.microsoft.com/office/drawing/2014/main" id="{B0361F1C-F0C4-DE19-D609-039859A86D9C}"/>
              </a:ext>
            </a:extLst>
          </p:cNvPr>
          <p:cNvSpPr>
            <a:spLocks noGrp="1"/>
          </p:cNvSpPr>
          <p:nvPr>
            <p:ph type="body" sz="quarter" idx="19"/>
          </p:nvPr>
        </p:nvSpPr>
        <p:spPr>
          <a:xfrm>
            <a:off x="508000" y="7549"/>
            <a:ext cx="6040438" cy="954107"/>
          </a:xfrm>
        </p:spPr>
        <p:txBody>
          <a:bodyPr/>
          <a:lstStyle/>
          <a:p>
            <a:r>
              <a:rPr lang="en-US" dirty="0"/>
              <a:t>1. Executive summary</a:t>
            </a:r>
          </a:p>
          <a:p>
            <a:endParaRPr lang="en-US" dirty="0"/>
          </a:p>
        </p:txBody>
      </p:sp>
      <p:sp>
        <p:nvSpPr>
          <p:cNvPr id="6" name="Title 5">
            <a:extLst>
              <a:ext uri="{FF2B5EF4-FFF2-40B4-BE49-F238E27FC236}">
                <a16:creationId xmlns:a16="http://schemas.microsoft.com/office/drawing/2014/main" id="{F87293EA-EBC6-2903-C0EC-5B96C8EC49AC}"/>
              </a:ext>
            </a:extLst>
          </p:cNvPr>
          <p:cNvSpPr>
            <a:spLocks noGrp="1"/>
          </p:cNvSpPr>
          <p:nvPr>
            <p:ph type="title"/>
          </p:nvPr>
        </p:nvSpPr>
        <p:spPr>
          <a:xfrm>
            <a:off x="508000" y="512748"/>
            <a:ext cx="10231535" cy="555476"/>
          </a:xfrm>
        </p:spPr>
        <p:txBody>
          <a:bodyPr/>
          <a:lstStyle/>
          <a:p>
            <a:r>
              <a:rPr lang="en-US" dirty="0"/>
              <a:t>What Can Policymakers Do with This Information</a:t>
            </a:r>
          </a:p>
        </p:txBody>
      </p:sp>
    </p:spTree>
    <p:extLst>
      <p:ext uri="{BB962C8B-B14F-4D97-AF65-F5344CB8AC3E}">
        <p14:creationId xmlns:p14="http://schemas.microsoft.com/office/powerpoint/2010/main" val="1933014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0051FD7-E702-6FD2-BD48-A6311633E1AE}"/>
              </a:ext>
            </a:extLst>
          </p:cNvPr>
          <p:cNvSpPr>
            <a:spLocks noGrp="1"/>
          </p:cNvSpPr>
          <p:nvPr>
            <p:ph type="pic" sz="quarter" idx="19"/>
          </p:nvPr>
        </p:nvSpPr>
        <p:spPr/>
      </p:sp>
      <p:sp>
        <p:nvSpPr>
          <p:cNvPr id="8" name="Title 7"/>
          <p:cNvSpPr>
            <a:spLocks noGrp="1"/>
          </p:cNvSpPr>
          <p:nvPr>
            <p:ph type="title"/>
          </p:nvPr>
        </p:nvSpPr>
        <p:spPr>
          <a:xfrm>
            <a:off x="516416" y="649480"/>
            <a:ext cx="7815734" cy="2096482"/>
          </a:xfrm>
        </p:spPr>
        <p:txBody>
          <a:bodyPr/>
          <a:lstStyle/>
          <a:p>
            <a:r>
              <a:rPr lang="en-US" dirty="0"/>
              <a:t>2. Reference and Alternative Technology Characteristics</a:t>
            </a:r>
          </a:p>
        </p:txBody>
      </p:sp>
    </p:spTree>
    <p:extLst>
      <p:ext uri="{BB962C8B-B14F-4D97-AF65-F5344CB8AC3E}">
        <p14:creationId xmlns:p14="http://schemas.microsoft.com/office/powerpoint/2010/main" val="3409329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1"/>
          </p:nvPr>
        </p:nvSpPr>
        <p:spPr>
          <a:xfrm>
            <a:off x="10219174" y="6356350"/>
            <a:ext cx="1453544" cy="365125"/>
          </a:xfrm>
        </p:spPr>
        <p:txBody>
          <a:bodyPr/>
          <a:lstStyle/>
          <a:p>
            <a:r>
              <a:rPr lang="en-US"/>
              <a:t>brattle.com | </a:t>
            </a:r>
            <a:fld id="{C95ECF09-ED6D-489D-87B4-9DBCD4D54A41}" type="slidenum">
              <a:rPr lang="en-US" smtClean="0"/>
              <a:pPr/>
              <a:t>8</a:t>
            </a:fld>
            <a:endParaRPr lang="en-US" dirty="0"/>
          </a:p>
        </p:txBody>
      </p:sp>
      <p:sp>
        <p:nvSpPr>
          <p:cNvPr id="4" name="Text Placeholder 3"/>
          <p:cNvSpPr>
            <a:spLocks noGrp="1"/>
          </p:cNvSpPr>
          <p:nvPr>
            <p:ph type="body" sz="quarter" idx="16"/>
          </p:nvPr>
        </p:nvSpPr>
        <p:spPr>
          <a:xfrm>
            <a:off x="507999" y="1181100"/>
            <a:ext cx="4916855" cy="4995863"/>
          </a:xfrm>
        </p:spPr>
        <p:txBody>
          <a:bodyPr/>
          <a:lstStyle/>
          <a:p>
            <a:r>
              <a:rPr lang="en-GB" sz="1800" b="1" dirty="0"/>
              <a:t>Clarification</a:t>
            </a:r>
            <a:r>
              <a:rPr lang="en-GB" sz="1800" dirty="0"/>
              <a:t>: CONE calculation is in terms of seasonal net combustion turbine capacities, which for LM6000PC turbines with SPRINT are </a:t>
            </a:r>
          </a:p>
          <a:p>
            <a:pPr lvl="1"/>
            <a:r>
              <a:rPr lang="en-GB" sz="1600" dirty="0"/>
              <a:t>50.1 MW in winter (37°F), </a:t>
            </a:r>
          </a:p>
          <a:p>
            <a:pPr lvl="1"/>
            <a:r>
              <a:rPr lang="en-GB" sz="1600" dirty="0"/>
              <a:t>48.5 MW at ISO conditions (59°F) and</a:t>
            </a:r>
          </a:p>
          <a:p>
            <a:pPr lvl="1"/>
            <a:r>
              <a:rPr lang="en-GB" sz="1600" dirty="0"/>
              <a:t>40.7 MW in summer (94°F).</a:t>
            </a:r>
          </a:p>
          <a:p>
            <a:r>
              <a:rPr lang="en-GB" sz="1800" b="1" dirty="0"/>
              <a:t>Update</a:t>
            </a:r>
            <a:r>
              <a:rPr lang="en-GB" sz="1800" dirty="0"/>
              <a:t>: Changed reference technology to a “6 x 0” plant configuration partially due to stakeholder feedback and better alignment with median number of units in dataset. </a:t>
            </a:r>
          </a:p>
          <a:p>
            <a:r>
              <a:rPr lang="en-GB" sz="1800" dirty="0"/>
              <a:t>See additional responses in public document.</a:t>
            </a:r>
          </a:p>
          <a:p>
            <a:endParaRPr lang="en-US" dirty="0"/>
          </a:p>
        </p:txBody>
      </p:sp>
      <p:sp>
        <p:nvSpPr>
          <p:cNvPr id="5" name="Text Placeholder 4"/>
          <p:cNvSpPr>
            <a:spLocks noGrp="1"/>
          </p:cNvSpPr>
          <p:nvPr>
            <p:ph type="body" sz="quarter" idx="19"/>
          </p:nvPr>
        </p:nvSpPr>
        <p:spPr>
          <a:xfrm>
            <a:off x="508000" y="7938"/>
            <a:ext cx="7082408" cy="477054"/>
          </a:xfrm>
        </p:spPr>
        <p:txBody>
          <a:bodyPr/>
          <a:lstStyle/>
          <a:p>
            <a:r>
              <a:rPr lang="en-US" dirty="0"/>
              <a:t>2. Reference and Alternative technology Characteristics</a:t>
            </a:r>
          </a:p>
        </p:txBody>
      </p:sp>
      <p:sp>
        <p:nvSpPr>
          <p:cNvPr id="6" name="Title 5"/>
          <p:cNvSpPr>
            <a:spLocks noGrp="1"/>
          </p:cNvSpPr>
          <p:nvPr>
            <p:ph type="title"/>
          </p:nvPr>
        </p:nvSpPr>
        <p:spPr>
          <a:xfrm>
            <a:off x="508000" y="512748"/>
            <a:ext cx="10231535" cy="555476"/>
          </a:xfrm>
        </p:spPr>
        <p:txBody>
          <a:bodyPr/>
          <a:lstStyle/>
          <a:p>
            <a:r>
              <a:rPr lang="en-US" dirty="0"/>
              <a:t>Technical Assumptions: LM6000 Reference Technology</a:t>
            </a:r>
          </a:p>
        </p:txBody>
      </p:sp>
      <p:sp>
        <p:nvSpPr>
          <p:cNvPr id="3" name="TextBox 2">
            <a:extLst>
              <a:ext uri="{FF2B5EF4-FFF2-40B4-BE49-F238E27FC236}">
                <a16:creationId xmlns:a16="http://schemas.microsoft.com/office/drawing/2014/main" id="{032D55EA-94FA-80C1-C77E-AA80444C43E1}"/>
              </a:ext>
            </a:extLst>
          </p:cNvPr>
          <p:cNvSpPr txBox="1"/>
          <p:nvPr/>
        </p:nvSpPr>
        <p:spPr>
          <a:xfrm>
            <a:off x="5919025" y="1139543"/>
            <a:ext cx="5753693" cy="369332"/>
          </a:xfrm>
          <a:prstGeom prst="rect">
            <a:avLst/>
          </a:prstGeom>
          <a:noFill/>
        </p:spPr>
        <p:txBody>
          <a:bodyPr wrap="square" rtlCol="0">
            <a:spAutoFit/>
          </a:bodyPr>
          <a:lstStyle/>
          <a:p>
            <a:pPr algn="ctr"/>
            <a:r>
              <a:rPr lang="en-US" b="1" dirty="0">
                <a:solidFill>
                  <a:schemeClr val="accent1"/>
                </a:solidFill>
              </a:rPr>
              <a:t>Technical Specs for LM6000 Plant</a:t>
            </a:r>
          </a:p>
        </p:txBody>
      </p:sp>
      <p:pic>
        <p:nvPicPr>
          <p:cNvPr id="10" name="Picture 9">
            <a:extLst>
              <a:ext uri="{FF2B5EF4-FFF2-40B4-BE49-F238E27FC236}">
                <a16:creationId xmlns:a16="http://schemas.microsoft.com/office/drawing/2014/main" id="{CB906273-AE94-EDFB-1DE9-C58F55C032FA}"/>
              </a:ext>
            </a:extLst>
          </p:cNvPr>
          <p:cNvPicPr>
            <a:picLocks noChangeAspect="1"/>
          </p:cNvPicPr>
          <p:nvPr/>
        </p:nvPicPr>
        <p:blipFill>
          <a:blip r:embed="rId2"/>
          <a:stretch>
            <a:fillRect/>
          </a:stretch>
        </p:blipFill>
        <p:spPr>
          <a:xfrm>
            <a:off x="5927850" y="1483006"/>
            <a:ext cx="5744868" cy="4995863"/>
          </a:xfrm>
          <a:prstGeom prst="rect">
            <a:avLst/>
          </a:prstGeom>
        </p:spPr>
      </p:pic>
    </p:spTree>
    <p:extLst>
      <p:ext uri="{BB962C8B-B14F-4D97-AF65-F5344CB8AC3E}">
        <p14:creationId xmlns:p14="http://schemas.microsoft.com/office/powerpoint/2010/main" val="3059282166"/>
      </p:ext>
    </p:extLst>
  </p:cSld>
  <p:clrMapOvr>
    <a:masterClrMapping/>
  </p:clrMapOvr>
</p:sld>
</file>

<file path=ppt/theme/theme1.xml><?xml version="1.0" encoding="utf-8"?>
<a:theme xmlns:a="http://schemas.openxmlformats.org/drawingml/2006/main" name="Brattle-2020">
  <a:themeElements>
    <a:clrScheme name="Brattle-2020">
      <a:dk1>
        <a:srgbClr val="000000"/>
      </a:dk1>
      <a:lt1>
        <a:srgbClr val="FFFFFF"/>
      </a:lt1>
      <a:dk2>
        <a:srgbClr val="002B54"/>
      </a:dk2>
      <a:lt2>
        <a:srgbClr val="494F56"/>
      </a:lt2>
      <a:accent1>
        <a:srgbClr val="1B3D6F"/>
      </a:accent1>
      <a:accent2>
        <a:srgbClr val="2297AA"/>
      </a:accent2>
      <a:accent3>
        <a:srgbClr val="37BA95"/>
      </a:accent3>
      <a:accent4>
        <a:srgbClr val="F3BD48"/>
      </a:accent4>
      <a:accent5>
        <a:srgbClr val="F26A25"/>
      </a:accent5>
      <a:accent6>
        <a:srgbClr val="CD3E71"/>
      </a:accent6>
      <a:hlink>
        <a:srgbClr val="2297AA"/>
      </a:hlink>
      <a:folHlink>
        <a:srgbClr val="CD3E7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ttle Report 2021.potx" id="{9F06B45B-9CB2-4C90-A5FB-F87126631154}" vid="{21F5DDA2-C7C8-4F46-8CA7-3B082E5A460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536EEEF768F54A8382CF2581CE2431" ma:contentTypeVersion="1" ma:contentTypeDescription="Create a new document." ma:contentTypeScope="" ma:versionID="adf61a473ae311386368993f636f48e4">
  <xsd:schema xmlns:xsd="http://www.w3.org/2001/XMLSchema" xmlns:xs="http://www.w3.org/2001/XMLSchema" xmlns:p="http://schemas.microsoft.com/office/2006/metadata/properties" xmlns:ns1="http://schemas.microsoft.com/sharepoint/v3" xmlns:ns2="6fa77199-34ed-4585-a419-0ab55bbca786" targetNamespace="http://schemas.microsoft.com/office/2006/metadata/properties" ma:root="true" ma:fieldsID="eb591c1d2f779b10c3f5557219260ae0" ns1:_="" ns2:_="">
    <xsd:import namespace="http://schemas.microsoft.com/sharepoint/v3"/>
    <xsd:import namespace="6fa77199-34ed-4585-a419-0ab55bbca786"/>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fa77199-34ed-4585-a419-0ab55bbca78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30A1BA-5D5A-4BFA-957D-930E36D99D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fa77199-34ed-4585-a419-0ab55bbca7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D87459-B254-4644-97C3-1258CE90E7BC}">
  <ds:schemaRefs>
    <ds:schemaRef ds:uri="http://purl.org/dc/elements/1.1/"/>
    <ds:schemaRef ds:uri="http://purl.org/dc/dcmitype/"/>
    <ds:schemaRef ds:uri="http://schemas.microsoft.com/sharepoint/v3"/>
    <ds:schemaRef ds:uri="http://schemas.microsoft.com/office/2006/documentManagement/types"/>
    <ds:schemaRef ds:uri="http://schemas.microsoft.com/office/2006/metadata/properties"/>
    <ds:schemaRef ds:uri="http://purl.org/dc/terms/"/>
    <ds:schemaRef ds:uri="http://www.w3.org/XML/1998/namespace"/>
    <ds:schemaRef ds:uri="6fa77199-34ed-4585-a419-0ab55bbca786"/>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96D7D77A-386C-4BD2-9A79-AA5FF6DFA2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Brattle Report 2021</Template>
  <TotalTime>8488</TotalTime>
  <Words>3750</Words>
  <Application>Microsoft Office PowerPoint</Application>
  <PresentationFormat>Widescreen</PresentationFormat>
  <Paragraphs>303</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Cambria Math</vt:lpstr>
      <vt:lpstr>Wingdings 2</vt:lpstr>
      <vt:lpstr>Wingdings 3</vt:lpstr>
      <vt:lpstr>Brattle-2020</vt:lpstr>
      <vt:lpstr>ERCOT CONE Study Draft</vt:lpstr>
      <vt:lpstr>Agenda</vt:lpstr>
      <vt:lpstr>1. Executive Summary</vt:lpstr>
      <vt:lpstr>Overview of CONE approach</vt:lpstr>
      <vt:lpstr>Summary of CONE Estimates for Reference Plants with COD June 2026</vt:lpstr>
      <vt:lpstr>Uncertainty Drivers of CONE</vt:lpstr>
      <vt:lpstr>What Can Policymakers Do with This Information</vt:lpstr>
      <vt:lpstr>2. Reference and Alternative Technology Characteristics</vt:lpstr>
      <vt:lpstr>Technical Assumptions: LM6000 Reference Technology</vt:lpstr>
      <vt:lpstr>Technical Assumptions: Hybrid Alternative Technology</vt:lpstr>
      <vt:lpstr>3. Bottom-up Cost Estimates</vt:lpstr>
      <vt:lpstr>LM6000 Plant: CAPEX</vt:lpstr>
      <vt:lpstr>LM6000 Plant: O&amp;M</vt:lpstr>
      <vt:lpstr>Comparison of LM6000 to 2024 EIA benchmark</vt:lpstr>
      <vt:lpstr>PV+BESS: CAPEX</vt:lpstr>
      <vt:lpstr>PV+BESS: O&amp;M</vt:lpstr>
      <vt:lpstr>4. Calculate CONE</vt:lpstr>
      <vt:lpstr>A. Escalate Bottom-up Costs to Construction Period</vt:lpstr>
      <vt:lpstr>B. Design Levelization Approach</vt:lpstr>
      <vt:lpstr>C. Adjust Prior PJM ATWACC Estimate for ERCOT today</vt:lpstr>
      <vt:lpstr>Application of ATWACC to CONE </vt:lpstr>
      <vt:lpstr>LM6000 Plant CONE</vt:lpstr>
      <vt:lpstr>PV+BESS CONE</vt:lpstr>
      <vt:lpstr>CONE Sensitivities</vt:lpstr>
      <vt:lpstr>Timeline and Next Steps</vt:lpstr>
      <vt:lpstr>Project Timeline</vt:lpstr>
      <vt:lpstr>Next Steps</vt:lpstr>
      <vt:lpstr>Potential Future Study</vt:lpstr>
    </vt:vector>
  </TitlesOfParts>
  <Company>The Brattle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Brattle Report Title</dc:title>
  <dc:creator>Janakiraman, Rohan</dc:creator>
  <cp:lastModifiedBy>Thompson, Andrew</cp:lastModifiedBy>
  <cp:revision>184</cp:revision>
  <dcterms:created xsi:type="dcterms:W3CDTF">2024-02-14T21:57:25Z</dcterms:created>
  <dcterms:modified xsi:type="dcterms:W3CDTF">2024-05-21T01:13:43Z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0x010100B1536EEEF768F54A8382CF2581CE2431</vt:lpwstr>
  </property>
  <property fmtid="{D5CDD505-2E9C-101B-9397-08002B2CF9AE}" pid="3" name="MSIP_Label_7084cbda-52b8-46fb-a7b7-cb5bd465ed85_Enabled">
    <vt:lpwstr>true</vt:lpwstr>
  </property>
  <property fmtid="{D5CDD505-2E9C-101B-9397-08002B2CF9AE}" pid="4" name="MSIP_Label_7084cbda-52b8-46fb-a7b7-cb5bd465ed85_SetDate">
    <vt:lpwstr>2024-05-06T17:51:14Z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671da9f8-a16b-45aa-99f0-da5332540670</vt:lpwstr>
  </property>
  <property fmtid="{D5CDD505-2E9C-101B-9397-08002B2CF9AE}" pid="9" name="MSIP_Label_7084cbda-52b8-46fb-a7b7-cb5bd465ed85_ContentBits">
    <vt:lpwstr>0</vt:lpwstr>
  </property>
</Properties>
</file>