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omments/modernComment_107_B0F5B64A.xml" ContentType="application/vnd.ms-powerpoint.comments+xml"/>
  <Override PartName="/ppt/comments/modernComment_105_27B79949.xml" ContentType="application/vnd.ms-powerpoint.comment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2" r:id="rId2"/>
  </p:sldMasterIdLst>
  <p:notesMasterIdLst>
    <p:notesMasterId r:id="rId13"/>
  </p:notesMasterIdLst>
  <p:handoutMasterIdLst>
    <p:handoutMasterId r:id="rId14"/>
  </p:handoutMasterIdLst>
  <p:sldIdLst>
    <p:sldId id="256" r:id="rId3"/>
    <p:sldId id="257" r:id="rId4"/>
    <p:sldId id="258" r:id="rId5"/>
    <p:sldId id="259" r:id="rId6"/>
    <p:sldId id="263" r:id="rId7"/>
    <p:sldId id="260" r:id="rId8"/>
    <p:sldId id="265" r:id="rId9"/>
    <p:sldId id="261" r:id="rId10"/>
    <p:sldId id="262" r:id="rId11"/>
    <p:sldId id="264" r:id="rId12"/>
  </p:sldIdLst>
  <p:sldSz cx="9144000" cy="6858000" type="screen4x3"/>
  <p:notesSz cx="6858000" cy="9144000"/>
  <p:defaultTextStyle>
    <a:defPPr>
      <a:defRPr lang="en-US"/>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0E5C6B5-2FE6-2978-F069-28A74ABBA64B}" name="Kevin Carden" initials="KC" userId="87fa135dd3204931" providerId="Windows Live"/>
  <p188:author id="{CD9A74DD-8270-F626-17B9-D44BCE873992}" name="Jin, Julie" initials="JJ" userId="S::Julie.Jin@ercot.com::15d6eeeb-5b9c-4080-acfc-5f9f9c2060c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Astrape" initials="A" lastIdx="32" clrIdx="0"/>
  <p:cmAuthor id="7" name="Nick Wintermantel" initials="NW" lastIdx="2" clrIdx="7">
    <p:extLst>
      <p:ext uri="{19B8F6BF-5375-455C-9EA6-DF929625EA0E}">
        <p15:presenceInfo xmlns:p15="http://schemas.microsoft.com/office/powerpoint/2012/main" userId="Nick Wintermantel" providerId="None"/>
      </p:ext>
    </p:extLst>
  </p:cmAuthor>
  <p:cmAuthor id="1" name="Analyst1" initials="A" lastIdx="7" clrIdx="1"/>
  <p:cmAuthor id="8" name="Chase" initials="C" lastIdx="3" clrIdx="8">
    <p:extLst>
      <p:ext uri="{19B8F6BF-5375-455C-9EA6-DF929625EA0E}">
        <p15:presenceInfo xmlns:p15="http://schemas.microsoft.com/office/powerpoint/2012/main" userId="Chase" providerId="None"/>
      </p:ext>
    </p:extLst>
  </p:cmAuthor>
  <p:cmAuthor id="2" name="NickW" initials="N" lastIdx="31" clrIdx="2"/>
  <p:cmAuthor id="9" name="User" initials="U" lastIdx="1" clrIdx="9">
    <p:extLst>
      <p:ext uri="{19B8F6BF-5375-455C-9EA6-DF929625EA0E}">
        <p15:presenceInfo xmlns:p15="http://schemas.microsoft.com/office/powerpoint/2012/main" userId="User" providerId="None"/>
      </p:ext>
    </p:extLst>
  </p:cmAuthor>
  <p:cmAuthor id="3" name="Parth" initials="P" lastIdx="8" clrIdx="3"/>
  <p:cmAuthor id="4" name="Kevin" initials="KDC" lastIdx="15" clrIdx="4"/>
  <p:cmAuthor id="5" name="Wintermantel" initials="W" lastIdx="1" clrIdx="5"/>
  <p:cmAuthor id="6" name="Kevin" initials="K" lastIdx="1" clrIdx="6">
    <p:extLst>
      <p:ext uri="{19B8F6BF-5375-455C-9EA6-DF929625EA0E}">
        <p15:presenceInfo xmlns:p15="http://schemas.microsoft.com/office/powerpoint/2012/main" userId="Kevi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B676"/>
    <a:srgbClr val="A9D18E"/>
    <a:srgbClr val="FF9F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556" autoAdjust="0"/>
    <p:restoredTop sz="96400" autoAdjust="0"/>
  </p:normalViewPr>
  <p:slideViewPr>
    <p:cSldViewPr snapToGrid="0" snapToObjects="1">
      <p:cViewPr varScale="1">
        <p:scale>
          <a:sx n="98" d="100"/>
          <a:sy n="98" d="100"/>
        </p:scale>
        <p:origin x="582"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comments/modernComment_105_27B79949.xml><?xml version="1.0" encoding="utf-8"?>
<p188:cmLst xmlns:a="http://schemas.openxmlformats.org/drawingml/2006/main" xmlns:r="http://schemas.openxmlformats.org/officeDocument/2006/relationships" xmlns:p188="http://schemas.microsoft.com/office/powerpoint/2018/8/main">
  <p188:cm id="{8D299E7B-CF24-4AD1-A867-F0CCC0EF7BF7}" authorId="{CD9A74DD-8270-F626-17B9-D44BCE873992}" created="2024-05-03T14:28:58.742">
    <ac:txMkLst xmlns:ac="http://schemas.microsoft.com/office/drawing/2013/main/command">
      <pc:docMk xmlns:pc="http://schemas.microsoft.com/office/powerpoint/2013/main/command"/>
      <pc:sldMk xmlns:pc="http://schemas.microsoft.com/office/powerpoint/2013/main/command" cId="666343753" sldId="261"/>
      <ac:graphicFrameMk id="5" creationId="{1E46C026-2337-6253-A302-CC6883AF977D}"/>
      <dc:dgmMk xmlns:dc="http://schemas.microsoft.com/office/drawing/2013/diagram/command"/>
      <dc:nodeMk xmlns:dc="http://schemas.microsoft.com/office/drawing/2013/diagram/command" id="{5C943A9F-3C00-42F8-B4CC-48E012666ECC}"/>
      <ac:txMk cp="0" len="53">
        <ac:context len="54" hash="3224730796"/>
      </ac:txMk>
    </ac:txMkLst>
    <p188:pos x="6279422" y="1833386"/>
    <p188:replyLst>
      <p188:reply id="{A33411B1-410C-4030-AC3B-4E084CFB6F6C}" authorId="{D0E5C6B5-2FE6-2978-F069-28A74ABBA64B}" created="2024-05-13T22:51:03.689">
        <p188:txBody>
          <a:bodyPr/>
          <a:lstStyle/>
          <a:p>
            <a:r>
              <a:rPr lang="en-US"/>
              <a:t>We will also test for charging sufficiency</a:t>
            </a:r>
          </a:p>
        </p188:txBody>
      </p188:reply>
    </p188:replyLst>
    <p188:txBody>
      <a:bodyPr/>
      <a:lstStyle/>
      <a:p>
        <a:r>
          <a:rPr lang="en-US"/>
          <a:t>How is the initial SOC of storage at the beginning of each event determined?</a:t>
        </a:r>
      </a:p>
    </p188:txBody>
  </p188:cm>
</p188:cmLst>
</file>

<file path=ppt/comments/modernComment_107_B0F5B64A.xml><?xml version="1.0" encoding="utf-8"?>
<p188:cmLst xmlns:a="http://schemas.openxmlformats.org/drawingml/2006/main" xmlns:r="http://schemas.openxmlformats.org/officeDocument/2006/relationships" xmlns:p188="http://schemas.microsoft.com/office/powerpoint/2018/8/main">
  <p188:cm id="{12DA4937-6CE0-42A2-8142-E751734B69D4}" authorId="{CD9A74DD-8270-F626-17B9-D44BCE873992}" created="2024-05-03T14:20:50.048">
    <ac:txMkLst xmlns:ac="http://schemas.microsoft.com/office/drawing/2013/main/command">
      <pc:docMk xmlns:pc="http://schemas.microsoft.com/office/powerpoint/2013/main/command"/>
      <pc:sldMk xmlns:pc="http://schemas.microsoft.com/office/powerpoint/2013/main/command" cId="2968893002" sldId="263"/>
      <ac:spMk id="10" creationId="{9241D548-ACE1-25B6-5379-E050073AC6E0}"/>
      <ac:txMk cp="82">
        <ac:context len="149" hash="2835201335"/>
      </ac:txMk>
    </ac:txMkLst>
    <p188:pos x="8019876" y="784675"/>
    <p188:replyLst>
      <p188:reply id="{E36C9917-3AAB-4FE1-B22F-EB9DC35237F4}" authorId="{D0E5C6B5-2FE6-2978-F069-28A74ABBA64B}" created="2024-05-13T22:57:05.767">
        <p188:txBody>
          <a:bodyPr/>
          <a:lstStyle/>
          <a:p>
            <a:r>
              <a:rPr lang="en-US"/>
              <a:t>Portfolios will be tested at compliance with all 3 metrics. If the portfolio is compliant, no further adjustments are necessary.</a:t>
            </a:r>
          </a:p>
        </p188:txBody>
      </p188:reply>
    </p188:replyLst>
    <p188:txBody>
      <a:bodyPr/>
      <a:lstStyle/>
      <a:p>
        <a:r>
          <a:rPr lang="en-US"/>
          <a:t>If we include the duration metric in reliability standard, will SERVM be able to consider the duration threshold when it re-distribute EUE hours?</a:t>
        </a:r>
      </a:p>
    </p188:txBody>
  </p188:cm>
  <p188:cm id="{ED4E991B-3C95-464B-95E8-54CD19DEFCC8}" authorId="{CD9A74DD-8270-F626-17B9-D44BCE873992}" created="2024-05-03T14:22:06.484">
    <ac:txMkLst xmlns:ac="http://schemas.microsoft.com/office/drawing/2013/main/command">
      <pc:docMk xmlns:pc="http://schemas.microsoft.com/office/powerpoint/2013/main/command"/>
      <pc:sldMk xmlns:pc="http://schemas.microsoft.com/office/powerpoint/2013/main/command" cId="2968893002" sldId="263"/>
      <ac:graphicFrameMk id="7" creationId="{580CEFED-F94C-BFE1-970C-07743C958A86}"/>
      <ac:tblMk/>
      <ac:tcMk rowId="3939353949" colId="2433922355"/>
      <ac:txMk cp="0" len="1">
        <ac:context len="4" hash="1958167"/>
      </ac:txMk>
    </ac:txMkLst>
    <p188:pos x="4085441" y="1766888"/>
    <p188:replyLst>
      <p188:reply id="{1F97239B-3FBF-4877-9C12-00A2AE95E2E6}" authorId="{D0E5C6B5-2FE6-2978-F069-28A74ABBA64B}" created="2024-05-13T23:13:43.435">
        <p188:txBody>
          <a:bodyPr/>
          <a:lstStyle/>
          <a:p>
            <a:r>
              <a:rPr lang="en-US"/>
              <a:t>Peak shaved divided by installed mw</a:t>
            </a:r>
          </a:p>
        </p188:txBody>
      </p188:reply>
    </p188:replyLst>
    <p188:txBody>
      <a:bodyPr/>
      <a:lstStyle/>
      <a:p>
        <a:r>
          <a:rPr lang="en-US"/>
          <a:t>How is the 61% allocated value calculated?</a:t>
        </a:r>
      </a:p>
    </p188:txBody>
  </p188:cm>
  <p188:cm id="{3DA41BA6-0090-40AD-AFC5-EDD362080ECE}" authorId="{D0E5C6B5-2FE6-2978-F069-28A74ABBA64B}" created="2024-05-13T23:08:39.126">
    <pc:sldMkLst xmlns:pc="http://schemas.microsoft.com/office/powerpoint/2013/main/command">
      <pc:docMk/>
      <pc:sldMk cId="2968893002" sldId="263"/>
    </pc:sldMkLst>
    <p188:txBody>
      <a:bodyPr/>
      <a:lstStyle/>
      <a:p>
        <a:r>
          <a:rPr lang="en-US"/>
          <a:t>Rajaz, Remove EUE</a:t>
        </a:r>
      </a:p>
    </p188:txBody>
  </p188:cm>
</p188: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34C47F-E306-4207-BFC0-ABAC83447A27}"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16FD1D16-2043-490F-B885-383B34946971}">
      <dgm:prSet phldrT="[Text]" custT="1"/>
      <dgm:spPr/>
      <dgm:t>
        <a:bodyPr/>
        <a:lstStyle/>
        <a:p>
          <a:r>
            <a:rPr lang="en-US" sz="1000" dirty="0"/>
            <a:t>Portfolio</a:t>
          </a:r>
        </a:p>
      </dgm:t>
    </dgm:pt>
    <dgm:pt modelId="{020207BE-CEB6-4D2E-BE9F-4C9F11985B3D}" type="parTrans" cxnId="{2DCEBDA9-E1BF-45BC-9555-F1FFC3E084AB}">
      <dgm:prSet/>
      <dgm:spPr/>
      <dgm:t>
        <a:bodyPr/>
        <a:lstStyle/>
        <a:p>
          <a:endParaRPr lang="en-US"/>
        </a:p>
      </dgm:t>
    </dgm:pt>
    <dgm:pt modelId="{61E5FA89-D067-494A-B9E2-0CCAE1602823}" type="sibTrans" cxnId="{2DCEBDA9-E1BF-45BC-9555-F1FFC3E084AB}">
      <dgm:prSet/>
      <dgm:spPr/>
      <dgm:t>
        <a:bodyPr/>
        <a:lstStyle/>
        <a:p>
          <a:endParaRPr lang="en-US"/>
        </a:p>
      </dgm:t>
    </dgm:pt>
    <dgm:pt modelId="{E1AC721E-5BAE-4169-8381-24B1B0E35378}">
      <dgm:prSet phldrT="[Text]"/>
      <dgm:spPr/>
      <dgm:t>
        <a:bodyPr/>
        <a:lstStyle/>
        <a:p>
          <a:r>
            <a:rPr lang="en-US" dirty="0"/>
            <a:t>User defines Solar, Wind, Battery Penetration</a:t>
          </a:r>
        </a:p>
      </dgm:t>
    </dgm:pt>
    <dgm:pt modelId="{1BBAA6F9-86B1-4EB3-8D5C-CAA3F4325F54}" type="parTrans" cxnId="{9FA40047-A695-42EE-8702-3CB5313117C2}">
      <dgm:prSet/>
      <dgm:spPr/>
      <dgm:t>
        <a:bodyPr/>
        <a:lstStyle/>
        <a:p>
          <a:endParaRPr lang="en-US"/>
        </a:p>
      </dgm:t>
    </dgm:pt>
    <dgm:pt modelId="{7A2993D2-8A23-41BD-A1D8-AC09C057403B}" type="sibTrans" cxnId="{9FA40047-A695-42EE-8702-3CB5313117C2}">
      <dgm:prSet/>
      <dgm:spPr/>
      <dgm:t>
        <a:bodyPr/>
        <a:lstStyle/>
        <a:p>
          <a:endParaRPr lang="en-US"/>
        </a:p>
      </dgm:t>
    </dgm:pt>
    <dgm:pt modelId="{79E5AEFF-744B-4371-B470-1686D1BD7A66}">
      <dgm:prSet phldrT="[Text]" custT="1"/>
      <dgm:spPr/>
      <dgm:t>
        <a:bodyPr/>
        <a:lstStyle/>
        <a:p>
          <a:r>
            <a:rPr lang="en-US" sz="1100" dirty="0"/>
            <a:t>Event Lookup</a:t>
          </a:r>
        </a:p>
      </dgm:t>
    </dgm:pt>
    <dgm:pt modelId="{4B11CA26-D605-46A1-94A8-ED2814845126}" type="parTrans" cxnId="{D7144642-367F-4B4A-A70E-BB653DE76864}">
      <dgm:prSet/>
      <dgm:spPr/>
      <dgm:t>
        <a:bodyPr/>
        <a:lstStyle/>
        <a:p>
          <a:endParaRPr lang="en-US"/>
        </a:p>
      </dgm:t>
    </dgm:pt>
    <dgm:pt modelId="{1836DCF5-DB3C-46E8-8547-D5144B866AB4}" type="sibTrans" cxnId="{D7144642-367F-4B4A-A70E-BB653DE76864}">
      <dgm:prSet/>
      <dgm:spPr/>
      <dgm:t>
        <a:bodyPr/>
        <a:lstStyle/>
        <a:p>
          <a:endParaRPr lang="en-US"/>
        </a:p>
      </dgm:t>
    </dgm:pt>
    <dgm:pt modelId="{534253D0-4F62-498E-BD0B-6CB00B2B8898}">
      <dgm:prSet phldrT="[Text]"/>
      <dgm:spPr/>
      <dgm:t>
        <a:bodyPr/>
        <a:lstStyle/>
        <a:p>
          <a:r>
            <a:rPr lang="en-US" dirty="0"/>
            <a:t>LOL events are pulled from corresponding solar and wind penetration cases</a:t>
          </a:r>
        </a:p>
      </dgm:t>
    </dgm:pt>
    <dgm:pt modelId="{2154C6BA-8FCE-441B-930F-CE813CFBC0C9}" type="parTrans" cxnId="{5D30204A-8E9A-47CD-99C7-3780AEA4E31B}">
      <dgm:prSet/>
      <dgm:spPr/>
      <dgm:t>
        <a:bodyPr/>
        <a:lstStyle/>
        <a:p>
          <a:endParaRPr lang="en-US"/>
        </a:p>
      </dgm:t>
    </dgm:pt>
    <dgm:pt modelId="{2E7694A9-E90D-44F4-8337-F63A67888F38}" type="sibTrans" cxnId="{5D30204A-8E9A-47CD-99C7-3780AEA4E31B}">
      <dgm:prSet/>
      <dgm:spPr/>
      <dgm:t>
        <a:bodyPr/>
        <a:lstStyle/>
        <a:p>
          <a:endParaRPr lang="en-US"/>
        </a:p>
      </dgm:t>
    </dgm:pt>
    <dgm:pt modelId="{9F472FB4-9236-49DD-9064-69009E83DF5F}">
      <dgm:prSet phldrT="[Text]" custT="1"/>
      <dgm:spPr/>
      <dgm:t>
        <a:bodyPr/>
        <a:lstStyle/>
        <a:p>
          <a:r>
            <a:rPr lang="en-US" sz="1100" dirty="0"/>
            <a:t>Storage Value</a:t>
          </a:r>
        </a:p>
      </dgm:t>
    </dgm:pt>
    <dgm:pt modelId="{336A7B3C-46B1-495B-9E93-7D3630450314}" type="parTrans" cxnId="{5AF3F612-0E13-4D53-B831-81D3D82402F7}">
      <dgm:prSet/>
      <dgm:spPr/>
      <dgm:t>
        <a:bodyPr/>
        <a:lstStyle/>
        <a:p>
          <a:endParaRPr lang="en-US"/>
        </a:p>
      </dgm:t>
    </dgm:pt>
    <dgm:pt modelId="{FCEAA7A4-360A-4549-A49E-10BDA86DE975}" type="sibTrans" cxnId="{5AF3F612-0E13-4D53-B831-81D3D82402F7}">
      <dgm:prSet/>
      <dgm:spPr/>
      <dgm:t>
        <a:bodyPr/>
        <a:lstStyle/>
        <a:p>
          <a:endParaRPr lang="en-US"/>
        </a:p>
      </dgm:t>
    </dgm:pt>
    <dgm:pt modelId="{5C943A9F-3C00-42F8-B4CC-48E012666ECC}">
      <dgm:prSet phldrT="[Text]"/>
      <dgm:spPr/>
      <dgm:t>
        <a:bodyPr/>
        <a:lstStyle/>
        <a:p>
          <a:r>
            <a:rPr lang="en-US" dirty="0"/>
            <a:t>For each LOL event day, storage performs peak shaving</a:t>
          </a:r>
        </a:p>
      </dgm:t>
    </dgm:pt>
    <dgm:pt modelId="{F5912811-7FF8-4172-941C-77873E72095F}" type="parTrans" cxnId="{577F6A87-F34B-4494-B5CA-601E3176E814}">
      <dgm:prSet/>
      <dgm:spPr/>
      <dgm:t>
        <a:bodyPr/>
        <a:lstStyle/>
        <a:p>
          <a:endParaRPr lang="en-US"/>
        </a:p>
      </dgm:t>
    </dgm:pt>
    <dgm:pt modelId="{AC3A9C70-1DC4-4A72-974B-8D18EE9734DA}" type="sibTrans" cxnId="{577F6A87-F34B-4494-B5CA-601E3176E814}">
      <dgm:prSet/>
      <dgm:spPr/>
      <dgm:t>
        <a:bodyPr/>
        <a:lstStyle/>
        <a:p>
          <a:endParaRPr lang="en-US"/>
        </a:p>
      </dgm:t>
    </dgm:pt>
    <dgm:pt modelId="{C3258137-1D90-439A-B94B-A3BB02F979FE}">
      <dgm:prSet phldrT="[Text]" custT="1"/>
      <dgm:spPr/>
      <dgm:t>
        <a:bodyPr/>
        <a:lstStyle/>
        <a:p>
          <a:r>
            <a:rPr lang="en-US" sz="1100" dirty="0"/>
            <a:t>Storage Class</a:t>
          </a:r>
        </a:p>
      </dgm:t>
    </dgm:pt>
    <dgm:pt modelId="{7C28D9DF-B846-4BD4-8344-88ADE2508034}" type="parTrans" cxnId="{60F456D4-238E-456C-9BC2-B292314D1809}">
      <dgm:prSet/>
      <dgm:spPr/>
      <dgm:t>
        <a:bodyPr/>
        <a:lstStyle/>
        <a:p>
          <a:endParaRPr lang="en-US"/>
        </a:p>
      </dgm:t>
    </dgm:pt>
    <dgm:pt modelId="{70461D71-720C-4BCE-9B25-EDE415EDE928}" type="sibTrans" cxnId="{60F456D4-238E-456C-9BC2-B292314D1809}">
      <dgm:prSet/>
      <dgm:spPr/>
      <dgm:t>
        <a:bodyPr/>
        <a:lstStyle/>
        <a:p>
          <a:endParaRPr lang="en-US"/>
        </a:p>
      </dgm:t>
    </dgm:pt>
    <dgm:pt modelId="{33C3B0EF-58A9-4F89-9E7E-B7E5E5646E88}">
      <dgm:prSet/>
      <dgm:spPr/>
      <dgm:t>
        <a:bodyPr/>
        <a:lstStyle/>
        <a:p>
          <a:r>
            <a:rPr lang="en-US" dirty="0"/>
            <a:t>For differing storage durations assessed, average ELCC is allocated based on reduction in net load peak</a:t>
          </a:r>
        </a:p>
      </dgm:t>
    </dgm:pt>
    <dgm:pt modelId="{B366E1C4-F4AE-4B3B-8D77-238435887CB1}" type="parTrans" cxnId="{C91C8541-B1D6-4B65-B603-4B3D18A015A3}">
      <dgm:prSet/>
      <dgm:spPr/>
      <dgm:t>
        <a:bodyPr/>
        <a:lstStyle/>
        <a:p>
          <a:endParaRPr lang="en-US"/>
        </a:p>
      </dgm:t>
    </dgm:pt>
    <dgm:pt modelId="{4E35BA84-86B7-4656-AA21-6E6959922877}" type="sibTrans" cxnId="{C91C8541-B1D6-4B65-B603-4B3D18A015A3}">
      <dgm:prSet/>
      <dgm:spPr/>
      <dgm:t>
        <a:bodyPr/>
        <a:lstStyle/>
        <a:p>
          <a:endParaRPr lang="en-US"/>
        </a:p>
      </dgm:t>
    </dgm:pt>
    <dgm:pt modelId="{7FCDD614-12FB-4E1B-A059-656CB2459C5F}">
      <dgm:prSet custT="1"/>
      <dgm:spPr/>
      <dgm:t>
        <a:bodyPr/>
        <a:lstStyle/>
        <a:p>
          <a:r>
            <a:rPr lang="en-US" sz="1200" dirty="0"/>
            <a:t>Solar + Wind</a:t>
          </a:r>
        </a:p>
      </dgm:t>
    </dgm:pt>
    <dgm:pt modelId="{755EE3FB-5951-4133-99C1-8CB718C222A0}" type="parTrans" cxnId="{2E0EAF1D-A916-4FB0-B038-6EDF4AAD7713}">
      <dgm:prSet/>
      <dgm:spPr/>
      <dgm:t>
        <a:bodyPr/>
        <a:lstStyle/>
        <a:p>
          <a:endParaRPr lang="en-US"/>
        </a:p>
      </dgm:t>
    </dgm:pt>
    <dgm:pt modelId="{BB9542AA-2D5A-4E90-8118-CCC78406A288}" type="sibTrans" cxnId="{2E0EAF1D-A916-4FB0-B038-6EDF4AAD7713}">
      <dgm:prSet/>
      <dgm:spPr/>
      <dgm:t>
        <a:bodyPr/>
        <a:lstStyle/>
        <a:p>
          <a:endParaRPr lang="en-US"/>
        </a:p>
      </dgm:t>
    </dgm:pt>
    <dgm:pt modelId="{110CE827-1856-4DB3-AF66-E80A2AFB50CA}">
      <dgm:prSet/>
      <dgm:spPr/>
      <dgm:t>
        <a:bodyPr/>
        <a:lstStyle/>
        <a:p>
          <a:r>
            <a:rPr lang="en-US" dirty="0"/>
            <a:t>Renewable average ELCC is assessed from integration method from SERVM simulations </a:t>
          </a:r>
        </a:p>
      </dgm:t>
    </dgm:pt>
    <dgm:pt modelId="{D8A1E5EC-84E1-4BA4-9C50-7050831F1851}" type="parTrans" cxnId="{CCFB2FC8-EC20-487A-BF8A-F2B2EA3074C9}">
      <dgm:prSet/>
      <dgm:spPr/>
      <dgm:t>
        <a:bodyPr/>
        <a:lstStyle/>
        <a:p>
          <a:endParaRPr lang="en-US"/>
        </a:p>
      </dgm:t>
    </dgm:pt>
    <dgm:pt modelId="{7E6BC65A-1F16-4616-BECC-4948DE08EA6F}" type="sibTrans" cxnId="{CCFB2FC8-EC20-487A-BF8A-F2B2EA3074C9}">
      <dgm:prSet/>
      <dgm:spPr/>
      <dgm:t>
        <a:bodyPr/>
        <a:lstStyle/>
        <a:p>
          <a:endParaRPr lang="en-US"/>
        </a:p>
      </dgm:t>
    </dgm:pt>
    <dgm:pt modelId="{BFE522DB-05E5-42A1-9F2A-5555485D6DB2}">
      <dgm:prSet/>
      <dgm:spPr/>
      <dgm:t>
        <a:bodyPr/>
        <a:lstStyle/>
        <a:p>
          <a:r>
            <a:rPr lang="en-US" dirty="0"/>
            <a:t>Aggregate</a:t>
          </a:r>
        </a:p>
      </dgm:t>
    </dgm:pt>
    <dgm:pt modelId="{1149E08D-218F-4340-ACFA-E1344A5846DC}" type="parTrans" cxnId="{CDE1A03F-274A-42D4-8E72-28F67012DD0F}">
      <dgm:prSet/>
      <dgm:spPr/>
      <dgm:t>
        <a:bodyPr/>
        <a:lstStyle/>
        <a:p>
          <a:endParaRPr lang="en-US"/>
        </a:p>
      </dgm:t>
    </dgm:pt>
    <dgm:pt modelId="{B40DED1A-7B85-47DC-95E5-8A235B4C5A2B}" type="sibTrans" cxnId="{CDE1A03F-274A-42D4-8E72-28F67012DD0F}">
      <dgm:prSet/>
      <dgm:spPr/>
      <dgm:t>
        <a:bodyPr/>
        <a:lstStyle/>
        <a:p>
          <a:endParaRPr lang="en-US"/>
        </a:p>
      </dgm:t>
    </dgm:pt>
    <dgm:pt modelId="{A92DEEE4-28AC-438A-B810-CC09D8CC204A}">
      <dgm:prSet/>
      <dgm:spPr/>
      <dgm:t>
        <a:bodyPr/>
        <a:lstStyle/>
        <a:p>
          <a:r>
            <a:rPr lang="en-US" dirty="0"/>
            <a:t>Reduction in net load peak for each duration is probability weighted into one annual and/or seasonal value</a:t>
          </a:r>
        </a:p>
      </dgm:t>
    </dgm:pt>
    <dgm:pt modelId="{ABD4EE27-6607-421F-AE73-E9BD958531B4}" type="parTrans" cxnId="{3211F47B-C9BE-4ECA-9BFD-C067819167EC}">
      <dgm:prSet/>
      <dgm:spPr/>
      <dgm:t>
        <a:bodyPr/>
        <a:lstStyle/>
        <a:p>
          <a:endParaRPr lang="en-US"/>
        </a:p>
      </dgm:t>
    </dgm:pt>
    <dgm:pt modelId="{E28875D5-1B98-4DB1-BDB5-33B609A1320F}" type="sibTrans" cxnId="{3211F47B-C9BE-4ECA-9BFD-C067819167EC}">
      <dgm:prSet/>
      <dgm:spPr/>
      <dgm:t>
        <a:bodyPr/>
        <a:lstStyle/>
        <a:p>
          <a:endParaRPr lang="en-US"/>
        </a:p>
      </dgm:t>
    </dgm:pt>
    <dgm:pt modelId="{056B711A-0B49-4816-A591-71E79607AD0A}">
      <dgm:prSet/>
      <dgm:spPr/>
      <dgm:t>
        <a:bodyPr/>
        <a:lstStyle/>
        <a:p>
          <a:r>
            <a:rPr lang="en-US" dirty="0"/>
            <a:t>Marginal ELCC</a:t>
          </a:r>
        </a:p>
      </dgm:t>
    </dgm:pt>
    <dgm:pt modelId="{70F690AF-DB64-4AE0-AD7B-0C9C9DB2AF0D}" type="parTrans" cxnId="{2AD9A6BF-C921-4C59-8F2F-485DFC31D644}">
      <dgm:prSet/>
      <dgm:spPr/>
      <dgm:t>
        <a:bodyPr/>
        <a:lstStyle/>
        <a:p>
          <a:endParaRPr lang="en-US"/>
        </a:p>
      </dgm:t>
    </dgm:pt>
    <dgm:pt modelId="{D4962059-2F82-48BB-ABF5-FC308C60B5D8}" type="sibTrans" cxnId="{2AD9A6BF-C921-4C59-8F2F-485DFC31D644}">
      <dgm:prSet/>
      <dgm:spPr/>
      <dgm:t>
        <a:bodyPr/>
        <a:lstStyle/>
        <a:p>
          <a:endParaRPr lang="en-US"/>
        </a:p>
      </dgm:t>
    </dgm:pt>
    <dgm:pt modelId="{F2850AF7-EA1E-4CD7-9283-B2A0282BDC0F}">
      <dgm:prSet/>
      <dgm:spPr/>
      <dgm:t>
        <a:bodyPr/>
        <a:lstStyle/>
        <a:p>
          <a:r>
            <a:rPr lang="en-US" dirty="0"/>
            <a:t>Marginal ELCC is separately calculated for storage and renewables based on output during critical hours </a:t>
          </a:r>
        </a:p>
      </dgm:t>
    </dgm:pt>
    <dgm:pt modelId="{E42B74A2-A0EB-487F-9911-27B9D3D7E3D7}" type="parTrans" cxnId="{D989D865-AAEA-467E-A525-A148C4C4F92E}">
      <dgm:prSet/>
      <dgm:spPr/>
      <dgm:t>
        <a:bodyPr/>
        <a:lstStyle/>
        <a:p>
          <a:endParaRPr lang="en-US"/>
        </a:p>
      </dgm:t>
    </dgm:pt>
    <dgm:pt modelId="{4A398D9F-1B84-4896-8A66-2741B4085DA2}" type="sibTrans" cxnId="{D989D865-AAEA-467E-A525-A148C4C4F92E}">
      <dgm:prSet/>
      <dgm:spPr/>
      <dgm:t>
        <a:bodyPr/>
        <a:lstStyle/>
        <a:p>
          <a:endParaRPr lang="en-US"/>
        </a:p>
      </dgm:t>
    </dgm:pt>
    <dgm:pt modelId="{F31ABB20-9C9D-4D21-A357-25CA9DB4B131}" type="pres">
      <dgm:prSet presAssocID="{EE34C47F-E306-4207-BFC0-ABAC83447A27}" presName="linearFlow" presStyleCnt="0">
        <dgm:presLayoutVars>
          <dgm:dir/>
          <dgm:animLvl val="lvl"/>
          <dgm:resizeHandles val="exact"/>
        </dgm:presLayoutVars>
      </dgm:prSet>
      <dgm:spPr/>
    </dgm:pt>
    <dgm:pt modelId="{0B9E7016-1285-4193-BCD0-4CC09E1C3D2E}" type="pres">
      <dgm:prSet presAssocID="{16FD1D16-2043-490F-B885-383B34946971}" presName="composite" presStyleCnt="0"/>
      <dgm:spPr/>
    </dgm:pt>
    <dgm:pt modelId="{01F2F530-715C-4CE5-8D97-DE2DFC6C0D58}" type="pres">
      <dgm:prSet presAssocID="{16FD1D16-2043-490F-B885-383B34946971}" presName="parentText" presStyleLbl="alignNode1" presStyleIdx="0" presStyleCnt="7">
        <dgm:presLayoutVars>
          <dgm:chMax val="1"/>
          <dgm:bulletEnabled val="1"/>
        </dgm:presLayoutVars>
      </dgm:prSet>
      <dgm:spPr/>
    </dgm:pt>
    <dgm:pt modelId="{0B71637B-6A93-43BD-86C4-6296FF85D208}" type="pres">
      <dgm:prSet presAssocID="{16FD1D16-2043-490F-B885-383B34946971}" presName="descendantText" presStyleLbl="alignAcc1" presStyleIdx="0" presStyleCnt="7">
        <dgm:presLayoutVars>
          <dgm:bulletEnabled val="1"/>
        </dgm:presLayoutVars>
      </dgm:prSet>
      <dgm:spPr/>
    </dgm:pt>
    <dgm:pt modelId="{B6FB85AD-CAF3-4B4A-84CF-8C4262C15229}" type="pres">
      <dgm:prSet presAssocID="{61E5FA89-D067-494A-B9E2-0CCAE1602823}" presName="sp" presStyleCnt="0"/>
      <dgm:spPr/>
    </dgm:pt>
    <dgm:pt modelId="{60DE5CA8-375B-4A9B-A292-466318C87393}" type="pres">
      <dgm:prSet presAssocID="{79E5AEFF-744B-4371-B470-1686D1BD7A66}" presName="composite" presStyleCnt="0"/>
      <dgm:spPr/>
    </dgm:pt>
    <dgm:pt modelId="{CEF12B62-5ED9-4E65-82D9-E5DE9AF575C6}" type="pres">
      <dgm:prSet presAssocID="{79E5AEFF-744B-4371-B470-1686D1BD7A66}" presName="parentText" presStyleLbl="alignNode1" presStyleIdx="1" presStyleCnt="7">
        <dgm:presLayoutVars>
          <dgm:chMax val="1"/>
          <dgm:bulletEnabled val="1"/>
        </dgm:presLayoutVars>
      </dgm:prSet>
      <dgm:spPr/>
    </dgm:pt>
    <dgm:pt modelId="{A3907569-0337-4055-94BF-60A925CB7E16}" type="pres">
      <dgm:prSet presAssocID="{79E5AEFF-744B-4371-B470-1686D1BD7A66}" presName="descendantText" presStyleLbl="alignAcc1" presStyleIdx="1" presStyleCnt="7">
        <dgm:presLayoutVars>
          <dgm:bulletEnabled val="1"/>
        </dgm:presLayoutVars>
      </dgm:prSet>
      <dgm:spPr/>
    </dgm:pt>
    <dgm:pt modelId="{33001B2D-6DA6-4481-8B2E-202C5DE64C31}" type="pres">
      <dgm:prSet presAssocID="{1836DCF5-DB3C-46E8-8547-D5144B866AB4}" presName="sp" presStyleCnt="0"/>
      <dgm:spPr/>
    </dgm:pt>
    <dgm:pt modelId="{58FC67DA-BCA9-49CF-A76E-22BB28B3FADF}" type="pres">
      <dgm:prSet presAssocID="{9F472FB4-9236-49DD-9064-69009E83DF5F}" presName="composite" presStyleCnt="0"/>
      <dgm:spPr/>
    </dgm:pt>
    <dgm:pt modelId="{425858A3-9AFF-4F65-941A-08E607C7FD94}" type="pres">
      <dgm:prSet presAssocID="{9F472FB4-9236-49DD-9064-69009E83DF5F}" presName="parentText" presStyleLbl="alignNode1" presStyleIdx="2" presStyleCnt="7">
        <dgm:presLayoutVars>
          <dgm:chMax val="1"/>
          <dgm:bulletEnabled val="1"/>
        </dgm:presLayoutVars>
      </dgm:prSet>
      <dgm:spPr/>
    </dgm:pt>
    <dgm:pt modelId="{138C0734-8338-4E31-9DF2-B61E4A851D0B}" type="pres">
      <dgm:prSet presAssocID="{9F472FB4-9236-49DD-9064-69009E83DF5F}" presName="descendantText" presStyleLbl="alignAcc1" presStyleIdx="2" presStyleCnt="7" custLinFactNeighborX="0" custLinFactNeighborY="-1914">
        <dgm:presLayoutVars>
          <dgm:bulletEnabled val="1"/>
        </dgm:presLayoutVars>
      </dgm:prSet>
      <dgm:spPr/>
    </dgm:pt>
    <dgm:pt modelId="{1D2551F1-9604-41C5-A031-109452AC31E0}" type="pres">
      <dgm:prSet presAssocID="{FCEAA7A4-360A-4549-A49E-10BDA86DE975}" presName="sp" presStyleCnt="0"/>
      <dgm:spPr/>
    </dgm:pt>
    <dgm:pt modelId="{E3356864-443C-4077-BE2F-0A149403909D}" type="pres">
      <dgm:prSet presAssocID="{C3258137-1D90-439A-B94B-A3BB02F979FE}" presName="composite" presStyleCnt="0"/>
      <dgm:spPr/>
    </dgm:pt>
    <dgm:pt modelId="{E626E46D-5261-4464-BC2A-21524A5A34BC}" type="pres">
      <dgm:prSet presAssocID="{C3258137-1D90-439A-B94B-A3BB02F979FE}" presName="parentText" presStyleLbl="alignNode1" presStyleIdx="3" presStyleCnt="7">
        <dgm:presLayoutVars>
          <dgm:chMax val="1"/>
          <dgm:bulletEnabled val="1"/>
        </dgm:presLayoutVars>
      </dgm:prSet>
      <dgm:spPr/>
    </dgm:pt>
    <dgm:pt modelId="{4E1877E2-8240-42D7-9F0B-1E58720700BF}" type="pres">
      <dgm:prSet presAssocID="{C3258137-1D90-439A-B94B-A3BB02F979FE}" presName="descendantText" presStyleLbl="alignAcc1" presStyleIdx="3" presStyleCnt="7" custLinFactNeighborX="0" custLinFactNeighborY="-1661">
        <dgm:presLayoutVars>
          <dgm:bulletEnabled val="1"/>
        </dgm:presLayoutVars>
      </dgm:prSet>
      <dgm:spPr/>
    </dgm:pt>
    <dgm:pt modelId="{61EAE0F7-DDC8-4F6A-90A2-DCE82BAE1C4E}" type="pres">
      <dgm:prSet presAssocID="{70461D71-720C-4BCE-9B25-EDE415EDE928}" presName="sp" presStyleCnt="0"/>
      <dgm:spPr/>
    </dgm:pt>
    <dgm:pt modelId="{4ADA9F6B-C537-465F-B537-A4A9CDAACD35}" type="pres">
      <dgm:prSet presAssocID="{7FCDD614-12FB-4E1B-A059-656CB2459C5F}" presName="composite" presStyleCnt="0"/>
      <dgm:spPr/>
    </dgm:pt>
    <dgm:pt modelId="{B1F0CFA9-B337-4448-9510-23B7EA946A47}" type="pres">
      <dgm:prSet presAssocID="{7FCDD614-12FB-4E1B-A059-656CB2459C5F}" presName="parentText" presStyleLbl="alignNode1" presStyleIdx="4" presStyleCnt="7">
        <dgm:presLayoutVars>
          <dgm:chMax val="1"/>
          <dgm:bulletEnabled val="1"/>
        </dgm:presLayoutVars>
      </dgm:prSet>
      <dgm:spPr/>
    </dgm:pt>
    <dgm:pt modelId="{DDB696D5-5CA6-4FF2-AB6C-2694C4244CBD}" type="pres">
      <dgm:prSet presAssocID="{7FCDD614-12FB-4E1B-A059-656CB2459C5F}" presName="descendantText" presStyleLbl="alignAcc1" presStyleIdx="4" presStyleCnt="7">
        <dgm:presLayoutVars>
          <dgm:bulletEnabled val="1"/>
        </dgm:presLayoutVars>
      </dgm:prSet>
      <dgm:spPr/>
    </dgm:pt>
    <dgm:pt modelId="{BBCCC36B-BC1C-49D4-9649-421DD03D775B}" type="pres">
      <dgm:prSet presAssocID="{BB9542AA-2D5A-4E90-8118-CCC78406A288}" presName="sp" presStyleCnt="0"/>
      <dgm:spPr/>
    </dgm:pt>
    <dgm:pt modelId="{7C2211E3-ADA7-4C39-86ED-332861D850F7}" type="pres">
      <dgm:prSet presAssocID="{BFE522DB-05E5-42A1-9F2A-5555485D6DB2}" presName="composite" presStyleCnt="0"/>
      <dgm:spPr/>
    </dgm:pt>
    <dgm:pt modelId="{A4E9E214-35D4-446F-9E1A-1F56A79AEC5F}" type="pres">
      <dgm:prSet presAssocID="{BFE522DB-05E5-42A1-9F2A-5555485D6DB2}" presName="parentText" presStyleLbl="alignNode1" presStyleIdx="5" presStyleCnt="7">
        <dgm:presLayoutVars>
          <dgm:chMax val="1"/>
          <dgm:bulletEnabled val="1"/>
        </dgm:presLayoutVars>
      </dgm:prSet>
      <dgm:spPr/>
    </dgm:pt>
    <dgm:pt modelId="{22367930-8E74-4383-B25E-9F6A6F1A3042}" type="pres">
      <dgm:prSet presAssocID="{BFE522DB-05E5-42A1-9F2A-5555485D6DB2}" presName="descendantText" presStyleLbl="alignAcc1" presStyleIdx="5" presStyleCnt="7">
        <dgm:presLayoutVars>
          <dgm:bulletEnabled val="1"/>
        </dgm:presLayoutVars>
      </dgm:prSet>
      <dgm:spPr/>
    </dgm:pt>
    <dgm:pt modelId="{E99CE146-F1B0-4BD4-9C9E-BD15F8E781F1}" type="pres">
      <dgm:prSet presAssocID="{B40DED1A-7B85-47DC-95E5-8A235B4C5A2B}" presName="sp" presStyleCnt="0"/>
      <dgm:spPr/>
    </dgm:pt>
    <dgm:pt modelId="{5AC956DD-A26A-4DAC-8F2C-E690B96B408E}" type="pres">
      <dgm:prSet presAssocID="{056B711A-0B49-4816-A591-71E79607AD0A}" presName="composite" presStyleCnt="0"/>
      <dgm:spPr/>
    </dgm:pt>
    <dgm:pt modelId="{E09483EC-2A64-4316-8128-DCB9B4C5D21B}" type="pres">
      <dgm:prSet presAssocID="{056B711A-0B49-4816-A591-71E79607AD0A}" presName="parentText" presStyleLbl="alignNode1" presStyleIdx="6" presStyleCnt="7">
        <dgm:presLayoutVars>
          <dgm:chMax val="1"/>
          <dgm:bulletEnabled val="1"/>
        </dgm:presLayoutVars>
      </dgm:prSet>
      <dgm:spPr/>
    </dgm:pt>
    <dgm:pt modelId="{7A2F31C6-8D17-4667-9837-D5F413844184}" type="pres">
      <dgm:prSet presAssocID="{056B711A-0B49-4816-A591-71E79607AD0A}" presName="descendantText" presStyleLbl="alignAcc1" presStyleIdx="6" presStyleCnt="7">
        <dgm:presLayoutVars>
          <dgm:bulletEnabled val="1"/>
        </dgm:presLayoutVars>
      </dgm:prSet>
      <dgm:spPr/>
    </dgm:pt>
  </dgm:ptLst>
  <dgm:cxnLst>
    <dgm:cxn modelId="{1CEF8303-2E4A-492D-95B8-A342EB0C854B}" type="presOf" srcId="{534253D0-4F62-498E-BD0B-6CB00B2B8898}" destId="{A3907569-0337-4055-94BF-60A925CB7E16}" srcOrd="0" destOrd="0" presId="urn:microsoft.com/office/officeart/2005/8/layout/chevron2"/>
    <dgm:cxn modelId="{AD07F906-39AD-4AA0-BC2D-F9642BE412EE}" type="presOf" srcId="{F2850AF7-EA1E-4CD7-9283-B2A0282BDC0F}" destId="{7A2F31C6-8D17-4667-9837-D5F413844184}" srcOrd="0" destOrd="0" presId="urn:microsoft.com/office/officeart/2005/8/layout/chevron2"/>
    <dgm:cxn modelId="{5AF3F612-0E13-4D53-B831-81D3D82402F7}" srcId="{EE34C47F-E306-4207-BFC0-ABAC83447A27}" destId="{9F472FB4-9236-49DD-9064-69009E83DF5F}" srcOrd="2" destOrd="0" parTransId="{336A7B3C-46B1-495B-9E93-7D3630450314}" sibTransId="{FCEAA7A4-360A-4549-A49E-10BDA86DE975}"/>
    <dgm:cxn modelId="{F1312517-63FE-4063-A06B-E4CBFBB62A17}" type="presOf" srcId="{C3258137-1D90-439A-B94B-A3BB02F979FE}" destId="{E626E46D-5261-4464-BC2A-21524A5A34BC}" srcOrd="0" destOrd="0" presId="urn:microsoft.com/office/officeart/2005/8/layout/chevron2"/>
    <dgm:cxn modelId="{2E0EAF1D-A916-4FB0-B038-6EDF4AAD7713}" srcId="{EE34C47F-E306-4207-BFC0-ABAC83447A27}" destId="{7FCDD614-12FB-4E1B-A059-656CB2459C5F}" srcOrd="4" destOrd="0" parTransId="{755EE3FB-5951-4133-99C1-8CB718C222A0}" sibTransId="{BB9542AA-2D5A-4E90-8118-CCC78406A288}"/>
    <dgm:cxn modelId="{2E62D229-FF27-4059-B549-916760131F20}" type="presOf" srcId="{A92DEEE4-28AC-438A-B810-CC09D8CC204A}" destId="{22367930-8E74-4383-B25E-9F6A6F1A3042}" srcOrd="0" destOrd="0" presId="urn:microsoft.com/office/officeart/2005/8/layout/chevron2"/>
    <dgm:cxn modelId="{E3E50437-92BB-47CA-A46D-D9838421D796}" type="presOf" srcId="{5C943A9F-3C00-42F8-B4CC-48E012666ECC}" destId="{138C0734-8338-4E31-9DF2-B61E4A851D0B}" srcOrd="0" destOrd="0" presId="urn:microsoft.com/office/officeart/2005/8/layout/chevron2"/>
    <dgm:cxn modelId="{B8AA1338-E788-480C-B781-F3D9ACF75EBC}" type="presOf" srcId="{7FCDD614-12FB-4E1B-A059-656CB2459C5F}" destId="{B1F0CFA9-B337-4448-9510-23B7EA946A47}" srcOrd="0" destOrd="0" presId="urn:microsoft.com/office/officeart/2005/8/layout/chevron2"/>
    <dgm:cxn modelId="{15036539-3D5A-42D4-B0AD-5110D352BFFB}" type="presOf" srcId="{9F472FB4-9236-49DD-9064-69009E83DF5F}" destId="{425858A3-9AFF-4F65-941A-08E607C7FD94}" srcOrd="0" destOrd="0" presId="urn:microsoft.com/office/officeart/2005/8/layout/chevron2"/>
    <dgm:cxn modelId="{CDE1A03F-274A-42D4-8E72-28F67012DD0F}" srcId="{EE34C47F-E306-4207-BFC0-ABAC83447A27}" destId="{BFE522DB-05E5-42A1-9F2A-5555485D6DB2}" srcOrd="5" destOrd="0" parTransId="{1149E08D-218F-4340-ACFA-E1344A5846DC}" sibTransId="{B40DED1A-7B85-47DC-95E5-8A235B4C5A2B}"/>
    <dgm:cxn modelId="{933EC040-1AEA-4C8B-9075-7E9046D9511F}" type="presOf" srcId="{E1AC721E-5BAE-4169-8381-24B1B0E35378}" destId="{0B71637B-6A93-43BD-86C4-6296FF85D208}" srcOrd="0" destOrd="0" presId="urn:microsoft.com/office/officeart/2005/8/layout/chevron2"/>
    <dgm:cxn modelId="{B7E90B5B-CFEA-4F81-8CBB-14305C04A0EA}" type="presOf" srcId="{79E5AEFF-744B-4371-B470-1686D1BD7A66}" destId="{CEF12B62-5ED9-4E65-82D9-E5DE9AF575C6}" srcOrd="0" destOrd="0" presId="urn:microsoft.com/office/officeart/2005/8/layout/chevron2"/>
    <dgm:cxn modelId="{C91C8541-B1D6-4B65-B603-4B3D18A015A3}" srcId="{C3258137-1D90-439A-B94B-A3BB02F979FE}" destId="{33C3B0EF-58A9-4F89-9E7E-B7E5E5646E88}" srcOrd="0" destOrd="0" parTransId="{B366E1C4-F4AE-4B3B-8D77-238435887CB1}" sibTransId="{4E35BA84-86B7-4656-AA21-6E6959922877}"/>
    <dgm:cxn modelId="{D7144642-367F-4B4A-A70E-BB653DE76864}" srcId="{EE34C47F-E306-4207-BFC0-ABAC83447A27}" destId="{79E5AEFF-744B-4371-B470-1686D1BD7A66}" srcOrd="1" destOrd="0" parTransId="{4B11CA26-D605-46A1-94A8-ED2814845126}" sibTransId="{1836DCF5-DB3C-46E8-8547-D5144B866AB4}"/>
    <dgm:cxn modelId="{D989D865-AAEA-467E-A525-A148C4C4F92E}" srcId="{056B711A-0B49-4816-A591-71E79607AD0A}" destId="{F2850AF7-EA1E-4CD7-9283-B2A0282BDC0F}" srcOrd="0" destOrd="0" parTransId="{E42B74A2-A0EB-487F-9911-27B9D3D7E3D7}" sibTransId="{4A398D9F-1B84-4896-8A66-2741B4085DA2}"/>
    <dgm:cxn modelId="{9FA40047-A695-42EE-8702-3CB5313117C2}" srcId="{16FD1D16-2043-490F-B885-383B34946971}" destId="{E1AC721E-5BAE-4169-8381-24B1B0E35378}" srcOrd="0" destOrd="0" parTransId="{1BBAA6F9-86B1-4EB3-8D5C-CAA3F4325F54}" sibTransId="{7A2993D2-8A23-41BD-A1D8-AC09C057403B}"/>
    <dgm:cxn modelId="{5D30204A-8E9A-47CD-99C7-3780AEA4E31B}" srcId="{79E5AEFF-744B-4371-B470-1686D1BD7A66}" destId="{534253D0-4F62-498E-BD0B-6CB00B2B8898}" srcOrd="0" destOrd="0" parTransId="{2154C6BA-8FCE-441B-930F-CE813CFBC0C9}" sibTransId="{2E7694A9-E90D-44F4-8337-F63A67888F38}"/>
    <dgm:cxn modelId="{564D6B6B-1C5B-41B9-BCB0-A30B53876E1C}" type="presOf" srcId="{110CE827-1856-4DB3-AF66-E80A2AFB50CA}" destId="{DDB696D5-5CA6-4FF2-AB6C-2694C4244CBD}" srcOrd="0" destOrd="0" presId="urn:microsoft.com/office/officeart/2005/8/layout/chevron2"/>
    <dgm:cxn modelId="{0FEDDF55-960F-451C-AC4B-5F7D664716B7}" type="presOf" srcId="{33C3B0EF-58A9-4F89-9E7E-B7E5E5646E88}" destId="{4E1877E2-8240-42D7-9F0B-1E58720700BF}" srcOrd="0" destOrd="0" presId="urn:microsoft.com/office/officeart/2005/8/layout/chevron2"/>
    <dgm:cxn modelId="{91051258-AA95-401B-95F5-CE0151D63EB4}" type="presOf" srcId="{BFE522DB-05E5-42A1-9F2A-5555485D6DB2}" destId="{A4E9E214-35D4-446F-9E1A-1F56A79AEC5F}" srcOrd="0" destOrd="0" presId="urn:microsoft.com/office/officeart/2005/8/layout/chevron2"/>
    <dgm:cxn modelId="{3211F47B-C9BE-4ECA-9BFD-C067819167EC}" srcId="{BFE522DB-05E5-42A1-9F2A-5555485D6DB2}" destId="{A92DEEE4-28AC-438A-B810-CC09D8CC204A}" srcOrd="0" destOrd="0" parTransId="{ABD4EE27-6607-421F-AE73-E9BD958531B4}" sibTransId="{E28875D5-1B98-4DB1-BDB5-33B609A1320F}"/>
    <dgm:cxn modelId="{577F6A87-F34B-4494-B5CA-601E3176E814}" srcId="{9F472FB4-9236-49DD-9064-69009E83DF5F}" destId="{5C943A9F-3C00-42F8-B4CC-48E012666ECC}" srcOrd="0" destOrd="0" parTransId="{F5912811-7FF8-4172-941C-77873E72095F}" sibTransId="{AC3A9C70-1DC4-4A72-974B-8D18EE9734DA}"/>
    <dgm:cxn modelId="{07CCBC97-593A-47D0-8A66-35CD2E8B75F3}" type="presOf" srcId="{16FD1D16-2043-490F-B885-383B34946971}" destId="{01F2F530-715C-4CE5-8D97-DE2DFC6C0D58}" srcOrd="0" destOrd="0" presId="urn:microsoft.com/office/officeart/2005/8/layout/chevron2"/>
    <dgm:cxn modelId="{2DCEBDA9-E1BF-45BC-9555-F1FFC3E084AB}" srcId="{EE34C47F-E306-4207-BFC0-ABAC83447A27}" destId="{16FD1D16-2043-490F-B885-383B34946971}" srcOrd="0" destOrd="0" parTransId="{020207BE-CEB6-4D2E-BE9F-4C9F11985B3D}" sibTransId="{61E5FA89-D067-494A-B9E2-0CCAE1602823}"/>
    <dgm:cxn modelId="{2AD9A6BF-C921-4C59-8F2F-485DFC31D644}" srcId="{EE34C47F-E306-4207-BFC0-ABAC83447A27}" destId="{056B711A-0B49-4816-A591-71E79607AD0A}" srcOrd="6" destOrd="0" parTransId="{70F690AF-DB64-4AE0-AD7B-0C9C9DB2AF0D}" sibTransId="{D4962059-2F82-48BB-ABF5-FC308C60B5D8}"/>
    <dgm:cxn modelId="{CCFB2FC8-EC20-487A-BF8A-F2B2EA3074C9}" srcId="{7FCDD614-12FB-4E1B-A059-656CB2459C5F}" destId="{110CE827-1856-4DB3-AF66-E80A2AFB50CA}" srcOrd="0" destOrd="0" parTransId="{D8A1E5EC-84E1-4BA4-9C50-7050831F1851}" sibTransId="{7E6BC65A-1F16-4616-BECC-4948DE08EA6F}"/>
    <dgm:cxn modelId="{D6116ECB-AEDD-4F5D-AD53-6B437251B75B}" type="presOf" srcId="{056B711A-0B49-4816-A591-71E79607AD0A}" destId="{E09483EC-2A64-4316-8128-DCB9B4C5D21B}" srcOrd="0" destOrd="0" presId="urn:microsoft.com/office/officeart/2005/8/layout/chevron2"/>
    <dgm:cxn modelId="{60F456D4-238E-456C-9BC2-B292314D1809}" srcId="{EE34C47F-E306-4207-BFC0-ABAC83447A27}" destId="{C3258137-1D90-439A-B94B-A3BB02F979FE}" srcOrd="3" destOrd="0" parTransId="{7C28D9DF-B846-4BD4-8344-88ADE2508034}" sibTransId="{70461D71-720C-4BCE-9B25-EDE415EDE928}"/>
    <dgm:cxn modelId="{222502FE-29B1-41FC-B5AF-6915FCFF1658}" type="presOf" srcId="{EE34C47F-E306-4207-BFC0-ABAC83447A27}" destId="{F31ABB20-9C9D-4D21-A357-25CA9DB4B131}" srcOrd="0" destOrd="0" presId="urn:microsoft.com/office/officeart/2005/8/layout/chevron2"/>
    <dgm:cxn modelId="{BFA0798F-2880-4AF7-8698-3707CD69FEEE}" type="presParOf" srcId="{F31ABB20-9C9D-4D21-A357-25CA9DB4B131}" destId="{0B9E7016-1285-4193-BCD0-4CC09E1C3D2E}" srcOrd="0" destOrd="0" presId="urn:microsoft.com/office/officeart/2005/8/layout/chevron2"/>
    <dgm:cxn modelId="{98473A6E-2323-4BAE-904A-083258ED0274}" type="presParOf" srcId="{0B9E7016-1285-4193-BCD0-4CC09E1C3D2E}" destId="{01F2F530-715C-4CE5-8D97-DE2DFC6C0D58}" srcOrd="0" destOrd="0" presId="urn:microsoft.com/office/officeart/2005/8/layout/chevron2"/>
    <dgm:cxn modelId="{E41FDE18-28AC-4308-B4CB-DFE898FE6767}" type="presParOf" srcId="{0B9E7016-1285-4193-BCD0-4CC09E1C3D2E}" destId="{0B71637B-6A93-43BD-86C4-6296FF85D208}" srcOrd="1" destOrd="0" presId="urn:microsoft.com/office/officeart/2005/8/layout/chevron2"/>
    <dgm:cxn modelId="{AD85539B-F43A-4416-BC91-F513122752EE}" type="presParOf" srcId="{F31ABB20-9C9D-4D21-A357-25CA9DB4B131}" destId="{B6FB85AD-CAF3-4B4A-84CF-8C4262C15229}" srcOrd="1" destOrd="0" presId="urn:microsoft.com/office/officeart/2005/8/layout/chevron2"/>
    <dgm:cxn modelId="{AE0CD7C4-9FD9-49A7-8BE9-3A7522F05910}" type="presParOf" srcId="{F31ABB20-9C9D-4D21-A357-25CA9DB4B131}" destId="{60DE5CA8-375B-4A9B-A292-466318C87393}" srcOrd="2" destOrd="0" presId="urn:microsoft.com/office/officeart/2005/8/layout/chevron2"/>
    <dgm:cxn modelId="{E339AF1E-93EC-4933-947C-743653043E30}" type="presParOf" srcId="{60DE5CA8-375B-4A9B-A292-466318C87393}" destId="{CEF12B62-5ED9-4E65-82D9-E5DE9AF575C6}" srcOrd="0" destOrd="0" presId="urn:microsoft.com/office/officeart/2005/8/layout/chevron2"/>
    <dgm:cxn modelId="{48DF10FA-4141-426F-8C15-E7D0539F31A5}" type="presParOf" srcId="{60DE5CA8-375B-4A9B-A292-466318C87393}" destId="{A3907569-0337-4055-94BF-60A925CB7E16}" srcOrd="1" destOrd="0" presId="urn:microsoft.com/office/officeart/2005/8/layout/chevron2"/>
    <dgm:cxn modelId="{53AA5BEC-F004-48CD-AB33-D059BB5CFAE9}" type="presParOf" srcId="{F31ABB20-9C9D-4D21-A357-25CA9DB4B131}" destId="{33001B2D-6DA6-4481-8B2E-202C5DE64C31}" srcOrd="3" destOrd="0" presId="urn:microsoft.com/office/officeart/2005/8/layout/chevron2"/>
    <dgm:cxn modelId="{BCECBE58-CEF4-4265-915E-65D4F104EDBC}" type="presParOf" srcId="{F31ABB20-9C9D-4D21-A357-25CA9DB4B131}" destId="{58FC67DA-BCA9-49CF-A76E-22BB28B3FADF}" srcOrd="4" destOrd="0" presId="urn:microsoft.com/office/officeart/2005/8/layout/chevron2"/>
    <dgm:cxn modelId="{F76304CC-50A5-4859-84A4-AD2005FDF052}" type="presParOf" srcId="{58FC67DA-BCA9-49CF-A76E-22BB28B3FADF}" destId="{425858A3-9AFF-4F65-941A-08E607C7FD94}" srcOrd="0" destOrd="0" presId="urn:microsoft.com/office/officeart/2005/8/layout/chevron2"/>
    <dgm:cxn modelId="{F9495EC5-9C65-4280-814D-37F99961CAC4}" type="presParOf" srcId="{58FC67DA-BCA9-49CF-A76E-22BB28B3FADF}" destId="{138C0734-8338-4E31-9DF2-B61E4A851D0B}" srcOrd="1" destOrd="0" presId="urn:microsoft.com/office/officeart/2005/8/layout/chevron2"/>
    <dgm:cxn modelId="{30C163CA-9C67-4291-905D-BCF374AC6803}" type="presParOf" srcId="{F31ABB20-9C9D-4D21-A357-25CA9DB4B131}" destId="{1D2551F1-9604-41C5-A031-109452AC31E0}" srcOrd="5" destOrd="0" presId="urn:microsoft.com/office/officeart/2005/8/layout/chevron2"/>
    <dgm:cxn modelId="{3F899967-CAA7-43A1-A509-6E086D1DC8C9}" type="presParOf" srcId="{F31ABB20-9C9D-4D21-A357-25CA9DB4B131}" destId="{E3356864-443C-4077-BE2F-0A149403909D}" srcOrd="6" destOrd="0" presId="urn:microsoft.com/office/officeart/2005/8/layout/chevron2"/>
    <dgm:cxn modelId="{026C302F-EB00-4F77-B355-DF918A044FF5}" type="presParOf" srcId="{E3356864-443C-4077-BE2F-0A149403909D}" destId="{E626E46D-5261-4464-BC2A-21524A5A34BC}" srcOrd="0" destOrd="0" presId="urn:microsoft.com/office/officeart/2005/8/layout/chevron2"/>
    <dgm:cxn modelId="{ACAC8F14-FD72-4235-95BA-D990C555A63C}" type="presParOf" srcId="{E3356864-443C-4077-BE2F-0A149403909D}" destId="{4E1877E2-8240-42D7-9F0B-1E58720700BF}" srcOrd="1" destOrd="0" presId="urn:microsoft.com/office/officeart/2005/8/layout/chevron2"/>
    <dgm:cxn modelId="{B3A9942E-8594-4173-8CC4-BA51363DE95E}" type="presParOf" srcId="{F31ABB20-9C9D-4D21-A357-25CA9DB4B131}" destId="{61EAE0F7-DDC8-4F6A-90A2-DCE82BAE1C4E}" srcOrd="7" destOrd="0" presId="urn:microsoft.com/office/officeart/2005/8/layout/chevron2"/>
    <dgm:cxn modelId="{D5A0EA53-511E-4F50-8089-893536B395BF}" type="presParOf" srcId="{F31ABB20-9C9D-4D21-A357-25CA9DB4B131}" destId="{4ADA9F6B-C537-465F-B537-A4A9CDAACD35}" srcOrd="8" destOrd="0" presId="urn:microsoft.com/office/officeart/2005/8/layout/chevron2"/>
    <dgm:cxn modelId="{94577180-D207-4D0B-9205-F0172F3ABD29}" type="presParOf" srcId="{4ADA9F6B-C537-465F-B537-A4A9CDAACD35}" destId="{B1F0CFA9-B337-4448-9510-23B7EA946A47}" srcOrd="0" destOrd="0" presId="urn:microsoft.com/office/officeart/2005/8/layout/chevron2"/>
    <dgm:cxn modelId="{6E9A6101-4108-4DFD-8CC0-94892F00B2FC}" type="presParOf" srcId="{4ADA9F6B-C537-465F-B537-A4A9CDAACD35}" destId="{DDB696D5-5CA6-4FF2-AB6C-2694C4244CBD}" srcOrd="1" destOrd="0" presId="urn:microsoft.com/office/officeart/2005/8/layout/chevron2"/>
    <dgm:cxn modelId="{0BF494D4-8EFC-4CA8-A6D2-E7F465CB0CDE}" type="presParOf" srcId="{F31ABB20-9C9D-4D21-A357-25CA9DB4B131}" destId="{BBCCC36B-BC1C-49D4-9649-421DD03D775B}" srcOrd="9" destOrd="0" presId="urn:microsoft.com/office/officeart/2005/8/layout/chevron2"/>
    <dgm:cxn modelId="{A3B36F60-B4A2-49FB-ABF6-F6EB935ABC89}" type="presParOf" srcId="{F31ABB20-9C9D-4D21-A357-25CA9DB4B131}" destId="{7C2211E3-ADA7-4C39-86ED-332861D850F7}" srcOrd="10" destOrd="0" presId="urn:microsoft.com/office/officeart/2005/8/layout/chevron2"/>
    <dgm:cxn modelId="{5BAC1C64-4113-4579-A21F-441BC8E9900C}" type="presParOf" srcId="{7C2211E3-ADA7-4C39-86ED-332861D850F7}" destId="{A4E9E214-35D4-446F-9E1A-1F56A79AEC5F}" srcOrd="0" destOrd="0" presId="urn:microsoft.com/office/officeart/2005/8/layout/chevron2"/>
    <dgm:cxn modelId="{CC025185-881F-46ED-801E-E5D38F732702}" type="presParOf" srcId="{7C2211E3-ADA7-4C39-86ED-332861D850F7}" destId="{22367930-8E74-4383-B25E-9F6A6F1A3042}" srcOrd="1" destOrd="0" presId="urn:microsoft.com/office/officeart/2005/8/layout/chevron2"/>
    <dgm:cxn modelId="{4DA30714-39AF-49E3-8A30-ABCCBCC579AA}" type="presParOf" srcId="{F31ABB20-9C9D-4D21-A357-25CA9DB4B131}" destId="{E99CE146-F1B0-4BD4-9C9E-BD15F8E781F1}" srcOrd="11" destOrd="0" presId="urn:microsoft.com/office/officeart/2005/8/layout/chevron2"/>
    <dgm:cxn modelId="{CCEF166D-4854-420C-A66C-80F6375E2FBD}" type="presParOf" srcId="{F31ABB20-9C9D-4D21-A357-25CA9DB4B131}" destId="{5AC956DD-A26A-4DAC-8F2C-E690B96B408E}" srcOrd="12" destOrd="0" presId="urn:microsoft.com/office/officeart/2005/8/layout/chevron2"/>
    <dgm:cxn modelId="{822CD907-F894-4D48-A4E2-05B9A0255AD4}" type="presParOf" srcId="{5AC956DD-A26A-4DAC-8F2C-E690B96B408E}" destId="{E09483EC-2A64-4316-8128-DCB9B4C5D21B}" srcOrd="0" destOrd="0" presId="urn:microsoft.com/office/officeart/2005/8/layout/chevron2"/>
    <dgm:cxn modelId="{E4B561A9-F94A-4AB5-99C7-1AF65CF1B4EB}" type="presParOf" srcId="{5AC956DD-A26A-4DAC-8F2C-E690B96B408E}" destId="{7A2F31C6-8D17-4667-9837-D5F413844184}"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F2F530-715C-4CE5-8D97-DE2DFC6C0D58}">
      <dsp:nvSpPr>
        <dsp:cNvPr id="0" name=""/>
        <dsp:cNvSpPr/>
      </dsp:nvSpPr>
      <dsp:spPr>
        <a:xfrm rot="5400000">
          <a:off x="-107402" y="111250"/>
          <a:ext cx="716015" cy="50121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Portfolio</a:t>
          </a:r>
        </a:p>
      </dsp:txBody>
      <dsp:txXfrm rot="-5400000">
        <a:off x="1" y="254454"/>
        <a:ext cx="501211" cy="214804"/>
      </dsp:txXfrm>
    </dsp:sp>
    <dsp:sp modelId="{0B71637B-6A93-43BD-86C4-6296FF85D208}">
      <dsp:nvSpPr>
        <dsp:cNvPr id="0" name=""/>
        <dsp:cNvSpPr/>
      </dsp:nvSpPr>
      <dsp:spPr>
        <a:xfrm rot="5400000">
          <a:off x="4280337" y="-3775278"/>
          <a:ext cx="465410" cy="8023663"/>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a:t>User defines Solar, Wind, Battery Penetration</a:t>
          </a:r>
        </a:p>
      </dsp:txBody>
      <dsp:txXfrm rot="-5400000">
        <a:off x="501211" y="26567"/>
        <a:ext cx="8000944" cy="419972"/>
      </dsp:txXfrm>
    </dsp:sp>
    <dsp:sp modelId="{CEF12B62-5ED9-4E65-82D9-E5DE9AF575C6}">
      <dsp:nvSpPr>
        <dsp:cNvPr id="0" name=""/>
        <dsp:cNvSpPr/>
      </dsp:nvSpPr>
      <dsp:spPr>
        <a:xfrm rot="5400000">
          <a:off x="-107402" y="742210"/>
          <a:ext cx="716015" cy="50121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Event Lookup</a:t>
          </a:r>
        </a:p>
      </dsp:txBody>
      <dsp:txXfrm rot="-5400000">
        <a:off x="1" y="885414"/>
        <a:ext cx="501211" cy="214804"/>
      </dsp:txXfrm>
    </dsp:sp>
    <dsp:sp modelId="{A3907569-0337-4055-94BF-60A925CB7E16}">
      <dsp:nvSpPr>
        <dsp:cNvPr id="0" name=""/>
        <dsp:cNvSpPr/>
      </dsp:nvSpPr>
      <dsp:spPr>
        <a:xfrm rot="5400000">
          <a:off x="4280215" y="-3144196"/>
          <a:ext cx="465655" cy="8023663"/>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a:t>LOL events are pulled from corresponding solar and wind penetration cases</a:t>
          </a:r>
        </a:p>
      </dsp:txBody>
      <dsp:txXfrm rot="-5400000">
        <a:off x="501212" y="657538"/>
        <a:ext cx="8000932" cy="420193"/>
      </dsp:txXfrm>
    </dsp:sp>
    <dsp:sp modelId="{425858A3-9AFF-4F65-941A-08E607C7FD94}">
      <dsp:nvSpPr>
        <dsp:cNvPr id="0" name=""/>
        <dsp:cNvSpPr/>
      </dsp:nvSpPr>
      <dsp:spPr>
        <a:xfrm rot="5400000">
          <a:off x="-107402" y="1373171"/>
          <a:ext cx="716015" cy="50121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Storage Value</a:t>
          </a:r>
        </a:p>
      </dsp:txBody>
      <dsp:txXfrm rot="-5400000">
        <a:off x="1" y="1516375"/>
        <a:ext cx="501211" cy="214804"/>
      </dsp:txXfrm>
    </dsp:sp>
    <dsp:sp modelId="{138C0734-8338-4E31-9DF2-B61E4A851D0B}">
      <dsp:nvSpPr>
        <dsp:cNvPr id="0" name=""/>
        <dsp:cNvSpPr/>
      </dsp:nvSpPr>
      <dsp:spPr>
        <a:xfrm rot="5400000">
          <a:off x="4280337" y="-2522266"/>
          <a:ext cx="465410" cy="8023663"/>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a:t>For each LOL event day, storage performs peak shaving</a:t>
          </a:r>
        </a:p>
      </dsp:txBody>
      <dsp:txXfrm rot="-5400000">
        <a:off x="501211" y="1279579"/>
        <a:ext cx="8000944" cy="419972"/>
      </dsp:txXfrm>
    </dsp:sp>
    <dsp:sp modelId="{E626E46D-5261-4464-BC2A-21524A5A34BC}">
      <dsp:nvSpPr>
        <dsp:cNvPr id="0" name=""/>
        <dsp:cNvSpPr/>
      </dsp:nvSpPr>
      <dsp:spPr>
        <a:xfrm rot="5400000">
          <a:off x="-107402" y="2004131"/>
          <a:ext cx="716015" cy="50121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Storage Class</a:t>
          </a:r>
        </a:p>
      </dsp:txBody>
      <dsp:txXfrm rot="-5400000">
        <a:off x="1" y="2147335"/>
        <a:ext cx="501211" cy="214804"/>
      </dsp:txXfrm>
    </dsp:sp>
    <dsp:sp modelId="{4E1877E2-8240-42D7-9F0B-1E58720700BF}">
      <dsp:nvSpPr>
        <dsp:cNvPr id="0" name=""/>
        <dsp:cNvSpPr/>
      </dsp:nvSpPr>
      <dsp:spPr>
        <a:xfrm rot="5400000">
          <a:off x="4280337" y="-1890128"/>
          <a:ext cx="465410" cy="8023663"/>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a:t>For differing storage durations assessed, average ELCC is allocated based on reduction in net load peak</a:t>
          </a:r>
        </a:p>
      </dsp:txBody>
      <dsp:txXfrm rot="-5400000">
        <a:off x="501211" y="1911717"/>
        <a:ext cx="8000944" cy="419972"/>
      </dsp:txXfrm>
    </dsp:sp>
    <dsp:sp modelId="{B1F0CFA9-B337-4448-9510-23B7EA946A47}">
      <dsp:nvSpPr>
        <dsp:cNvPr id="0" name=""/>
        <dsp:cNvSpPr/>
      </dsp:nvSpPr>
      <dsp:spPr>
        <a:xfrm rot="5400000">
          <a:off x="-107402" y="2635091"/>
          <a:ext cx="716015" cy="50121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Solar + Wind</a:t>
          </a:r>
        </a:p>
      </dsp:txBody>
      <dsp:txXfrm rot="-5400000">
        <a:off x="1" y="2778295"/>
        <a:ext cx="501211" cy="214804"/>
      </dsp:txXfrm>
    </dsp:sp>
    <dsp:sp modelId="{DDB696D5-5CA6-4FF2-AB6C-2694C4244CBD}">
      <dsp:nvSpPr>
        <dsp:cNvPr id="0" name=""/>
        <dsp:cNvSpPr/>
      </dsp:nvSpPr>
      <dsp:spPr>
        <a:xfrm rot="5400000">
          <a:off x="4280337" y="-1251437"/>
          <a:ext cx="465410" cy="8023663"/>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a:t>Renewable average ELCC is assessed from integration method from SERVM simulations </a:t>
          </a:r>
        </a:p>
      </dsp:txBody>
      <dsp:txXfrm rot="-5400000">
        <a:off x="501211" y="2550408"/>
        <a:ext cx="8000944" cy="419972"/>
      </dsp:txXfrm>
    </dsp:sp>
    <dsp:sp modelId="{A4E9E214-35D4-446F-9E1A-1F56A79AEC5F}">
      <dsp:nvSpPr>
        <dsp:cNvPr id="0" name=""/>
        <dsp:cNvSpPr/>
      </dsp:nvSpPr>
      <dsp:spPr>
        <a:xfrm rot="5400000">
          <a:off x="-107402" y="3266052"/>
          <a:ext cx="716015" cy="50121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Aggregate</a:t>
          </a:r>
        </a:p>
      </dsp:txBody>
      <dsp:txXfrm rot="-5400000">
        <a:off x="1" y="3409256"/>
        <a:ext cx="501211" cy="214804"/>
      </dsp:txXfrm>
    </dsp:sp>
    <dsp:sp modelId="{22367930-8E74-4383-B25E-9F6A6F1A3042}">
      <dsp:nvSpPr>
        <dsp:cNvPr id="0" name=""/>
        <dsp:cNvSpPr/>
      </dsp:nvSpPr>
      <dsp:spPr>
        <a:xfrm rot="5400000">
          <a:off x="4280337" y="-620477"/>
          <a:ext cx="465410" cy="8023663"/>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a:t>Reduction in net load peak for each duration is probability weighted into one annual and/or seasonal value</a:t>
          </a:r>
        </a:p>
      </dsp:txBody>
      <dsp:txXfrm rot="-5400000">
        <a:off x="501211" y="3181368"/>
        <a:ext cx="8000944" cy="419972"/>
      </dsp:txXfrm>
    </dsp:sp>
    <dsp:sp modelId="{E09483EC-2A64-4316-8128-DCB9B4C5D21B}">
      <dsp:nvSpPr>
        <dsp:cNvPr id="0" name=""/>
        <dsp:cNvSpPr/>
      </dsp:nvSpPr>
      <dsp:spPr>
        <a:xfrm rot="5400000">
          <a:off x="-107402" y="3897012"/>
          <a:ext cx="716015" cy="50121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Marginal ELCC</a:t>
          </a:r>
        </a:p>
      </dsp:txBody>
      <dsp:txXfrm rot="-5400000">
        <a:off x="1" y="4040216"/>
        <a:ext cx="501211" cy="214804"/>
      </dsp:txXfrm>
    </dsp:sp>
    <dsp:sp modelId="{7A2F31C6-8D17-4667-9837-D5F413844184}">
      <dsp:nvSpPr>
        <dsp:cNvPr id="0" name=""/>
        <dsp:cNvSpPr/>
      </dsp:nvSpPr>
      <dsp:spPr>
        <a:xfrm rot="5400000">
          <a:off x="4280337" y="10483"/>
          <a:ext cx="465410" cy="8023663"/>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a:t>Marginal ELCC is separately calculated for storage and renewables based on output during critical hours </a:t>
          </a:r>
        </a:p>
      </dsp:txBody>
      <dsp:txXfrm rot="-5400000">
        <a:off x="501211" y="3812329"/>
        <a:ext cx="8000944" cy="419972"/>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8192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8192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8192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DB4FBF2C-B01F-4D60-A223-D6A7F91BF2D0}" type="slidenum">
              <a:rPr lang="en-US"/>
              <a:pPr>
                <a:defRPr/>
              </a:pPr>
              <a:t>‹#›</a:t>
            </a:fld>
            <a:endParaRPr lang="en-US"/>
          </a:p>
        </p:txBody>
      </p:sp>
    </p:spTree>
    <p:extLst>
      <p:ext uri="{BB962C8B-B14F-4D97-AF65-F5344CB8AC3E}">
        <p14:creationId xmlns:p14="http://schemas.microsoft.com/office/powerpoint/2010/main" val="28567113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de-DE"/>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de-DE"/>
          </a:p>
        </p:txBody>
      </p:sp>
      <p:sp>
        <p:nvSpPr>
          <p:cNvPr id="337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de-DE"/>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351C56BC-89D4-410D-85E5-5B3354CFA1DE}" type="slidenum">
              <a:rPr lang="de-DE"/>
              <a:pPr>
                <a:defRPr/>
              </a:pPr>
              <a:t>‹#›</a:t>
            </a:fld>
            <a:endParaRPr lang="de-DE"/>
          </a:p>
        </p:txBody>
      </p:sp>
    </p:spTree>
    <p:extLst>
      <p:ext uri="{BB962C8B-B14F-4D97-AF65-F5344CB8AC3E}">
        <p14:creationId xmlns:p14="http://schemas.microsoft.com/office/powerpoint/2010/main" val="106275689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7262592A-15DC-47E6-9F27-EA214D80A074}" type="slidenum">
              <a:rPr lang="de-DE" smtClean="0"/>
              <a:pPr/>
              <a:t>1</a:t>
            </a:fld>
            <a:endParaRPr lang="de-DE"/>
          </a:p>
        </p:txBody>
      </p:sp>
      <p:sp>
        <p:nvSpPr>
          <p:cNvPr id="34819" name="Rectangle 7"/>
          <p:cNvSpPr txBox="1">
            <a:spLocks noGrp="1" noChangeArrowheads="1"/>
          </p:cNvSpPr>
          <p:nvPr/>
        </p:nvSpPr>
        <p:spPr bwMode="auto">
          <a:xfrm>
            <a:off x="3887788" y="8689975"/>
            <a:ext cx="2970212" cy="454025"/>
          </a:xfrm>
          <a:prstGeom prst="rect">
            <a:avLst/>
          </a:prstGeom>
          <a:noFill/>
          <a:ln w="9525">
            <a:noFill/>
            <a:miter lim="800000"/>
            <a:headEnd/>
            <a:tailEnd/>
          </a:ln>
        </p:spPr>
        <p:txBody>
          <a:bodyPr lIns="94824" tIns="47416" rIns="94824" bIns="47416" anchor="b"/>
          <a:lstStyle/>
          <a:p>
            <a:pPr algn="r" defTabSz="947738"/>
            <a:fld id="{68542D4D-F1C9-4B91-82D3-02C820F32365}" type="slidenum">
              <a:rPr lang="en-GB" sz="1300"/>
              <a:pPr algn="r" defTabSz="947738"/>
              <a:t>1</a:t>
            </a:fld>
            <a:endParaRPr lang="en-GB" sz="1300"/>
          </a:p>
        </p:txBody>
      </p:sp>
      <p:sp>
        <p:nvSpPr>
          <p:cNvPr id="34820" name="Rectangle 2"/>
          <p:cNvSpPr>
            <a:spLocks noGrp="1" noRot="1" noChangeAspect="1" noChangeArrowheads="1" noTextEdit="1"/>
          </p:cNvSpPr>
          <p:nvPr>
            <p:ph type="sldImg"/>
          </p:nvPr>
        </p:nvSpPr>
        <p:spPr>
          <a:xfrm>
            <a:off x="1143000" y="685800"/>
            <a:ext cx="4573588" cy="3430588"/>
          </a:xfrm>
          <a:ln/>
        </p:spPr>
      </p:sp>
      <p:sp>
        <p:nvSpPr>
          <p:cNvPr id="34821" name="Rectangle 3"/>
          <p:cNvSpPr>
            <a:spLocks noGrp="1" noChangeArrowheads="1"/>
          </p:cNvSpPr>
          <p:nvPr>
            <p:ph type="body" idx="1"/>
          </p:nvPr>
        </p:nvSpPr>
        <p:spPr>
          <a:xfrm>
            <a:off x="914400" y="4343400"/>
            <a:ext cx="5029200" cy="4114800"/>
          </a:xfrm>
          <a:noFill/>
          <a:ln/>
        </p:spPr>
        <p:txBody>
          <a:bodyPr lIns="94824" tIns="47416" rIns="94824" bIns="47416"/>
          <a:lstStyle/>
          <a:p>
            <a:pPr eaLnBrk="1" hangingPunct="1"/>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gray">
      <p:bgPr>
        <a:solidFill>
          <a:schemeClr val="bg1"/>
        </a:solidFill>
        <a:effectLst/>
      </p:bgPr>
    </p:bg>
    <p:spTree>
      <p:nvGrpSpPr>
        <p:cNvPr id="1" name=""/>
        <p:cNvGrpSpPr/>
        <p:nvPr/>
      </p:nvGrpSpPr>
      <p:grpSpPr>
        <a:xfrm>
          <a:off x="0" y="0"/>
          <a:ext cx="0" cy="0"/>
          <a:chOff x="0" y="0"/>
          <a:chExt cx="0" cy="0"/>
        </a:xfrm>
      </p:grpSpPr>
      <p:sp>
        <p:nvSpPr>
          <p:cNvPr id="4" name="Rectangle 18"/>
          <p:cNvSpPr>
            <a:spLocks noChangeArrowheads="1"/>
          </p:cNvSpPr>
          <p:nvPr userDrawn="1"/>
        </p:nvSpPr>
        <p:spPr bwMode="auto">
          <a:xfrm>
            <a:off x="-3175" y="0"/>
            <a:ext cx="9147175" cy="5872163"/>
          </a:xfrm>
          <a:prstGeom prst="rect">
            <a:avLst/>
          </a:prstGeom>
          <a:gradFill rotWithShape="1">
            <a:gsLst>
              <a:gs pos="0">
                <a:schemeClr val="tx2"/>
              </a:gs>
              <a:gs pos="100000">
                <a:schemeClr val="accent2"/>
              </a:gs>
            </a:gsLst>
            <a:lin ang="5400000" scaled="1"/>
          </a:gradFill>
          <a:ln w="9525">
            <a:noFill/>
            <a:miter lim="800000"/>
            <a:headEnd/>
            <a:tailEnd/>
          </a:ln>
          <a:effectLst/>
        </p:spPr>
        <p:txBody>
          <a:bodyPr wrap="none" anchor="ctr"/>
          <a:lstStyle/>
          <a:p>
            <a:pPr>
              <a:defRPr/>
            </a:pPr>
            <a:endParaRPr lang="en-US"/>
          </a:p>
        </p:txBody>
      </p:sp>
      <p:sp>
        <p:nvSpPr>
          <p:cNvPr id="5" name="Rectangle 19"/>
          <p:cNvSpPr>
            <a:spLocks noChangeArrowheads="1"/>
          </p:cNvSpPr>
          <p:nvPr userDrawn="1"/>
        </p:nvSpPr>
        <p:spPr bwMode="auto">
          <a:xfrm>
            <a:off x="0" y="1916113"/>
            <a:ext cx="9144000" cy="1122362"/>
          </a:xfrm>
          <a:prstGeom prst="rect">
            <a:avLst/>
          </a:prstGeom>
          <a:gradFill rotWithShape="1">
            <a:gsLst>
              <a:gs pos="0">
                <a:srgbClr val="B2B2B2">
                  <a:gamma/>
                  <a:shade val="68627"/>
                  <a:invGamma/>
                </a:srgbClr>
              </a:gs>
              <a:gs pos="100000">
                <a:srgbClr val="B2B2B2"/>
              </a:gs>
            </a:gsLst>
            <a:lin ang="0" scaled="1"/>
          </a:gradFill>
          <a:ln w="9525">
            <a:noFill/>
            <a:miter lim="800000"/>
            <a:headEnd/>
            <a:tailEnd/>
          </a:ln>
          <a:effectLst/>
        </p:spPr>
        <p:txBody>
          <a:bodyPr wrap="none" lIns="90000" tIns="46800" rIns="90000" bIns="46800" anchor="ctr"/>
          <a:lstStyle/>
          <a:p>
            <a:pPr>
              <a:defRPr/>
            </a:pPr>
            <a:endParaRPr lang="en-US"/>
          </a:p>
        </p:txBody>
      </p:sp>
      <p:sp>
        <p:nvSpPr>
          <p:cNvPr id="12310" name="Rectangle 7"/>
          <p:cNvSpPr>
            <a:spLocks noGrp="1" noChangeArrowheads="1"/>
          </p:cNvSpPr>
          <p:nvPr>
            <p:ph type="ctrTitle"/>
          </p:nvPr>
        </p:nvSpPr>
        <p:spPr>
          <a:xfrm>
            <a:off x="719138" y="1916113"/>
            <a:ext cx="5956300" cy="1122362"/>
          </a:xfrm>
        </p:spPr>
        <p:txBody>
          <a:bodyPr anchor="ctr"/>
          <a:lstStyle>
            <a:lvl1pPr>
              <a:defRPr sz="3200"/>
            </a:lvl1pPr>
          </a:lstStyle>
          <a:p>
            <a:r>
              <a:rPr lang="de-DE"/>
              <a:t>Titelmasterformat durch Klicken bearbeiten</a:t>
            </a:r>
          </a:p>
        </p:txBody>
      </p:sp>
      <p:sp>
        <p:nvSpPr>
          <p:cNvPr id="12311" name="Rectangle 12"/>
          <p:cNvSpPr>
            <a:spLocks noGrp="1" noChangeArrowheads="1"/>
          </p:cNvSpPr>
          <p:nvPr>
            <p:ph type="subTitle" idx="1"/>
          </p:nvPr>
        </p:nvSpPr>
        <p:spPr>
          <a:xfrm>
            <a:off x="719138" y="3160713"/>
            <a:ext cx="5956300" cy="800100"/>
          </a:xfrm>
        </p:spPr>
        <p:txBody>
          <a:bodyPr/>
          <a:lstStyle>
            <a:lvl1pPr marL="0" indent="0">
              <a:buFont typeface="Wingdings" pitchFamily="2" charset="2"/>
              <a:buNone/>
              <a:defRPr sz="2200" b="0">
                <a:solidFill>
                  <a:schemeClr val="bg1"/>
                </a:solidFill>
              </a:defRPr>
            </a:lvl1pPr>
          </a:lstStyle>
          <a:p>
            <a:r>
              <a:rPr lang="de-DE"/>
              <a:t>Formatvorlage des Untertitelmasters durch Klicken bearbeiten</a:t>
            </a:r>
          </a:p>
        </p:txBody>
      </p:sp>
      <p:pic>
        <p:nvPicPr>
          <p:cNvPr id="8" name="Picture 7" descr="astrape_logo_2013.jpg"/>
          <p:cNvPicPr>
            <a:picLocks noChangeAspect="1"/>
          </p:cNvPicPr>
          <p:nvPr userDrawn="1"/>
        </p:nvPicPr>
        <p:blipFill>
          <a:blip r:embed="rId2" cstate="email"/>
          <a:stretch>
            <a:fillRect/>
          </a:stretch>
        </p:blipFill>
        <p:spPr>
          <a:xfrm>
            <a:off x="5932401" y="6258512"/>
            <a:ext cx="3066744" cy="599488"/>
          </a:xfrm>
          <a:prstGeom prst="rect">
            <a:avLst/>
          </a:prstGeom>
        </p:spPr>
      </p:pic>
      <p:sp>
        <p:nvSpPr>
          <p:cNvPr id="7" name="Rectangle 6"/>
          <p:cNvSpPr/>
          <p:nvPr userDrawn="1"/>
        </p:nvSpPr>
        <p:spPr>
          <a:xfrm>
            <a:off x="118691" y="6477000"/>
            <a:ext cx="372217" cy="276999"/>
          </a:xfrm>
          <a:prstGeom prst="rect">
            <a:avLst/>
          </a:prstGeom>
        </p:spPr>
        <p:txBody>
          <a:bodyPr wrap="none">
            <a:spAutoFit/>
          </a:bodyPr>
          <a:lstStyle/>
          <a:p>
            <a:pPr algn="r"/>
            <a:fld id="{FB0CAFA3-61E7-4C74-80A9-05418F2CA66E}" type="slidenum">
              <a:rPr lang="en-US" sz="1200" smtClean="0">
                <a:solidFill>
                  <a:srgbClr val="0C3E70"/>
                </a:solidFill>
              </a:rPr>
              <a:pPr algn="r"/>
              <a:t>‹#›</a:t>
            </a:fld>
            <a:endParaRPr lang="en-US" sz="1200" dirty="0">
              <a:solidFill>
                <a:srgbClr val="0C3E70"/>
              </a:solidFill>
            </a:endParaRPr>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p:nvPr userDrawn="1"/>
        </p:nvSpPr>
        <p:spPr>
          <a:xfrm>
            <a:off x="118691" y="6477000"/>
            <a:ext cx="372217" cy="276999"/>
          </a:xfrm>
          <a:prstGeom prst="rect">
            <a:avLst/>
          </a:prstGeom>
        </p:spPr>
        <p:txBody>
          <a:bodyPr wrap="none">
            <a:spAutoFit/>
          </a:bodyPr>
          <a:lstStyle/>
          <a:p>
            <a:pPr algn="r"/>
            <a:fld id="{FB0CAFA3-61E7-4C74-80A9-05418F2CA66E}" type="slidenum">
              <a:rPr lang="en-US" sz="1200" smtClean="0">
                <a:solidFill>
                  <a:srgbClr val="0C3E70"/>
                </a:solidFill>
              </a:rPr>
              <a:pPr algn="r"/>
              <a:t>‹#›</a:t>
            </a:fld>
            <a:endParaRPr lang="en-US" sz="1200" dirty="0">
              <a:solidFill>
                <a:srgbClr val="0C3E70"/>
              </a:solidFill>
            </a:endParaRPr>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8775" y="138113"/>
            <a:ext cx="2130425"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14325" y="138113"/>
            <a:ext cx="624205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p:nvPr userDrawn="1"/>
        </p:nvSpPr>
        <p:spPr>
          <a:xfrm>
            <a:off x="118691" y="6477000"/>
            <a:ext cx="372217" cy="276999"/>
          </a:xfrm>
          <a:prstGeom prst="rect">
            <a:avLst/>
          </a:prstGeom>
        </p:spPr>
        <p:txBody>
          <a:bodyPr wrap="none">
            <a:spAutoFit/>
          </a:bodyPr>
          <a:lstStyle/>
          <a:p>
            <a:pPr algn="r"/>
            <a:fld id="{FB0CAFA3-61E7-4C74-80A9-05418F2CA66E}" type="slidenum">
              <a:rPr lang="en-US" sz="1200" smtClean="0">
                <a:solidFill>
                  <a:srgbClr val="0C3E70"/>
                </a:solidFill>
              </a:rPr>
              <a:pPr algn="r"/>
              <a:t>‹#›</a:t>
            </a:fld>
            <a:endParaRPr lang="en-US" sz="1200" dirty="0">
              <a:solidFill>
                <a:srgbClr val="0C3E70"/>
              </a:solidFill>
            </a:endParaRPr>
          </a:p>
        </p:txBody>
      </p:sp>
    </p:spTree>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gray">
      <p:bgPr>
        <a:solidFill>
          <a:schemeClr val="bg1"/>
        </a:solidFill>
        <a:effectLst/>
      </p:bgPr>
    </p:bg>
    <p:spTree>
      <p:nvGrpSpPr>
        <p:cNvPr id="1" name=""/>
        <p:cNvGrpSpPr/>
        <p:nvPr/>
      </p:nvGrpSpPr>
      <p:grpSpPr>
        <a:xfrm>
          <a:off x="0" y="0"/>
          <a:ext cx="0" cy="0"/>
          <a:chOff x="0" y="0"/>
          <a:chExt cx="0" cy="0"/>
        </a:xfrm>
      </p:grpSpPr>
      <p:sp>
        <p:nvSpPr>
          <p:cNvPr id="4" name="Rectangle 21"/>
          <p:cNvSpPr>
            <a:spLocks noChangeArrowheads="1"/>
          </p:cNvSpPr>
          <p:nvPr userDrawn="1"/>
        </p:nvSpPr>
        <p:spPr bwMode="auto">
          <a:xfrm>
            <a:off x="-3175" y="0"/>
            <a:ext cx="9147175" cy="5872163"/>
          </a:xfrm>
          <a:prstGeom prst="rect">
            <a:avLst/>
          </a:prstGeom>
          <a:gradFill rotWithShape="1">
            <a:gsLst>
              <a:gs pos="0">
                <a:schemeClr val="tx2"/>
              </a:gs>
              <a:gs pos="100000">
                <a:schemeClr val="accent2"/>
              </a:gs>
            </a:gsLst>
            <a:lin ang="5400000" scaled="1"/>
          </a:gradFill>
          <a:ln w="9525">
            <a:noFill/>
            <a:miter lim="800000"/>
            <a:headEnd/>
            <a:tailEnd/>
          </a:ln>
          <a:effectLst/>
        </p:spPr>
        <p:txBody>
          <a:bodyPr wrap="none" anchor="ctr"/>
          <a:lstStyle/>
          <a:p>
            <a:pPr>
              <a:defRPr/>
            </a:pPr>
            <a:endParaRPr lang="en-US"/>
          </a:p>
        </p:txBody>
      </p:sp>
      <p:sp>
        <p:nvSpPr>
          <p:cNvPr id="5" name="Rectangle 22"/>
          <p:cNvSpPr>
            <a:spLocks noChangeArrowheads="1"/>
          </p:cNvSpPr>
          <p:nvPr userDrawn="1"/>
        </p:nvSpPr>
        <p:spPr bwMode="auto">
          <a:xfrm>
            <a:off x="0" y="1916113"/>
            <a:ext cx="9144000" cy="1122362"/>
          </a:xfrm>
          <a:prstGeom prst="rect">
            <a:avLst/>
          </a:prstGeom>
          <a:gradFill rotWithShape="1">
            <a:gsLst>
              <a:gs pos="0">
                <a:srgbClr val="B2B2B2">
                  <a:gamma/>
                  <a:shade val="68627"/>
                  <a:invGamma/>
                </a:srgbClr>
              </a:gs>
              <a:gs pos="100000">
                <a:srgbClr val="B2B2B2"/>
              </a:gs>
            </a:gsLst>
            <a:lin ang="0" scaled="1"/>
          </a:gradFill>
          <a:ln w="9525">
            <a:noFill/>
            <a:miter lim="800000"/>
            <a:headEnd/>
            <a:tailEnd/>
          </a:ln>
          <a:effectLst/>
        </p:spPr>
        <p:txBody>
          <a:bodyPr wrap="none" lIns="90000" tIns="46800" rIns="90000" bIns="46800" anchor="ctr"/>
          <a:lstStyle/>
          <a:p>
            <a:pPr>
              <a:defRPr/>
            </a:pPr>
            <a:endParaRPr lang="en-US"/>
          </a:p>
        </p:txBody>
      </p:sp>
      <p:sp>
        <p:nvSpPr>
          <p:cNvPr id="6" name="Rectangle 23"/>
          <p:cNvSpPr>
            <a:spLocks noChangeArrowheads="1"/>
          </p:cNvSpPr>
          <p:nvPr userDrawn="1"/>
        </p:nvSpPr>
        <p:spPr bwMode="gray">
          <a:xfrm>
            <a:off x="7188200" y="6184900"/>
            <a:ext cx="1646238" cy="377825"/>
          </a:xfrm>
          <a:prstGeom prst="rect">
            <a:avLst/>
          </a:prstGeom>
          <a:noFill/>
          <a:ln w="28575">
            <a:solidFill>
              <a:srgbClr val="969696"/>
            </a:solidFill>
            <a:miter lim="800000"/>
            <a:headEnd/>
            <a:tailEnd/>
          </a:ln>
          <a:effectLst/>
        </p:spPr>
        <p:txBody>
          <a:bodyPr wrap="none" anchor="ctr"/>
          <a:lstStyle/>
          <a:p>
            <a:pPr algn="ctr" eaLnBrk="0" hangingPunct="0">
              <a:defRPr/>
            </a:pPr>
            <a:r>
              <a:rPr lang="de-DE" sz="1700" b="1"/>
              <a:t>YOUR </a:t>
            </a:r>
            <a:r>
              <a:rPr lang="de-DE" sz="1700" b="1">
                <a:solidFill>
                  <a:schemeClr val="hlink"/>
                </a:solidFill>
              </a:rPr>
              <a:t>LOGO</a:t>
            </a:r>
          </a:p>
        </p:txBody>
      </p:sp>
      <p:sp>
        <p:nvSpPr>
          <p:cNvPr id="392216" name="Rectangle 7"/>
          <p:cNvSpPr>
            <a:spLocks noGrp="1" noChangeArrowheads="1"/>
          </p:cNvSpPr>
          <p:nvPr>
            <p:ph type="ctrTitle"/>
          </p:nvPr>
        </p:nvSpPr>
        <p:spPr>
          <a:xfrm>
            <a:off x="719138" y="1916113"/>
            <a:ext cx="5956300" cy="1122362"/>
          </a:xfrm>
        </p:spPr>
        <p:txBody>
          <a:bodyPr anchor="ctr"/>
          <a:lstStyle>
            <a:lvl1pPr>
              <a:defRPr sz="3200"/>
            </a:lvl1pPr>
          </a:lstStyle>
          <a:p>
            <a:r>
              <a:rPr lang="de-DE"/>
              <a:t>Titelmasterformat durch Klicken bearbeiten</a:t>
            </a:r>
          </a:p>
        </p:txBody>
      </p:sp>
      <p:sp>
        <p:nvSpPr>
          <p:cNvPr id="392217" name="Rectangle 12"/>
          <p:cNvSpPr>
            <a:spLocks noGrp="1" noChangeArrowheads="1"/>
          </p:cNvSpPr>
          <p:nvPr>
            <p:ph type="subTitle" idx="1"/>
          </p:nvPr>
        </p:nvSpPr>
        <p:spPr>
          <a:xfrm>
            <a:off x="719138" y="3160713"/>
            <a:ext cx="5956300" cy="800100"/>
          </a:xfrm>
        </p:spPr>
        <p:txBody>
          <a:bodyPr/>
          <a:lstStyle>
            <a:lvl1pPr marL="0" indent="0">
              <a:buFont typeface="Wingdings" pitchFamily="2" charset="2"/>
              <a:buNone/>
              <a:defRPr sz="2200" b="0"/>
            </a:lvl1pPr>
          </a:lstStyle>
          <a:p>
            <a:r>
              <a:rPr lang="de-DE"/>
              <a:t>Formatvorlage des Untertitelmasters durch Klicken bearbeiten</a:t>
            </a:r>
          </a:p>
        </p:txBody>
      </p:sp>
      <p:sp>
        <p:nvSpPr>
          <p:cNvPr id="7" name="Rectangle 6"/>
          <p:cNvSpPr/>
          <p:nvPr userDrawn="1"/>
        </p:nvSpPr>
        <p:spPr>
          <a:xfrm>
            <a:off x="118691" y="6477000"/>
            <a:ext cx="372217" cy="276999"/>
          </a:xfrm>
          <a:prstGeom prst="rect">
            <a:avLst/>
          </a:prstGeom>
        </p:spPr>
        <p:txBody>
          <a:bodyPr wrap="none">
            <a:spAutoFit/>
          </a:bodyPr>
          <a:lstStyle/>
          <a:p>
            <a:pPr algn="r"/>
            <a:fld id="{FB0CAFA3-61E7-4C74-80A9-05418F2CA66E}" type="slidenum">
              <a:rPr lang="en-US" sz="1200" smtClean="0">
                <a:solidFill>
                  <a:srgbClr val="0C3E70"/>
                </a:solidFill>
              </a:rPr>
              <a:pPr algn="r"/>
              <a:t>‹#›</a:t>
            </a:fld>
            <a:endParaRPr lang="en-US" sz="1200" dirty="0">
              <a:solidFill>
                <a:srgbClr val="0C3E70"/>
              </a:solidFill>
            </a:endParaRPr>
          </a:p>
        </p:txBody>
      </p:sp>
    </p:spTree>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ftr" sz="quarter" idx="10"/>
          </p:nvPr>
        </p:nvSpPr>
        <p:spPr>
          <a:ln/>
        </p:spPr>
        <p:txBody>
          <a:bodyPr/>
          <a:lstStyle>
            <a:lvl1pPr>
              <a:defRPr/>
            </a:lvl1pPr>
          </a:lstStyle>
          <a:p>
            <a:pPr>
              <a:defRPr/>
            </a:pPr>
            <a:r>
              <a:rPr lang="de-DE"/>
              <a:t>Confidential and Priveledged</a:t>
            </a:r>
          </a:p>
        </p:txBody>
      </p:sp>
      <p:sp>
        <p:nvSpPr>
          <p:cNvPr id="5" name="Rectangle 4"/>
          <p:cNvSpPr/>
          <p:nvPr userDrawn="1"/>
        </p:nvSpPr>
        <p:spPr>
          <a:xfrm>
            <a:off x="118691" y="6477000"/>
            <a:ext cx="372217" cy="276999"/>
          </a:xfrm>
          <a:prstGeom prst="rect">
            <a:avLst/>
          </a:prstGeom>
        </p:spPr>
        <p:txBody>
          <a:bodyPr wrap="none">
            <a:spAutoFit/>
          </a:bodyPr>
          <a:lstStyle/>
          <a:p>
            <a:pPr algn="r"/>
            <a:fld id="{FB0CAFA3-61E7-4C74-80A9-05418F2CA66E}" type="slidenum">
              <a:rPr lang="en-US" sz="1200" smtClean="0">
                <a:solidFill>
                  <a:srgbClr val="0C3E70"/>
                </a:solidFill>
              </a:rPr>
              <a:pPr algn="r"/>
              <a:t>‹#›</a:t>
            </a:fld>
            <a:endParaRPr lang="en-US" sz="1200" dirty="0">
              <a:solidFill>
                <a:srgbClr val="0C3E70"/>
              </a:solidFill>
            </a:endParaRPr>
          </a:p>
        </p:txBody>
      </p:sp>
    </p:spTree>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p:cNvSpPr>
            <a:spLocks noGrp="1" noChangeArrowheads="1"/>
          </p:cNvSpPr>
          <p:nvPr>
            <p:ph type="ftr" sz="quarter" idx="10"/>
          </p:nvPr>
        </p:nvSpPr>
        <p:spPr>
          <a:ln/>
        </p:spPr>
        <p:txBody>
          <a:bodyPr/>
          <a:lstStyle>
            <a:lvl1pPr>
              <a:defRPr/>
            </a:lvl1pPr>
          </a:lstStyle>
          <a:p>
            <a:pPr>
              <a:defRPr/>
            </a:pPr>
            <a:r>
              <a:rPr lang="de-DE"/>
              <a:t>Confidential and Priveledged</a:t>
            </a:r>
          </a:p>
        </p:txBody>
      </p:sp>
    </p:spTree>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14325" y="1614488"/>
            <a:ext cx="4186238"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52963" y="1614488"/>
            <a:ext cx="4186237"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ftr" sz="quarter" idx="10"/>
          </p:nvPr>
        </p:nvSpPr>
        <p:spPr>
          <a:ln/>
        </p:spPr>
        <p:txBody>
          <a:bodyPr/>
          <a:lstStyle>
            <a:lvl1pPr>
              <a:defRPr/>
            </a:lvl1pPr>
          </a:lstStyle>
          <a:p>
            <a:pPr>
              <a:defRPr/>
            </a:pPr>
            <a:r>
              <a:rPr lang="de-DE"/>
              <a:t>Confidential and Priveledged</a:t>
            </a:r>
          </a:p>
        </p:txBody>
      </p:sp>
    </p:spTree>
  </p:cSld>
  <p:clrMapOvr>
    <a:masterClrMapping/>
  </p:clrMapOvr>
  <p:transition spd="med">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
          <p:cNvSpPr>
            <a:spLocks noGrp="1" noChangeArrowheads="1"/>
          </p:cNvSpPr>
          <p:nvPr>
            <p:ph type="ftr" sz="quarter" idx="10"/>
          </p:nvPr>
        </p:nvSpPr>
        <p:spPr>
          <a:ln/>
        </p:spPr>
        <p:txBody>
          <a:bodyPr/>
          <a:lstStyle>
            <a:lvl1pPr>
              <a:defRPr/>
            </a:lvl1pPr>
          </a:lstStyle>
          <a:p>
            <a:pPr>
              <a:defRPr/>
            </a:pPr>
            <a:r>
              <a:rPr lang="de-DE"/>
              <a:t>Confidential and Priveledged</a:t>
            </a:r>
          </a:p>
        </p:txBody>
      </p:sp>
    </p:spTree>
  </p:cSld>
  <p:clrMapOvr>
    <a:masterClrMapping/>
  </p:clrMapOvr>
  <p:transition spd="med">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
          <p:cNvSpPr>
            <a:spLocks noGrp="1" noChangeArrowheads="1"/>
          </p:cNvSpPr>
          <p:nvPr>
            <p:ph type="ftr" sz="quarter" idx="10"/>
          </p:nvPr>
        </p:nvSpPr>
        <p:spPr>
          <a:ln/>
        </p:spPr>
        <p:txBody>
          <a:bodyPr/>
          <a:lstStyle>
            <a:lvl1pPr>
              <a:defRPr/>
            </a:lvl1pPr>
          </a:lstStyle>
          <a:p>
            <a:pPr>
              <a:defRPr/>
            </a:pPr>
            <a:r>
              <a:rPr lang="de-DE"/>
              <a:t>Confidential and Priveledged</a:t>
            </a:r>
          </a:p>
        </p:txBody>
      </p:sp>
    </p:spTree>
  </p:cSld>
  <p:clrMapOvr>
    <a:masterClrMapping/>
  </p:clrMapOvr>
  <p:transition spd="med">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ftr" sz="quarter" idx="10"/>
          </p:nvPr>
        </p:nvSpPr>
        <p:spPr>
          <a:ln/>
        </p:spPr>
        <p:txBody>
          <a:bodyPr/>
          <a:lstStyle>
            <a:lvl1pPr>
              <a:defRPr/>
            </a:lvl1pPr>
          </a:lstStyle>
          <a:p>
            <a:pPr>
              <a:defRPr/>
            </a:pPr>
            <a:r>
              <a:rPr lang="de-DE"/>
              <a:t>Confidential and Priveledged</a:t>
            </a:r>
          </a:p>
        </p:txBody>
      </p:sp>
    </p:spTree>
  </p:cSld>
  <p:clrMapOvr>
    <a:masterClrMapping/>
  </p:clrMapOvr>
  <p:transition spd="med">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ftr" sz="quarter" idx="10"/>
          </p:nvPr>
        </p:nvSpPr>
        <p:spPr>
          <a:ln/>
        </p:spPr>
        <p:txBody>
          <a:bodyPr/>
          <a:lstStyle>
            <a:lvl1pPr>
              <a:defRPr/>
            </a:lvl1pPr>
          </a:lstStyle>
          <a:p>
            <a:pPr>
              <a:defRPr/>
            </a:pPr>
            <a:r>
              <a:rPr lang="de-DE"/>
              <a:t>Confidential and Priveledged</a:t>
            </a:r>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ftr" sz="quarter" idx="10"/>
          </p:nvPr>
        </p:nvSpPr>
        <p:spPr>
          <a:ln/>
        </p:spPr>
        <p:txBody>
          <a:bodyPr/>
          <a:lstStyle>
            <a:lvl1pPr>
              <a:defRPr/>
            </a:lvl1pPr>
          </a:lstStyle>
          <a:p>
            <a:pPr>
              <a:defRPr/>
            </a:pPr>
            <a:r>
              <a:rPr lang="de-DE" dirty="0"/>
              <a:t>Confidential and Priveleged</a:t>
            </a:r>
          </a:p>
        </p:txBody>
      </p:sp>
      <p:sp>
        <p:nvSpPr>
          <p:cNvPr id="5" name="Rectangle 4"/>
          <p:cNvSpPr/>
          <p:nvPr userDrawn="1"/>
        </p:nvSpPr>
        <p:spPr>
          <a:xfrm>
            <a:off x="118691" y="6477000"/>
            <a:ext cx="372217" cy="276999"/>
          </a:xfrm>
          <a:prstGeom prst="rect">
            <a:avLst/>
          </a:prstGeom>
        </p:spPr>
        <p:txBody>
          <a:bodyPr wrap="none">
            <a:spAutoFit/>
          </a:bodyPr>
          <a:lstStyle/>
          <a:p>
            <a:pPr algn="r"/>
            <a:fld id="{FB0CAFA3-61E7-4C74-80A9-05418F2CA66E}" type="slidenum">
              <a:rPr lang="en-US" sz="1200" smtClean="0">
                <a:solidFill>
                  <a:srgbClr val="0C3E70"/>
                </a:solidFill>
              </a:rPr>
              <a:pPr algn="r"/>
              <a:t>‹#›</a:t>
            </a:fld>
            <a:endParaRPr lang="en-US" sz="1200" dirty="0">
              <a:solidFill>
                <a:srgbClr val="0C3E70"/>
              </a:solidFill>
            </a:endParaRPr>
          </a:p>
        </p:txBody>
      </p:sp>
    </p:spTree>
  </p:cSld>
  <p:clrMapOvr>
    <a:masterClrMapping/>
  </p:clrMapOvr>
  <p:transition spd="med">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ftr" sz="quarter" idx="10"/>
          </p:nvPr>
        </p:nvSpPr>
        <p:spPr>
          <a:ln/>
        </p:spPr>
        <p:txBody>
          <a:bodyPr/>
          <a:lstStyle>
            <a:lvl1pPr>
              <a:defRPr/>
            </a:lvl1pPr>
          </a:lstStyle>
          <a:p>
            <a:pPr>
              <a:defRPr/>
            </a:pPr>
            <a:r>
              <a:rPr lang="de-DE"/>
              <a:t>Confidential and Priveledged</a:t>
            </a:r>
          </a:p>
        </p:txBody>
      </p:sp>
    </p:spTree>
  </p:cSld>
  <p:clrMapOvr>
    <a:masterClrMapping/>
  </p:clrMapOvr>
  <p:transition spd="med">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ftr" sz="quarter" idx="10"/>
          </p:nvPr>
        </p:nvSpPr>
        <p:spPr>
          <a:ln/>
        </p:spPr>
        <p:txBody>
          <a:bodyPr/>
          <a:lstStyle>
            <a:lvl1pPr>
              <a:defRPr/>
            </a:lvl1pPr>
          </a:lstStyle>
          <a:p>
            <a:pPr>
              <a:defRPr/>
            </a:pPr>
            <a:r>
              <a:rPr lang="de-DE"/>
              <a:t>Confidential and Priveledged</a:t>
            </a:r>
          </a:p>
        </p:txBody>
      </p:sp>
    </p:spTree>
  </p:cSld>
  <p:clrMapOvr>
    <a:masterClrMapping/>
  </p:clrMapOvr>
  <p:transition spd="med">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8775" y="146050"/>
            <a:ext cx="2130425" cy="58594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14325" y="146050"/>
            <a:ext cx="6242050" cy="58594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ftr" sz="quarter" idx="10"/>
          </p:nvPr>
        </p:nvSpPr>
        <p:spPr>
          <a:ln/>
        </p:spPr>
        <p:txBody>
          <a:bodyPr/>
          <a:lstStyle>
            <a:lvl1pPr>
              <a:defRPr/>
            </a:lvl1pPr>
          </a:lstStyle>
          <a:p>
            <a:pPr>
              <a:defRPr/>
            </a:pPr>
            <a:r>
              <a:rPr lang="de-DE"/>
              <a:t>Confidential and Priveledged</a:t>
            </a:r>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p:cNvSpPr>
            <a:spLocks noGrp="1" noChangeArrowheads="1"/>
          </p:cNvSpPr>
          <p:nvPr>
            <p:ph type="ftr" sz="quarter" idx="10"/>
          </p:nvPr>
        </p:nvSpPr>
        <p:spPr>
          <a:ln/>
        </p:spPr>
        <p:txBody>
          <a:bodyPr/>
          <a:lstStyle>
            <a:lvl1pPr>
              <a:defRPr/>
            </a:lvl1pPr>
          </a:lstStyle>
          <a:p>
            <a:pPr>
              <a:defRPr/>
            </a:pPr>
            <a:r>
              <a:rPr lang="de-DE" dirty="0"/>
              <a:t>Confidential and Priveleged</a:t>
            </a:r>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14325" y="1614488"/>
            <a:ext cx="4186238"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52963" y="1614488"/>
            <a:ext cx="4186237"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ftr" sz="quarter" idx="10"/>
          </p:nvPr>
        </p:nvSpPr>
        <p:spPr>
          <a:ln/>
        </p:spPr>
        <p:txBody>
          <a:bodyPr/>
          <a:lstStyle>
            <a:lvl1pPr>
              <a:defRPr/>
            </a:lvl1pPr>
          </a:lstStyle>
          <a:p>
            <a:pPr>
              <a:defRPr/>
            </a:pPr>
            <a:r>
              <a:rPr lang="de-DE" dirty="0"/>
              <a:t>Confidential and Priveleged</a:t>
            </a:r>
          </a:p>
        </p:txBody>
      </p:sp>
      <p:sp>
        <p:nvSpPr>
          <p:cNvPr id="6" name="Rectangle 5"/>
          <p:cNvSpPr/>
          <p:nvPr userDrawn="1"/>
        </p:nvSpPr>
        <p:spPr>
          <a:xfrm>
            <a:off x="118691" y="6477000"/>
            <a:ext cx="372217" cy="276999"/>
          </a:xfrm>
          <a:prstGeom prst="rect">
            <a:avLst/>
          </a:prstGeom>
        </p:spPr>
        <p:txBody>
          <a:bodyPr wrap="none">
            <a:spAutoFit/>
          </a:bodyPr>
          <a:lstStyle/>
          <a:p>
            <a:pPr algn="r"/>
            <a:fld id="{FB0CAFA3-61E7-4C74-80A9-05418F2CA66E}" type="slidenum">
              <a:rPr lang="en-US" sz="1200" smtClean="0">
                <a:solidFill>
                  <a:srgbClr val="0C3E70"/>
                </a:solidFill>
              </a:rPr>
              <a:pPr algn="r"/>
              <a:t>‹#›</a:t>
            </a:fld>
            <a:endParaRPr lang="en-US" sz="1200" dirty="0">
              <a:solidFill>
                <a:srgbClr val="0C3E70"/>
              </a:solidFill>
            </a:endParaRPr>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
          <p:cNvSpPr>
            <a:spLocks noGrp="1" noChangeArrowheads="1"/>
          </p:cNvSpPr>
          <p:nvPr>
            <p:ph type="ftr" sz="quarter" idx="10"/>
          </p:nvPr>
        </p:nvSpPr>
        <p:spPr>
          <a:ln/>
        </p:spPr>
        <p:txBody>
          <a:bodyPr/>
          <a:lstStyle>
            <a:lvl1pPr>
              <a:defRPr/>
            </a:lvl1pPr>
          </a:lstStyle>
          <a:p>
            <a:pPr>
              <a:defRPr/>
            </a:pPr>
            <a:r>
              <a:rPr lang="de-DE" dirty="0"/>
              <a:t>Confidential and Priveleged</a:t>
            </a:r>
          </a:p>
        </p:txBody>
      </p:sp>
      <p:sp>
        <p:nvSpPr>
          <p:cNvPr id="8" name="Rectangle 7"/>
          <p:cNvSpPr/>
          <p:nvPr userDrawn="1"/>
        </p:nvSpPr>
        <p:spPr>
          <a:xfrm>
            <a:off x="118691" y="6477000"/>
            <a:ext cx="372217" cy="276999"/>
          </a:xfrm>
          <a:prstGeom prst="rect">
            <a:avLst/>
          </a:prstGeom>
        </p:spPr>
        <p:txBody>
          <a:bodyPr wrap="none">
            <a:spAutoFit/>
          </a:bodyPr>
          <a:lstStyle/>
          <a:p>
            <a:pPr algn="r"/>
            <a:fld id="{FB0CAFA3-61E7-4C74-80A9-05418F2CA66E}" type="slidenum">
              <a:rPr lang="en-US" sz="1200" smtClean="0">
                <a:solidFill>
                  <a:srgbClr val="0C3E70"/>
                </a:solidFill>
              </a:rPr>
              <a:pPr algn="r"/>
              <a:t>‹#›</a:t>
            </a:fld>
            <a:endParaRPr lang="en-US" sz="1200" dirty="0">
              <a:solidFill>
                <a:srgbClr val="0C3E70"/>
              </a:solidFill>
            </a:endParaRPr>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3"/>
          <p:cNvSpPr/>
          <p:nvPr userDrawn="1"/>
        </p:nvSpPr>
        <p:spPr>
          <a:xfrm>
            <a:off x="118691" y="6477000"/>
            <a:ext cx="372217" cy="276999"/>
          </a:xfrm>
          <a:prstGeom prst="rect">
            <a:avLst/>
          </a:prstGeom>
        </p:spPr>
        <p:txBody>
          <a:bodyPr wrap="none">
            <a:spAutoFit/>
          </a:bodyPr>
          <a:lstStyle/>
          <a:p>
            <a:pPr algn="r"/>
            <a:fld id="{FB0CAFA3-61E7-4C74-80A9-05418F2CA66E}" type="slidenum">
              <a:rPr lang="en-US" sz="1200" smtClean="0">
                <a:solidFill>
                  <a:srgbClr val="0C3E70"/>
                </a:solidFill>
              </a:rPr>
              <a:pPr algn="r"/>
              <a:t>‹#›</a:t>
            </a:fld>
            <a:endParaRPr lang="en-US" sz="1200" dirty="0">
              <a:solidFill>
                <a:srgbClr val="0C3E70"/>
              </a:solidFill>
            </a:endParaRPr>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2"/>
          <p:cNvSpPr/>
          <p:nvPr userDrawn="1"/>
        </p:nvSpPr>
        <p:spPr>
          <a:xfrm>
            <a:off x="118691" y="6477000"/>
            <a:ext cx="372217" cy="276999"/>
          </a:xfrm>
          <a:prstGeom prst="rect">
            <a:avLst/>
          </a:prstGeom>
        </p:spPr>
        <p:txBody>
          <a:bodyPr wrap="none">
            <a:spAutoFit/>
          </a:bodyPr>
          <a:lstStyle/>
          <a:p>
            <a:pPr algn="r"/>
            <a:fld id="{FB0CAFA3-61E7-4C74-80A9-05418F2CA66E}" type="slidenum">
              <a:rPr lang="en-US" sz="1200" smtClean="0">
                <a:solidFill>
                  <a:srgbClr val="0C3E70"/>
                </a:solidFill>
              </a:rPr>
              <a:pPr algn="r"/>
              <a:t>‹#›</a:t>
            </a:fld>
            <a:endParaRPr lang="en-US" sz="1200" dirty="0">
              <a:solidFill>
                <a:srgbClr val="0C3E70"/>
              </a:solidFill>
            </a:endParaRPr>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p:nvPr userDrawn="1"/>
        </p:nvSpPr>
        <p:spPr>
          <a:xfrm>
            <a:off x="118691" y="6477000"/>
            <a:ext cx="372217" cy="276999"/>
          </a:xfrm>
          <a:prstGeom prst="rect">
            <a:avLst/>
          </a:prstGeom>
        </p:spPr>
        <p:txBody>
          <a:bodyPr wrap="none">
            <a:spAutoFit/>
          </a:bodyPr>
          <a:lstStyle/>
          <a:p>
            <a:pPr algn="r"/>
            <a:fld id="{FB0CAFA3-61E7-4C74-80A9-05418F2CA66E}" type="slidenum">
              <a:rPr lang="en-US" sz="1200" smtClean="0">
                <a:solidFill>
                  <a:srgbClr val="0C3E70"/>
                </a:solidFill>
              </a:rPr>
              <a:pPr algn="r"/>
              <a:t>‹#›</a:t>
            </a:fld>
            <a:endParaRPr lang="en-US" sz="1200" dirty="0">
              <a:solidFill>
                <a:srgbClr val="0C3E70"/>
              </a:solidFill>
            </a:endParaRPr>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p:nvPr userDrawn="1"/>
        </p:nvSpPr>
        <p:spPr>
          <a:xfrm>
            <a:off x="118691" y="6477000"/>
            <a:ext cx="372217" cy="276999"/>
          </a:xfrm>
          <a:prstGeom prst="rect">
            <a:avLst/>
          </a:prstGeom>
        </p:spPr>
        <p:txBody>
          <a:bodyPr wrap="none">
            <a:spAutoFit/>
          </a:bodyPr>
          <a:lstStyle/>
          <a:p>
            <a:pPr algn="r"/>
            <a:fld id="{FB0CAFA3-61E7-4C74-80A9-05418F2CA66E}" type="slidenum">
              <a:rPr lang="en-US" sz="1200" smtClean="0">
                <a:solidFill>
                  <a:srgbClr val="0C3E70"/>
                </a:solidFill>
              </a:rPr>
              <a:pPr algn="r"/>
              <a:t>‹#›</a:t>
            </a:fld>
            <a:endParaRPr lang="en-US" sz="1200" dirty="0">
              <a:solidFill>
                <a:srgbClr val="0C3E70"/>
              </a:solidFill>
            </a:endParaRPr>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rgbClr val="FFFFFF"/>
        </a:solidFill>
        <a:effectLst/>
      </p:bgPr>
    </p:bg>
    <p:spTree>
      <p:nvGrpSpPr>
        <p:cNvPr id="1" name=""/>
        <p:cNvGrpSpPr/>
        <p:nvPr/>
      </p:nvGrpSpPr>
      <p:grpSpPr>
        <a:xfrm>
          <a:off x="0" y="0"/>
          <a:ext cx="0" cy="0"/>
          <a:chOff x="0" y="0"/>
          <a:chExt cx="0" cy="0"/>
        </a:xfrm>
      </p:grpSpPr>
      <p:sp>
        <p:nvSpPr>
          <p:cNvPr id="11297" name="Rectangle 33"/>
          <p:cNvSpPr>
            <a:spLocks noChangeArrowheads="1"/>
          </p:cNvSpPr>
          <p:nvPr userDrawn="1"/>
        </p:nvSpPr>
        <p:spPr bwMode="auto">
          <a:xfrm flipV="1">
            <a:off x="-3175" y="0"/>
            <a:ext cx="9147175" cy="985838"/>
          </a:xfrm>
          <a:prstGeom prst="rect">
            <a:avLst/>
          </a:prstGeom>
          <a:gradFill rotWithShape="1">
            <a:gsLst>
              <a:gs pos="0">
                <a:schemeClr val="tx2"/>
              </a:gs>
              <a:gs pos="100000">
                <a:schemeClr val="accent2"/>
              </a:gs>
            </a:gsLst>
            <a:lin ang="0" scaled="1"/>
          </a:gradFill>
          <a:ln w="9525" algn="ctr">
            <a:noFill/>
            <a:miter lim="800000"/>
            <a:headEnd/>
            <a:tailEnd/>
          </a:ln>
          <a:effectLst/>
        </p:spPr>
        <p:txBody>
          <a:bodyPr wrap="none" anchor="ctr"/>
          <a:lstStyle/>
          <a:p>
            <a:pPr>
              <a:defRPr/>
            </a:pPr>
            <a:endParaRPr lang="en-US"/>
          </a:p>
        </p:txBody>
      </p:sp>
      <p:sp>
        <p:nvSpPr>
          <p:cNvPr id="11267" name="Rectangle 5"/>
          <p:cNvSpPr>
            <a:spLocks noChangeArrowheads="1"/>
          </p:cNvSpPr>
          <p:nvPr/>
        </p:nvSpPr>
        <p:spPr bwMode="gray">
          <a:xfrm>
            <a:off x="2162175" y="6408738"/>
            <a:ext cx="4784725" cy="247650"/>
          </a:xfrm>
          <a:prstGeom prst="rect">
            <a:avLst/>
          </a:prstGeom>
          <a:noFill/>
          <a:ln w="9525">
            <a:noFill/>
            <a:miter lim="800000"/>
            <a:headEnd/>
            <a:tailEnd/>
          </a:ln>
        </p:spPr>
        <p:txBody>
          <a:bodyPr/>
          <a:lstStyle/>
          <a:p>
            <a:pPr algn="ctr">
              <a:defRPr/>
            </a:pPr>
            <a:endParaRPr lang="en-US" sz="1000"/>
          </a:p>
        </p:txBody>
      </p:sp>
      <p:sp>
        <p:nvSpPr>
          <p:cNvPr id="1028" name="Rectangle 7"/>
          <p:cNvSpPr>
            <a:spLocks noGrp="1" noChangeArrowheads="1"/>
          </p:cNvSpPr>
          <p:nvPr>
            <p:ph type="title"/>
          </p:nvPr>
        </p:nvSpPr>
        <p:spPr bwMode="gray">
          <a:xfrm>
            <a:off x="314325" y="138113"/>
            <a:ext cx="8524875" cy="600075"/>
          </a:xfrm>
          <a:prstGeom prst="rect">
            <a:avLst/>
          </a:prstGeom>
          <a:noFill/>
          <a:ln w="9525">
            <a:noFill/>
            <a:miter lim="800000"/>
            <a:headEnd/>
            <a:tailEnd/>
          </a:ln>
        </p:spPr>
        <p:txBody>
          <a:bodyPr vert="horz" wrap="square" lIns="0" tIns="45720" rIns="0" bIns="45720" numCol="1" anchor="b" anchorCtr="0" compatLnSpc="1">
            <a:prstTxWarp prst="textNoShape">
              <a:avLst/>
            </a:prstTxWarp>
          </a:bodyPr>
          <a:lstStyle/>
          <a:p>
            <a:pPr lvl="0"/>
            <a:r>
              <a:rPr lang="de-DE"/>
              <a:t>Klicken Sie, um das Titelformat zu bearbeiten</a:t>
            </a:r>
          </a:p>
        </p:txBody>
      </p:sp>
      <p:sp>
        <p:nvSpPr>
          <p:cNvPr id="11269" name="Rectangle 10"/>
          <p:cNvSpPr>
            <a:spLocks noGrp="1" noChangeArrowheads="1"/>
          </p:cNvSpPr>
          <p:nvPr>
            <p:ph type="ftr" sz="quarter" idx="3"/>
          </p:nvPr>
        </p:nvSpPr>
        <p:spPr bwMode="gray">
          <a:xfrm>
            <a:off x="219075" y="6408738"/>
            <a:ext cx="1343025" cy="247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000"/>
            </a:lvl1pPr>
          </a:lstStyle>
          <a:p>
            <a:pPr>
              <a:defRPr/>
            </a:pPr>
            <a:r>
              <a:rPr lang="de-DE" dirty="0"/>
              <a:t>Confidential and Priveleged</a:t>
            </a:r>
          </a:p>
        </p:txBody>
      </p:sp>
      <p:sp>
        <p:nvSpPr>
          <p:cNvPr id="1030" name="Rectangle 12"/>
          <p:cNvSpPr>
            <a:spLocks noGrp="1" noChangeArrowheads="1"/>
          </p:cNvSpPr>
          <p:nvPr>
            <p:ph type="body" idx="1"/>
          </p:nvPr>
        </p:nvSpPr>
        <p:spPr bwMode="gray">
          <a:xfrm>
            <a:off x="314325" y="1614488"/>
            <a:ext cx="8524875" cy="4391025"/>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p>
            <a:pPr lvl="0"/>
            <a:r>
              <a:rPr lang="de-DE"/>
              <a:t>Klicken Sie, um die Formate des Vorlagentextes zu bearbeiten</a:t>
            </a:r>
          </a:p>
          <a:p>
            <a:pPr lvl="1"/>
            <a:r>
              <a:rPr lang="de-DE"/>
              <a:t>Zweite Ebene</a:t>
            </a:r>
          </a:p>
          <a:p>
            <a:pPr lvl="2"/>
            <a:r>
              <a:rPr lang="de-DE"/>
              <a:t>Dritte Ebene</a:t>
            </a:r>
          </a:p>
          <a:p>
            <a:pPr lvl="3"/>
            <a:r>
              <a:rPr lang="de-DE"/>
              <a:t>Vierte Ebene</a:t>
            </a:r>
          </a:p>
        </p:txBody>
      </p:sp>
      <p:pic>
        <p:nvPicPr>
          <p:cNvPr id="9" name="Picture 8" descr="astrape_logo_2013.jpg"/>
          <p:cNvPicPr>
            <a:picLocks noChangeAspect="1"/>
          </p:cNvPicPr>
          <p:nvPr userDrawn="1"/>
        </p:nvPicPr>
        <p:blipFill>
          <a:blip r:embed="rId13" cstate="email"/>
          <a:stretch>
            <a:fillRect/>
          </a:stretch>
        </p:blipFill>
        <p:spPr>
          <a:xfrm>
            <a:off x="5932401" y="6258512"/>
            <a:ext cx="3066744" cy="599488"/>
          </a:xfrm>
          <a:prstGeom prst="rect">
            <a:avLst/>
          </a:prstGeom>
        </p:spPr>
      </p:pic>
      <p:sp>
        <p:nvSpPr>
          <p:cNvPr id="8" name="Rectangle 7"/>
          <p:cNvSpPr/>
          <p:nvPr userDrawn="1"/>
        </p:nvSpPr>
        <p:spPr>
          <a:xfrm>
            <a:off x="118691" y="6477000"/>
            <a:ext cx="372217" cy="276999"/>
          </a:xfrm>
          <a:prstGeom prst="rect">
            <a:avLst/>
          </a:prstGeom>
        </p:spPr>
        <p:txBody>
          <a:bodyPr wrap="none">
            <a:spAutoFit/>
          </a:bodyPr>
          <a:lstStyle/>
          <a:p>
            <a:pPr algn="r"/>
            <a:fld id="{FB0CAFA3-61E7-4C74-80A9-05418F2CA66E}" type="slidenum">
              <a:rPr lang="en-US" sz="1200" smtClean="0">
                <a:solidFill>
                  <a:srgbClr val="0C3E70"/>
                </a:solidFill>
              </a:rPr>
              <a:pPr algn="r"/>
              <a:t>‹#›</a:t>
            </a:fld>
            <a:endParaRPr lang="en-US" sz="1200" dirty="0">
              <a:solidFill>
                <a:srgbClr val="0C3E70"/>
              </a:solidFill>
            </a:endParaRPr>
          </a:p>
        </p:txBody>
      </p:sp>
    </p:spTree>
  </p:cSld>
  <p:clrMap bg1="lt1" tx1="dk1" bg2="lt2" tx2="dk2" accent1="accent1" accent2="accent2" accent3="accent3" accent4="accent4" accent5="accent5" accent6="accent6" hlink="hlink" folHlink="folHlink"/>
  <p:sldLayoutIdLst>
    <p:sldLayoutId id="2147483792"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Lst>
  <p:transition spd="med">
    <p:fade/>
  </p:transition>
  <p:hf hdr="0" dt="0"/>
  <p:txStyles>
    <p:titleStyle>
      <a:lvl1pPr algn="l" rtl="0" eaLnBrk="0" fontAlgn="base" hangingPunct="0">
        <a:lnSpc>
          <a:spcPct val="95000"/>
        </a:lnSpc>
        <a:spcBef>
          <a:spcPct val="0"/>
        </a:spcBef>
        <a:spcAft>
          <a:spcPct val="0"/>
        </a:spcAft>
        <a:defRPr sz="2400" b="1">
          <a:solidFill>
            <a:schemeClr val="bg1"/>
          </a:solidFill>
          <a:latin typeface="+mj-lt"/>
          <a:ea typeface="+mj-ea"/>
          <a:cs typeface="+mj-cs"/>
        </a:defRPr>
      </a:lvl1pPr>
      <a:lvl2pPr algn="l" rtl="0" eaLnBrk="0" fontAlgn="base" hangingPunct="0">
        <a:lnSpc>
          <a:spcPct val="95000"/>
        </a:lnSpc>
        <a:spcBef>
          <a:spcPct val="0"/>
        </a:spcBef>
        <a:spcAft>
          <a:spcPct val="0"/>
        </a:spcAft>
        <a:defRPr sz="2400" b="1">
          <a:solidFill>
            <a:schemeClr val="bg1"/>
          </a:solidFill>
          <a:latin typeface="Arial" charset="0"/>
        </a:defRPr>
      </a:lvl2pPr>
      <a:lvl3pPr algn="l" rtl="0" eaLnBrk="0" fontAlgn="base" hangingPunct="0">
        <a:lnSpc>
          <a:spcPct val="95000"/>
        </a:lnSpc>
        <a:spcBef>
          <a:spcPct val="0"/>
        </a:spcBef>
        <a:spcAft>
          <a:spcPct val="0"/>
        </a:spcAft>
        <a:defRPr sz="2400" b="1">
          <a:solidFill>
            <a:schemeClr val="bg1"/>
          </a:solidFill>
          <a:latin typeface="Arial" charset="0"/>
        </a:defRPr>
      </a:lvl3pPr>
      <a:lvl4pPr algn="l" rtl="0" eaLnBrk="0" fontAlgn="base" hangingPunct="0">
        <a:lnSpc>
          <a:spcPct val="95000"/>
        </a:lnSpc>
        <a:spcBef>
          <a:spcPct val="0"/>
        </a:spcBef>
        <a:spcAft>
          <a:spcPct val="0"/>
        </a:spcAft>
        <a:defRPr sz="2400" b="1">
          <a:solidFill>
            <a:schemeClr val="bg1"/>
          </a:solidFill>
          <a:latin typeface="Arial" charset="0"/>
        </a:defRPr>
      </a:lvl4pPr>
      <a:lvl5pPr algn="l" rtl="0" eaLnBrk="0" fontAlgn="base" hangingPunct="0">
        <a:lnSpc>
          <a:spcPct val="95000"/>
        </a:lnSpc>
        <a:spcBef>
          <a:spcPct val="0"/>
        </a:spcBef>
        <a:spcAft>
          <a:spcPct val="0"/>
        </a:spcAft>
        <a:defRPr sz="2400" b="1">
          <a:solidFill>
            <a:schemeClr val="bg1"/>
          </a:solidFill>
          <a:latin typeface="Arial" charset="0"/>
        </a:defRPr>
      </a:lvl5pPr>
      <a:lvl6pPr marL="457200" algn="l" rtl="0" eaLnBrk="0" fontAlgn="base" hangingPunct="0">
        <a:lnSpc>
          <a:spcPct val="95000"/>
        </a:lnSpc>
        <a:spcBef>
          <a:spcPct val="0"/>
        </a:spcBef>
        <a:spcAft>
          <a:spcPct val="0"/>
        </a:spcAft>
        <a:defRPr sz="2400" b="1">
          <a:solidFill>
            <a:schemeClr val="bg1"/>
          </a:solidFill>
          <a:latin typeface="Arial" charset="0"/>
        </a:defRPr>
      </a:lvl6pPr>
      <a:lvl7pPr marL="914400" algn="l" rtl="0" eaLnBrk="0" fontAlgn="base" hangingPunct="0">
        <a:lnSpc>
          <a:spcPct val="95000"/>
        </a:lnSpc>
        <a:spcBef>
          <a:spcPct val="0"/>
        </a:spcBef>
        <a:spcAft>
          <a:spcPct val="0"/>
        </a:spcAft>
        <a:defRPr sz="2400" b="1">
          <a:solidFill>
            <a:schemeClr val="bg1"/>
          </a:solidFill>
          <a:latin typeface="Arial" charset="0"/>
        </a:defRPr>
      </a:lvl7pPr>
      <a:lvl8pPr marL="1371600" algn="l" rtl="0" eaLnBrk="0" fontAlgn="base" hangingPunct="0">
        <a:lnSpc>
          <a:spcPct val="95000"/>
        </a:lnSpc>
        <a:spcBef>
          <a:spcPct val="0"/>
        </a:spcBef>
        <a:spcAft>
          <a:spcPct val="0"/>
        </a:spcAft>
        <a:defRPr sz="2400" b="1">
          <a:solidFill>
            <a:schemeClr val="bg1"/>
          </a:solidFill>
          <a:latin typeface="Arial" charset="0"/>
        </a:defRPr>
      </a:lvl8pPr>
      <a:lvl9pPr marL="1828800" algn="l" rtl="0" eaLnBrk="0" fontAlgn="base" hangingPunct="0">
        <a:lnSpc>
          <a:spcPct val="95000"/>
        </a:lnSpc>
        <a:spcBef>
          <a:spcPct val="0"/>
        </a:spcBef>
        <a:spcAft>
          <a:spcPct val="0"/>
        </a:spcAft>
        <a:defRPr sz="2400" b="1">
          <a:solidFill>
            <a:schemeClr val="bg1"/>
          </a:solidFill>
          <a:latin typeface="Arial" charset="0"/>
        </a:defRPr>
      </a:lvl9pPr>
    </p:titleStyle>
    <p:bodyStyle>
      <a:lvl1pPr marL="190500" indent="-190500" algn="l" rtl="0" eaLnBrk="0" fontAlgn="base" hangingPunct="0">
        <a:spcBef>
          <a:spcPct val="60000"/>
        </a:spcBef>
        <a:spcAft>
          <a:spcPct val="0"/>
        </a:spcAft>
        <a:buClr>
          <a:schemeClr val="accent1"/>
        </a:buClr>
        <a:buFont typeface="Wingdings" pitchFamily="2" charset="2"/>
        <a:buChar char="§"/>
        <a:defRPr sz="2000" b="1">
          <a:solidFill>
            <a:schemeClr val="tx1"/>
          </a:solidFill>
          <a:latin typeface="+mn-lt"/>
          <a:ea typeface="+mn-ea"/>
          <a:cs typeface="+mn-cs"/>
        </a:defRPr>
      </a:lvl1pPr>
      <a:lvl2pPr marL="381000" indent="-188913" algn="l" rtl="0" eaLnBrk="0" fontAlgn="base" hangingPunct="0">
        <a:spcBef>
          <a:spcPct val="30000"/>
        </a:spcBef>
        <a:spcAft>
          <a:spcPct val="0"/>
        </a:spcAft>
        <a:buClr>
          <a:schemeClr val="accent1"/>
        </a:buClr>
        <a:buFont typeface="Wingdings" pitchFamily="2" charset="2"/>
        <a:buChar char="§"/>
        <a:defRPr>
          <a:solidFill>
            <a:schemeClr val="tx1"/>
          </a:solidFill>
          <a:latin typeface="+mn-lt"/>
        </a:defRPr>
      </a:lvl2pPr>
      <a:lvl3pPr marL="561975" indent="-179388" algn="l" rtl="0" eaLnBrk="0" fontAlgn="base" hangingPunct="0">
        <a:spcBef>
          <a:spcPct val="30000"/>
        </a:spcBef>
        <a:spcAft>
          <a:spcPct val="0"/>
        </a:spcAft>
        <a:buClr>
          <a:schemeClr val="accent1"/>
        </a:buClr>
        <a:buFont typeface="Wingdings" pitchFamily="2" charset="2"/>
        <a:buChar char="§"/>
        <a:defRPr sz="1600">
          <a:solidFill>
            <a:schemeClr val="tx1"/>
          </a:solidFill>
          <a:latin typeface="+mn-lt"/>
        </a:defRPr>
      </a:lvl3pPr>
      <a:lvl4pPr marL="768350" indent="-204788" algn="l" rtl="0" eaLnBrk="0" fontAlgn="base" hangingPunct="0">
        <a:spcBef>
          <a:spcPct val="30000"/>
        </a:spcBef>
        <a:spcAft>
          <a:spcPct val="0"/>
        </a:spcAft>
        <a:buClr>
          <a:schemeClr val="accent1"/>
        </a:buClr>
        <a:buFont typeface="Wingdings" pitchFamily="2" charset="2"/>
        <a:buChar char="§"/>
        <a:defRPr sz="1600">
          <a:solidFill>
            <a:schemeClr val="tx1"/>
          </a:solidFill>
          <a:latin typeface="+mn-lt"/>
        </a:defRPr>
      </a:lvl4pPr>
      <a:lvl5pPr marL="1050925" indent="-168275" algn="l" rtl="0" eaLnBrk="0" fontAlgn="base" hangingPunct="0">
        <a:spcBef>
          <a:spcPct val="40000"/>
        </a:spcBef>
        <a:spcAft>
          <a:spcPct val="0"/>
        </a:spcAft>
        <a:buClr>
          <a:schemeClr val="accent1"/>
        </a:buClr>
        <a:buFont typeface="Wingdings" pitchFamily="2" charset="2"/>
        <a:buChar char="»"/>
        <a:defRPr sz="2000">
          <a:solidFill>
            <a:schemeClr val="tx1"/>
          </a:solidFill>
          <a:latin typeface="+mn-lt"/>
        </a:defRPr>
      </a:lvl5pPr>
      <a:lvl6pPr marL="1508125" indent="-168275" algn="l" rtl="0" eaLnBrk="0" fontAlgn="base" hangingPunct="0">
        <a:spcBef>
          <a:spcPct val="40000"/>
        </a:spcBef>
        <a:spcAft>
          <a:spcPct val="0"/>
        </a:spcAft>
        <a:buClr>
          <a:schemeClr val="accent1"/>
        </a:buClr>
        <a:buFont typeface="Wingdings" pitchFamily="2" charset="2"/>
        <a:buChar char="»"/>
        <a:defRPr sz="2000">
          <a:solidFill>
            <a:schemeClr val="tx1"/>
          </a:solidFill>
          <a:latin typeface="+mn-lt"/>
        </a:defRPr>
      </a:lvl6pPr>
      <a:lvl7pPr marL="1965325" indent="-168275" algn="l" rtl="0" eaLnBrk="0" fontAlgn="base" hangingPunct="0">
        <a:spcBef>
          <a:spcPct val="40000"/>
        </a:spcBef>
        <a:spcAft>
          <a:spcPct val="0"/>
        </a:spcAft>
        <a:buClr>
          <a:schemeClr val="accent1"/>
        </a:buClr>
        <a:buFont typeface="Wingdings" pitchFamily="2" charset="2"/>
        <a:buChar char="»"/>
        <a:defRPr sz="2000">
          <a:solidFill>
            <a:schemeClr val="tx1"/>
          </a:solidFill>
          <a:latin typeface="+mn-lt"/>
        </a:defRPr>
      </a:lvl7pPr>
      <a:lvl8pPr marL="2422525" indent="-168275" algn="l" rtl="0" eaLnBrk="0" fontAlgn="base" hangingPunct="0">
        <a:spcBef>
          <a:spcPct val="40000"/>
        </a:spcBef>
        <a:spcAft>
          <a:spcPct val="0"/>
        </a:spcAft>
        <a:buClr>
          <a:schemeClr val="accent1"/>
        </a:buClr>
        <a:buFont typeface="Wingdings" pitchFamily="2" charset="2"/>
        <a:buChar char="»"/>
        <a:defRPr sz="2000">
          <a:solidFill>
            <a:schemeClr val="tx1"/>
          </a:solidFill>
          <a:latin typeface="+mn-lt"/>
        </a:defRPr>
      </a:lvl8pPr>
      <a:lvl9pPr marL="2879725" indent="-168275" algn="l" rtl="0" eaLnBrk="0" fontAlgn="base" hangingPunct="0">
        <a:spcBef>
          <a:spcPct val="40000"/>
        </a:spcBef>
        <a:spcAft>
          <a:spcPct val="0"/>
        </a:spcAft>
        <a:buClr>
          <a:schemeClr val="accent1"/>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rgbClr val="FFFFFF"/>
        </a:solidFill>
        <a:effectLst/>
      </p:bgPr>
    </p:bg>
    <p:spTree>
      <p:nvGrpSpPr>
        <p:cNvPr id="1" name=""/>
        <p:cNvGrpSpPr/>
        <p:nvPr/>
      </p:nvGrpSpPr>
      <p:grpSpPr>
        <a:xfrm>
          <a:off x="0" y="0"/>
          <a:ext cx="0" cy="0"/>
          <a:chOff x="0" y="0"/>
          <a:chExt cx="0" cy="0"/>
        </a:xfrm>
      </p:grpSpPr>
      <p:grpSp>
        <p:nvGrpSpPr>
          <p:cNvPr id="2050" name="Group 14"/>
          <p:cNvGrpSpPr>
            <a:grpSpLocks/>
          </p:cNvGrpSpPr>
          <p:nvPr userDrawn="1"/>
        </p:nvGrpSpPr>
        <p:grpSpPr bwMode="auto">
          <a:xfrm>
            <a:off x="0" y="203200"/>
            <a:ext cx="9144000" cy="6654800"/>
            <a:chOff x="0" y="124"/>
            <a:chExt cx="5760" cy="4160"/>
          </a:xfrm>
        </p:grpSpPr>
        <p:sp>
          <p:nvSpPr>
            <p:cNvPr id="391183" name="Rectangle 15"/>
            <p:cNvSpPr>
              <a:spLocks noChangeArrowheads="1"/>
            </p:cNvSpPr>
            <p:nvPr userDrawn="1"/>
          </p:nvSpPr>
          <p:spPr bwMode="auto">
            <a:xfrm>
              <a:off x="0" y="124"/>
              <a:ext cx="5760" cy="4160"/>
            </a:xfrm>
            <a:prstGeom prst="rect">
              <a:avLst/>
            </a:prstGeom>
            <a:solidFill>
              <a:srgbClr val="000000"/>
            </a:solidFill>
            <a:ln w="9525">
              <a:noFill/>
              <a:miter lim="800000"/>
              <a:headEnd/>
              <a:tailEnd/>
            </a:ln>
            <a:effectLst/>
          </p:spPr>
          <p:txBody>
            <a:bodyPr wrap="none" anchor="ctr"/>
            <a:lstStyle/>
            <a:p>
              <a:pPr>
                <a:defRPr/>
              </a:pPr>
              <a:endParaRPr lang="en-US"/>
            </a:p>
          </p:txBody>
        </p:sp>
        <p:sp>
          <p:nvSpPr>
            <p:cNvPr id="391184" name="Rectangle 16"/>
            <p:cNvSpPr>
              <a:spLocks noChangeArrowheads="1"/>
            </p:cNvSpPr>
            <p:nvPr userDrawn="1"/>
          </p:nvSpPr>
          <p:spPr bwMode="auto">
            <a:xfrm>
              <a:off x="0" y="124"/>
              <a:ext cx="5760" cy="2362"/>
            </a:xfrm>
            <a:prstGeom prst="rect">
              <a:avLst/>
            </a:prstGeom>
            <a:gradFill rotWithShape="1">
              <a:gsLst>
                <a:gs pos="0">
                  <a:srgbClr val="000000">
                    <a:gamma/>
                    <a:tint val="70588"/>
                    <a:invGamma/>
                  </a:srgbClr>
                </a:gs>
                <a:gs pos="100000">
                  <a:srgbClr val="000000"/>
                </a:gs>
              </a:gsLst>
              <a:lin ang="5400000" scaled="1"/>
            </a:gradFill>
            <a:ln w="9525">
              <a:noFill/>
              <a:miter lim="800000"/>
              <a:headEnd/>
              <a:tailEnd/>
            </a:ln>
            <a:effectLst/>
          </p:spPr>
          <p:txBody>
            <a:bodyPr wrap="none" anchor="ctr"/>
            <a:lstStyle/>
            <a:p>
              <a:pPr>
                <a:defRPr/>
              </a:pPr>
              <a:endParaRPr lang="en-US"/>
            </a:p>
          </p:txBody>
        </p:sp>
      </p:grpSp>
      <p:sp>
        <p:nvSpPr>
          <p:cNvPr id="391174" name="Rectangle 5"/>
          <p:cNvSpPr>
            <a:spLocks noChangeArrowheads="1"/>
          </p:cNvSpPr>
          <p:nvPr/>
        </p:nvSpPr>
        <p:spPr bwMode="gray">
          <a:xfrm>
            <a:off x="2162175" y="6408738"/>
            <a:ext cx="4784725" cy="247650"/>
          </a:xfrm>
          <a:prstGeom prst="rect">
            <a:avLst/>
          </a:prstGeom>
          <a:noFill/>
          <a:ln w="9525">
            <a:noFill/>
            <a:miter lim="800000"/>
            <a:headEnd/>
            <a:tailEnd/>
          </a:ln>
        </p:spPr>
        <p:txBody>
          <a:bodyPr/>
          <a:lstStyle/>
          <a:p>
            <a:pPr algn="ctr">
              <a:defRPr/>
            </a:pPr>
            <a:endParaRPr lang="en-US" sz="1000"/>
          </a:p>
        </p:txBody>
      </p:sp>
      <p:sp>
        <p:nvSpPr>
          <p:cNvPr id="391176" name="Rectangle 10"/>
          <p:cNvSpPr>
            <a:spLocks noGrp="1" noChangeArrowheads="1"/>
          </p:cNvSpPr>
          <p:nvPr>
            <p:ph type="ftr" sz="quarter" idx="3"/>
          </p:nvPr>
        </p:nvSpPr>
        <p:spPr bwMode="gray">
          <a:xfrm>
            <a:off x="219075" y="6408738"/>
            <a:ext cx="1343025" cy="247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000"/>
            </a:lvl1pPr>
          </a:lstStyle>
          <a:p>
            <a:pPr>
              <a:defRPr/>
            </a:pPr>
            <a:r>
              <a:rPr lang="de-DE" dirty="0"/>
              <a:t>Confidential and Priveleged</a:t>
            </a:r>
          </a:p>
        </p:txBody>
      </p:sp>
      <p:sp>
        <p:nvSpPr>
          <p:cNvPr id="2053" name="Rectangle 12"/>
          <p:cNvSpPr>
            <a:spLocks noGrp="1" noChangeArrowheads="1"/>
          </p:cNvSpPr>
          <p:nvPr>
            <p:ph type="body" idx="1"/>
          </p:nvPr>
        </p:nvSpPr>
        <p:spPr bwMode="gray">
          <a:xfrm>
            <a:off x="314325" y="1614488"/>
            <a:ext cx="8524875" cy="4391025"/>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p>
            <a:pPr lvl="0"/>
            <a:r>
              <a:rPr lang="de-DE"/>
              <a:t>Klicken Sie, um die Formate des Vorlagentextes zu bearbeiten</a:t>
            </a:r>
          </a:p>
          <a:p>
            <a:pPr lvl="1"/>
            <a:r>
              <a:rPr lang="de-DE"/>
              <a:t>Zweite Ebene</a:t>
            </a:r>
          </a:p>
          <a:p>
            <a:pPr lvl="2"/>
            <a:r>
              <a:rPr lang="de-DE"/>
              <a:t>Dritte Ebene</a:t>
            </a:r>
          </a:p>
          <a:p>
            <a:pPr lvl="3"/>
            <a:r>
              <a:rPr lang="de-DE"/>
              <a:t>Vierte Ebene</a:t>
            </a:r>
          </a:p>
        </p:txBody>
      </p:sp>
      <p:sp>
        <p:nvSpPr>
          <p:cNvPr id="391178" name="Rectangle 10"/>
          <p:cNvSpPr>
            <a:spLocks noChangeArrowheads="1"/>
          </p:cNvSpPr>
          <p:nvPr userDrawn="1"/>
        </p:nvSpPr>
        <p:spPr bwMode="gray">
          <a:xfrm>
            <a:off x="7188200" y="6184900"/>
            <a:ext cx="1646238" cy="377825"/>
          </a:xfrm>
          <a:prstGeom prst="rect">
            <a:avLst/>
          </a:prstGeom>
          <a:noFill/>
          <a:ln w="28575">
            <a:solidFill>
              <a:srgbClr val="969696"/>
            </a:solidFill>
            <a:miter lim="800000"/>
            <a:headEnd/>
            <a:tailEnd/>
          </a:ln>
          <a:effectLst/>
        </p:spPr>
        <p:txBody>
          <a:bodyPr wrap="none" anchor="ctr"/>
          <a:lstStyle/>
          <a:p>
            <a:pPr algn="ctr" eaLnBrk="0" hangingPunct="0">
              <a:defRPr/>
            </a:pPr>
            <a:r>
              <a:rPr lang="de-DE" sz="1700" b="1"/>
              <a:t>YOUR </a:t>
            </a:r>
            <a:r>
              <a:rPr lang="de-DE" sz="1700" b="1">
                <a:solidFill>
                  <a:schemeClr val="hlink"/>
                </a:solidFill>
              </a:rPr>
              <a:t>LOGO</a:t>
            </a:r>
          </a:p>
        </p:txBody>
      </p:sp>
      <p:sp>
        <p:nvSpPr>
          <p:cNvPr id="391185" name="Rectangle 17"/>
          <p:cNvSpPr>
            <a:spLocks noChangeArrowheads="1"/>
          </p:cNvSpPr>
          <p:nvPr userDrawn="1"/>
        </p:nvSpPr>
        <p:spPr bwMode="auto">
          <a:xfrm flipV="1">
            <a:off x="-3175" y="0"/>
            <a:ext cx="9147175" cy="985838"/>
          </a:xfrm>
          <a:prstGeom prst="rect">
            <a:avLst/>
          </a:prstGeom>
          <a:gradFill rotWithShape="1">
            <a:gsLst>
              <a:gs pos="0">
                <a:schemeClr val="tx2"/>
              </a:gs>
              <a:gs pos="100000">
                <a:schemeClr val="accent2"/>
              </a:gs>
            </a:gsLst>
            <a:lin ang="0" scaled="1"/>
          </a:gradFill>
          <a:ln w="9525" algn="ctr">
            <a:noFill/>
            <a:miter lim="800000"/>
            <a:headEnd/>
            <a:tailEnd/>
          </a:ln>
          <a:effectLst/>
        </p:spPr>
        <p:txBody>
          <a:bodyPr wrap="none" anchor="ctr"/>
          <a:lstStyle/>
          <a:p>
            <a:pPr>
              <a:defRPr/>
            </a:pPr>
            <a:endParaRPr lang="en-US"/>
          </a:p>
        </p:txBody>
      </p:sp>
      <p:sp>
        <p:nvSpPr>
          <p:cNvPr id="2056" name="Rectangle 7"/>
          <p:cNvSpPr>
            <a:spLocks noGrp="1" noChangeArrowheads="1"/>
          </p:cNvSpPr>
          <p:nvPr>
            <p:ph type="title"/>
          </p:nvPr>
        </p:nvSpPr>
        <p:spPr bwMode="gray">
          <a:xfrm>
            <a:off x="314325" y="146050"/>
            <a:ext cx="8524875" cy="600075"/>
          </a:xfrm>
          <a:prstGeom prst="rect">
            <a:avLst/>
          </a:prstGeom>
          <a:noFill/>
          <a:ln w="9525">
            <a:noFill/>
            <a:miter lim="800000"/>
            <a:headEnd/>
            <a:tailEnd/>
          </a:ln>
        </p:spPr>
        <p:txBody>
          <a:bodyPr vert="horz" wrap="square" lIns="0" tIns="45720" rIns="0" bIns="45720" numCol="1" anchor="b" anchorCtr="0" compatLnSpc="1">
            <a:prstTxWarp prst="textNoShape">
              <a:avLst/>
            </a:prstTxWarp>
          </a:bodyPr>
          <a:lstStyle/>
          <a:p>
            <a:pPr lvl="0"/>
            <a:r>
              <a:rPr lang="de-DE"/>
              <a:t>Klicken Sie, um das Titelformat zu bearbeiten</a:t>
            </a:r>
          </a:p>
        </p:txBody>
      </p:sp>
      <p:sp>
        <p:nvSpPr>
          <p:cNvPr id="11" name="Rectangle 10"/>
          <p:cNvSpPr/>
          <p:nvPr userDrawn="1"/>
        </p:nvSpPr>
        <p:spPr>
          <a:xfrm>
            <a:off x="118691" y="6477000"/>
            <a:ext cx="372217" cy="276999"/>
          </a:xfrm>
          <a:prstGeom prst="rect">
            <a:avLst/>
          </a:prstGeom>
        </p:spPr>
        <p:txBody>
          <a:bodyPr wrap="none">
            <a:spAutoFit/>
          </a:bodyPr>
          <a:lstStyle/>
          <a:p>
            <a:pPr algn="r"/>
            <a:fld id="{FB0CAFA3-61E7-4C74-80A9-05418F2CA66E}" type="slidenum">
              <a:rPr lang="en-US" sz="1200" smtClean="0">
                <a:solidFill>
                  <a:srgbClr val="0C3E70"/>
                </a:solidFill>
              </a:rPr>
              <a:pPr algn="r"/>
              <a:t>‹#›</a:t>
            </a:fld>
            <a:endParaRPr lang="en-US" sz="1200" dirty="0">
              <a:solidFill>
                <a:srgbClr val="0C3E70"/>
              </a:solidFill>
            </a:endParaRPr>
          </a:p>
        </p:txBody>
      </p:sp>
    </p:spTree>
  </p:cSld>
  <p:clrMap bg1="dk2" tx1="lt1" bg2="dk1" tx2="lt2" accent1="accent1" accent2="accent2" accent3="accent3" accent4="accent4" accent5="accent5" accent6="accent6" hlink="hlink" folHlink="folHlink"/>
  <p:sldLayoutIdLst>
    <p:sldLayoutId id="2147483793"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ransition spd="med">
    <p:fade/>
  </p:transition>
  <p:hf hdr="0" dt="0"/>
  <p:txStyles>
    <p:titleStyle>
      <a:lvl1pPr algn="l" rtl="0" eaLnBrk="0" fontAlgn="base" hangingPunct="0">
        <a:lnSpc>
          <a:spcPct val="95000"/>
        </a:lnSpc>
        <a:spcBef>
          <a:spcPct val="0"/>
        </a:spcBef>
        <a:spcAft>
          <a:spcPct val="0"/>
        </a:spcAft>
        <a:defRPr sz="2400" b="1">
          <a:solidFill>
            <a:schemeClr val="tx1"/>
          </a:solidFill>
          <a:latin typeface="+mj-lt"/>
          <a:ea typeface="+mj-ea"/>
          <a:cs typeface="+mj-cs"/>
        </a:defRPr>
      </a:lvl1pPr>
      <a:lvl2pPr algn="l" rtl="0" eaLnBrk="0" fontAlgn="base" hangingPunct="0">
        <a:lnSpc>
          <a:spcPct val="95000"/>
        </a:lnSpc>
        <a:spcBef>
          <a:spcPct val="0"/>
        </a:spcBef>
        <a:spcAft>
          <a:spcPct val="0"/>
        </a:spcAft>
        <a:defRPr sz="2400" b="1">
          <a:solidFill>
            <a:schemeClr val="tx1"/>
          </a:solidFill>
          <a:latin typeface="Arial" charset="0"/>
          <a:cs typeface="Arial" charset="0"/>
        </a:defRPr>
      </a:lvl2pPr>
      <a:lvl3pPr algn="l" rtl="0" eaLnBrk="0" fontAlgn="base" hangingPunct="0">
        <a:lnSpc>
          <a:spcPct val="95000"/>
        </a:lnSpc>
        <a:spcBef>
          <a:spcPct val="0"/>
        </a:spcBef>
        <a:spcAft>
          <a:spcPct val="0"/>
        </a:spcAft>
        <a:defRPr sz="2400" b="1">
          <a:solidFill>
            <a:schemeClr val="tx1"/>
          </a:solidFill>
          <a:latin typeface="Arial" charset="0"/>
          <a:cs typeface="Arial" charset="0"/>
        </a:defRPr>
      </a:lvl3pPr>
      <a:lvl4pPr algn="l" rtl="0" eaLnBrk="0" fontAlgn="base" hangingPunct="0">
        <a:lnSpc>
          <a:spcPct val="95000"/>
        </a:lnSpc>
        <a:spcBef>
          <a:spcPct val="0"/>
        </a:spcBef>
        <a:spcAft>
          <a:spcPct val="0"/>
        </a:spcAft>
        <a:defRPr sz="2400" b="1">
          <a:solidFill>
            <a:schemeClr val="tx1"/>
          </a:solidFill>
          <a:latin typeface="Arial" charset="0"/>
          <a:cs typeface="Arial" charset="0"/>
        </a:defRPr>
      </a:lvl4pPr>
      <a:lvl5pPr algn="l" rtl="0" eaLnBrk="0" fontAlgn="base" hangingPunct="0">
        <a:lnSpc>
          <a:spcPct val="95000"/>
        </a:lnSpc>
        <a:spcBef>
          <a:spcPct val="0"/>
        </a:spcBef>
        <a:spcAft>
          <a:spcPct val="0"/>
        </a:spcAft>
        <a:defRPr sz="2400" b="1">
          <a:solidFill>
            <a:schemeClr val="tx1"/>
          </a:solidFill>
          <a:latin typeface="Arial" charset="0"/>
          <a:cs typeface="Arial" charset="0"/>
        </a:defRPr>
      </a:lvl5pPr>
      <a:lvl6pPr marL="457200" algn="l" rtl="0" fontAlgn="base">
        <a:lnSpc>
          <a:spcPct val="95000"/>
        </a:lnSpc>
        <a:spcBef>
          <a:spcPct val="0"/>
        </a:spcBef>
        <a:spcAft>
          <a:spcPct val="0"/>
        </a:spcAft>
        <a:defRPr sz="2400" b="1">
          <a:solidFill>
            <a:schemeClr val="tx1"/>
          </a:solidFill>
          <a:latin typeface="Arial" charset="0"/>
          <a:cs typeface="Arial" charset="0"/>
        </a:defRPr>
      </a:lvl6pPr>
      <a:lvl7pPr marL="914400" algn="l" rtl="0" fontAlgn="base">
        <a:lnSpc>
          <a:spcPct val="95000"/>
        </a:lnSpc>
        <a:spcBef>
          <a:spcPct val="0"/>
        </a:spcBef>
        <a:spcAft>
          <a:spcPct val="0"/>
        </a:spcAft>
        <a:defRPr sz="2400" b="1">
          <a:solidFill>
            <a:schemeClr val="tx1"/>
          </a:solidFill>
          <a:latin typeface="Arial" charset="0"/>
          <a:cs typeface="Arial" charset="0"/>
        </a:defRPr>
      </a:lvl7pPr>
      <a:lvl8pPr marL="1371600" algn="l" rtl="0" fontAlgn="base">
        <a:lnSpc>
          <a:spcPct val="95000"/>
        </a:lnSpc>
        <a:spcBef>
          <a:spcPct val="0"/>
        </a:spcBef>
        <a:spcAft>
          <a:spcPct val="0"/>
        </a:spcAft>
        <a:defRPr sz="2400" b="1">
          <a:solidFill>
            <a:schemeClr val="tx1"/>
          </a:solidFill>
          <a:latin typeface="Arial" charset="0"/>
          <a:cs typeface="Arial" charset="0"/>
        </a:defRPr>
      </a:lvl8pPr>
      <a:lvl9pPr marL="1828800" algn="l" rtl="0" fontAlgn="base">
        <a:lnSpc>
          <a:spcPct val="95000"/>
        </a:lnSpc>
        <a:spcBef>
          <a:spcPct val="0"/>
        </a:spcBef>
        <a:spcAft>
          <a:spcPct val="0"/>
        </a:spcAft>
        <a:defRPr sz="2400" b="1">
          <a:solidFill>
            <a:schemeClr val="tx1"/>
          </a:solidFill>
          <a:latin typeface="Arial" charset="0"/>
          <a:cs typeface="Arial" charset="0"/>
        </a:defRPr>
      </a:lvl9pPr>
    </p:titleStyle>
    <p:bodyStyle>
      <a:lvl1pPr marL="190500" indent="-190500" algn="l" rtl="0" eaLnBrk="0" fontAlgn="base" hangingPunct="0">
        <a:spcBef>
          <a:spcPct val="60000"/>
        </a:spcBef>
        <a:spcAft>
          <a:spcPct val="0"/>
        </a:spcAft>
        <a:buClr>
          <a:schemeClr val="accent1"/>
        </a:buClr>
        <a:buFont typeface="Wingdings" pitchFamily="2" charset="2"/>
        <a:buChar char="§"/>
        <a:defRPr sz="2000" b="1">
          <a:solidFill>
            <a:schemeClr val="tx1"/>
          </a:solidFill>
          <a:latin typeface="+mn-lt"/>
          <a:ea typeface="+mn-ea"/>
          <a:cs typeface="+mn-cs"/>
        </a:defRPr>
      </a:lvl1pPr>
      <a:lvl2pPr marL="381000" indent="-188913" algn="l" rtl="0" eaLnBrk="0" fontAlgn="base" hangingPunct="0">
        <a:spcBef>
          <a:spcPct val="30000"/>
        </a:spcBef>
        <a:spcAft>
          <a:spcPct val="0"/>
        </a:spcAft>
        <a:buClr>
          <a:schemeClr val="accent1"/>
        </a:buClr>
        <a:buFont typeface="Wingdings" pitchFamily="2" charset="2"/>
        <a:buChar char="§"/>
        <a:defRPr>
          <a:solidFill>
            <a:schemeClr val="tx1"/>
          </a:solidFill>
          <a:latin typeface="+mn-lt"/>
          <a:cs typeface="+mn-cs"/>
        </a:defRPr>
      </a:lvl2pPr>
      <a:lvl3pPr marL="561975" indent="-179388" algn="l" rtl="0" eaLnBrk="0" fontAlgn="base" hangingPunct="0">
        <a:spcBef>
          <a:spcPct val="30000"/>
        </a:spcBef>
        <a:spcAft>
          <a:spcPct val="0"/>
        </a:spcAft>
        <a:buClr>
          <a:schemeClr val="accent1"/>
        </a:buClr>
        <a:buFont typeface="Wingdings" pitchFamily="2" charset="2"/>
        <a:buChar char="§"/>
        <a:defRPr sz="1600">
          <a:solidFill>
            <a:schemeClr val="tx1"/>
          </a:solidFill>
          <a:latin typeface="+mn-lt"/>
          <a:cs typeface="+mn-cs"/>
        </a:defRPr>
      </a:lvl3pPr>
      <a:lvl4pPr marL="768350" indent="-204788" algn="l" rtl="0" eaLnBrk="0" fontAlgn="base" hangingPunct="0">
        <a:spcBef>
          <a:spcPct val="30000"/>
        </a:spcBef>
        <a:spcAft>
          <a:spcPct val="0"/>
        </a:spcAft>
        <a:buClr>
          <a:schemeClr val="accent1"/>
        </a:buClr>
        <a:buFont typeface="Wingdings" pitchFamily="2" charset="2"/>
        <a:buChar char="§"/>
        <a:defRPr sz="1600">
          <a:solidFill>
            <a:schemeClr val="tx1"/>
          </a:solidFill>
          <a:latin typeface="+mn-lt"/>
          <a:cs typeface="+mn-cs"/>
        </a:defRPr>
      </a:lvl4pPr>
      <a:lvl5pPr marL="1050925" indent="-168275" algn="l" rtl="0" eaLnBrk="0" fontAlgn="base" hangingPunct="0">
        <a:spcBef>
          <a:spcPct val="40000"/>
        </a:spcBef>
        <a:spcAft>
          <a:spcPct val="0"/>
        </a:spcAft>
        <a:buClr>
          <a:schemeClr val="accent1"/>
        </a:buClr>
        <a:buFont typeface="Wingdings" pitchFamily="2" charset="2"/>
        <a:buChar char="»"/>
        <a:defRPr sz="2000">
          <a:solidFill>
            <a:schemeClr val="tx1"/>
          </a:solidFill>
          <a:latin typeface="+mn-lt"/>
          <a:cs typeface="+mn-cs"/>
        </a:defRPr>
      </a:lvl5pPr>
      <a:lvl6pPr marL="1508125" indent="-168275" algn="l" rtl="0" fontAlgn="base">
        <a:spcBef>
          <a:spcPct val="40000"/>
        </a:spcBef>
        <a:spcAft>
          <a:spcPct val="0"/>
        </a:spcAft>
        <a:buClr>
          <a:schemeClr val="accent1"/>
        </a:buClr>
        <a:buFont typeface="Wingdings" pitchFamily="2" charset="2"/>
        <a:buChar char="»"/>
        <a:defRPr sz="2000">
          <a:solidFill>
            <a:schemeClr val="tx1"/>
          </a:solidFill>
          <a:latin typeface="+mn-lt"/>
          <a:cs typeface="+mn-cs"/>
        </a:defRPr>
      </a:lvl6pPr>
      <a:lvl7pPr marL="1965325" indent="-168275" algn="l" rtl="0" fontAlgn="base">
        <a:spcBef>
          <a:spcPct val="40000"/>
        </a:spcBef>
        <a:spcAft>
          <a:spcPct val="0"/>
        </a:spcAft>
        <a:buClr>
          <a:schemeClr val="accent1"/>
        </a:buClr>
        <a:buFont typeface="Wingdings" pitchFamily="2" charset="2"/>
        <a:buChar char="»"/>
        <a:defRPr sz="2000">
          <a:solidFill>
            <a:schemeClr val="tx1"/>
          </a:solidFill>
          <a:latin typeface="+mn-lt"/>
          <a:cs typeface="+mn-cs"/>
        </a:defRPr>
      </a:lvl7pPr>
      <a:lvl8pPr marL="2422525" indent="-168275" algn="l" rtl="0" fontAlgn="base">
        <a:spcBef>
          <a:spcPct val="40000"/>
        </a:spcBef>
        <a:spcAft>
          <a:spcPct val="0"/>
        </a:spcAft>
        <a:buClr>
          <a:schemeClr val="accent1"/>
        </a:buClr>
        <a:buFont typeface="Wingdings" pitchFamily="2" charset="2"/>
        <a:buChar char="»"/>
        <a:defRPr sz="2000">
          <a:solidFill>
            <a:schemeClr val="tx1"/>
          </a:solidFill>
          <a:latin typeface="+mn-lt"/>
          <a:cs typeface="+mn-cs"/>
        </a:defRPr>
      </a:lvl8pPr>
      <a:lvl9pPr marL="2879725" indent="-168275" algn="l" rtl="0" fontAlgn="base">
        <a:spcBef>
          <a:spcPct val="40000"/>
        </a:spcBef>
        <a:spcAft>
          <a:spcPct val="0"/>
        </a:spcAft>
        <a:buClr>
          <a:schemeClr val="accent1"/>
        </a:buClr>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package" Target="../embeddings/Microsoft_Excel_Worksheet.xlsx"/><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microsoft.com/office/2018/10/relationships/comments" Target="../comments/modernComment_107_B0F5B64A.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microsoft.com/office/2018/10/relationships/comments" Target="../comments/modernComment_105_27B7994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719138" y="1916113"/>
            <a:ext cx="8424862" cy="1122362"/>
          </a:xfrm>
        </p:spPr>
        <p:txBody>
          <a:bodyPr/>
          <a:lstStyle/>
          <a:p>
            <a:r>
              <a:rPr lang="de-DE" dirty="0"/>
              <a:t>ERCOT</a:t>
            </a:r>
            <a:br>
              <a:rPr lang="de-DE" dirty="0"/>
            </a:br>
            <a:r>
              <a:rPr lang="de-DE" sz="1800" dirty="0"/>
              <a:t>ELCC </a:t>
            </a:r>
            <a:r>
              <a:rPr lang="de-DE" sz="1800"/>
              <a:t>Surface Simplification</a:t>
            </a:r>
            <a:endParaRPr lang="de-DE" sz="1800" dirty="0"/>
          </a:p>
        </p:txBody>
      </p:sp>
      <p:sp>
        <p:nvSpPr>
          <p:cNvPr id="5123" name="Rectangle 3"/>
          <p:cNvSpPr>
            <a:spLocks noGrp="1" noChangeArrowheads="1"/>
          </p:cNvSpPr>
          <p:nvPr>
            <p:ph type="subTitle" idx="1"/>
          </p:nvPr>
        </p:nvSpPr>
        <p:spPr>
          <a:xfrm>
            <a:off x="719138" y="3160713"/>
            <a:ext cx="5956300" cy="800100"/>
          </a:xfrm>
        </p:spPr>
        <p:txBody>
          <a:bodyPr/>
          <a:lstStyle/>
          <a:p>
            <a:r>
              <a:rPr lang="de-DE" dirty="0"/>
              <a:t>Astrap</a:t>
            </a:r>
            <a:r>
              <a:rPr lang="de-DE" dirty="0">
                <a:cs typeface="Calibri" panose="020F0502020204030204" pitchFamily="34" charset="0"/>
              </a:rPr>
              <a:t>é</a:t>
            </a:r>
            <a:r>
              <a:rPr lang="de-DE" dirty="0"/>
              <a:t> Consulting</a:t>
            </a:r>
          </a:p>
          <a:p>
            <a:r>
              <a:rPr lang="de-DE" dirty="0"/>
              <a:t>May 2024</a:t>
            </a: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84688-84E7-C6C3-952A-D9CCA7ACEAB4}"/>
              </a:ext>
            </a:extLst>
          </p:cNvPr>
          <p:cNvSpPr>
            <a:spLocks noGrp="1"/>
          </p:cNvSpPr>
          <p:nvPr>
            <p:ph type="title"/>
          </p:nvPr>
        </p:nvSpPr>
        <p:spPr/>
        <p:txBody>
          <a:bodyPr/>
          <a:lstStyle/>
          <a:p>
            <a:r>
              <a:rPr lang="en-US" dirty="0"/>
              <a:t>Discussion and Observations</a:t>
            </a:r>
          </a:p>
        </p:txBody>
      </p:sp>
      <p:sp>
        <p:nvSpPr>
          <p:cNvPr id="3" name="Content Placeholder 2">
            <a:extLst>
              <a:ext uri="{FF2B5EF4-FFF2-40B4-BE49-F238E27FC236}">
                <a16:creationId xmlns:a16="http://schemas.microsoft.com/office/drawing/2014/main" id="{BE738B75-D1CF-E77E-6AFE-0C2FDEA3F642}"/>
              </a:ext>
            </a:extLst>
          </p:cNvPr>
          <p:cNvSpPr>
            <a:spLocks noGrp="1"/>
          </p:cNvSpPr>
          <p:nvPr>
            <p:ph idx="1"/>
          </p:nvPr>
        </p:nvSpPr>
        <p:spPr/>
        <p:txBody>
          <a:bodyPr/>
          <a:lstStyle/>
          <a:p>
            <a:r>
              <a:rPr lang="en-US" dirty="0"/>
              <a:t>Approach is expected to avoid limitations seen in ELCC Surface approach (limited flexibility in selecting battery duration and combinations of batteries)</a:t>
            </a:r>
          </a:p>
          <a:p>
            <a:r>
              <a:rPr lang="en-US" dirty="0"/>
              <a:t>Will require testing between the proposed method and a full ELCC approach within SERVM to ensure reasonableness of results </a:t>
            </a:r>
          </a:p>
          <a:p>
            <a:r>
              <a:rPr lang="en-US" dirty="0"/>
              <a:t>Desired portfolios not included within original renewable combinations simulated (Green Cells on slide 3)  simulated will require interpolation of results between levels to ensure accurate ELCC values</a:t>
            </a:r>
          </a:p>
        </p:txBody>
      </p:sp>
    </p:spTree>
    <p:extLst>
      <p:ext uri="{BB962C8B-B14F-4D97-AF65-F5344CB8AC3E}">
        <p14:creationId xmlns:p14="http://schemas.microsoft.com/office/powerpoint/2010/main" val="923757942"/>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CF60C-6837-3125-A1FA-B35A4702A6BD}"/>
              </a:ext>
            </a:extLst>
          </p:cNvPr>
          <p:cNvSpPr>
            <a:spLocks noGrp="1"/>
          </p:cNvSpPr>
          <p:nvPr>
            <p:ph type="title"/>
          </p:nvPr>
        </p:nvSpPr>
        <p:spPr/>
        <p:txBody>
          <a:bodyPr/>
          <a:lstStyle/>
          <a:p>
            <a:r>
              <a:rPr lang="en-US" dirty="0"/>
              <a:t>Purpose</a:t>
            </a:r>
          </a:p>
        </p:txBody>
      </p:sp>
      <p:sp>
        <p:nvSpPr>
          <p:cNvPr id="3" name="Content Placeholder 2">
            <a:extLst>
              <a:ext uri="{FF2B5EF4-FFF2-40B4-BE49-F238E27FC236}">
                <a16:creationId xmlns:a16="http://schemas.microsoft.com/office/drawing/2014/main" id="{252710C9-8821-AB42-A883-C9B288292645}"/>
              </a:ext>
            </a:extLst>
          </p:cNvPr>
          <p:cNvSpPr>
            <a:spLocks noGrp="1"/>
          </p:cNvSpPr>
          <p:nvPr>
            <p:ph idx="1"/>
          </p:nvPr>
        </p:nvSpPr>
        <p:spPr>
          <a:xfrm>
            <a:off x="188491" y="1295707"/>
            <a:ext cx="8524875" cy="4391025"/>
          </a:xfrm>
        </p:spPr>
        <p:txBody>
          <a:bodyPr/>
          <a:lstStyle/>
          <a:p>
            <a:r>
              <a:rPr lang="en-US" dirty="0"/>
              <a:t>To investigate a methodology to generate marginal ELCCs by technology for 2 non-dispatchable technologies (e.g. 0-75GW Solar PV, 0-75GW Wind) and unlimited combinations of storage duration (X GW of 2 Hr Battery, X GW of 4 Hr Battery, X GW of 8 Hr Battery)</a:t>
            </a:r>
          </a:p>
          <a:p>
            <a:pPr lvl="1"/>
            <a:r>
              <a:rPr lang="en-US" dirty="0"/>
              <a:t>Approach should allow the user to define any given portfolio within a specified range</a:t>
            </a:r>
          </a:p>
          <a:p>
            <a:pPr lvl="1"/>
            <a:r>
              <a:rPr lang="en-US" dirty="0"/>
              <a:t>Ideally this approach will avoid requiring prohibitively high amount of simulations to generate ELCCs</a:t>
            </a:r>
          </a:p>
          <a:p>
            <a:pPr lvl="1"/>
            <a:endParaRPr lang="en-US" dirty="0"/>
          </a:p>
        </p:txBody>
      </p:sp>
    </p:spTree>
    <p:extLst>
      <p:ext uri="{BB962C8B-B14F-4D97-AF65-F5344CB8AC3E}">
        <p14:creationId xmlns:p14="http://schemas.microsoft.com/office/powerpoint/2010/main" val="4113434501"/>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AACA1-BB6A-2AC1-2561-FBB5BEDD5553}"/>
              </a:ext>
            </a:extLst>
          </p:cNvPr>
          <p:cNvSpPr>
            <a:spLocks noGrp="1"/>
          </p:cNvSpPr>
          <p:nvPr>
            <p:ph type="title"/>
          </p:nvPr>
        </p:nvSpPr>
        <p:spPr/>
        <p:txBody>
          <a:bodyPr/>
          <a:lstStyle/>
          <a:p>
            <a:r>
              <a:rPr lang="en-US" dirty="0"/>
              <a:t>Proposal</a:t>
            </a:r>
          </a:p>
        </p:txBody>
      </p:sp>
      <p:sp>
        <p:nvSpPr>
          <p:cNvPr id="3" name="Content Placeholder 2">
            <a:extLst>
              <a:ext uri="{FF2B5EF4-FFF2-40B4-BE49-F238E27FC236}">
                <a16:creationId xmlns:a16="http://schemas.microsoft.com/office/drawing/2014/main" id="{2BC2DDE7-62CF-5950-F4BD-8BE7CF0DC87F}"/>
              </a:ext>
            </a:extLst>
          </p:cNvPr>
          <p:cNvSpPr>
            <a:spLocks noGrp="1"/>
          </p:cNvSpPr>
          <p:nvPr>
            <p:ph idx="1"/>
          </p:nvPr>
        </p:nvSpPr>
        <p:spPr>
          <a:xfrm>
            <a:off x="309562" y="1153094"/>
            <a:ext cx="8524875" cy="4391025"/>
          </a:xfrm>
        </p:spPr>
        <p:txBody>
          <a:bodyPr/>
          <a:lstStyle/>
          <a:p>
            <a:r>
              <a:rPr lang="en-US" dirty="0"/>
              <a:t>Simplify problem by leveraging SERVM to produce numerous LOLE Events for combinations of solar and wind at 0.1 LOLE, and utilizing out of model approach to establish storage value for each portfolio</a:t>
            </a:r>
          </a:p>
        </p:txBody>
      </p:sp>
      <p:graphicFrame>
        <p:nvGraphicFramePr>
          <p:cNvPr id="9" name="Object 8">
            <a:extLst>
              <a:ext uri="{FF2B5EF4-FFF2-40B4-BE49-F238E27FC236}">
                <a16:creationId xmlns:a16="http://schemas.microsoft.com/office/drawing/2014/main" id="{A4DA72C4-8804-E985-7068-90A0BD209AB3}"/>
              </a:ext>
            </a:extLst>
          </p:cNvPr>
          <p:cNvGraphicFramePr>
            <a:graphicFrameLocks noChangeAspect="1"/>
          </p:cNvGraphicFramePr>
          <p:nvPr>
            <p:extLst>
              <p:ext uri="{D42A27DB-BD31-4B8C-83A1-F6EECF244321}">
                <p14:modId xmlns:p14="http://schemas.microsoft.com/office/powerpoint/2010/main" val="1231380550"/>
              </p:ext>
            </p:extLst>
          </p:nvPr>
        </p:nvGraphicFramePr>
        <p:xfrm>
          <a:off x="1136140" y="4634896"/>
          <a:ext cx="619125" cy="200025"/>
        </p:xfrm>
        <a:graphic>
          <a:graphicData uri="http://schemas.openxmlformats.org/presentationml/2006/ole">
            <mc:AlternateContent xmlns:mc="http://schemas.openxmlformats.org/markup-compatibility/2006">
              <mc:Choice xmlns:v="urn:schemas-microsoft-com:vml" Requires="v">
                <p:oleObj name="Worksheet" r:id="rId2" imgW="619243" imgH="199891" progId="Excel.Sheet.12">
                  <p:embed/>
                </p:oleObj>
              </mc:Choice>
              <mc:Fallback>
                <p:oleObj name="Worksheet" r:id="rId2" imgW="619243" imgH="199891" progId="Excel.Sheet.12">
                  <p:embed/>
                  <p:pic>
                    <p:nvPicPr>
                      <p:cNvPr id="0" name=""/>
                      <p:cNvPicPr/>
                      <p:nvPr/>
                    </p:nvPicPr>
                    <p:blipFill>
                      <a:blip r:embed="rId3"/>
                      <a:stretch>
                        <a:fillRect/>
                      </a:stretch>
                    </p:blipFill>
                    <p:spPr>
                      <a:xfrm>
                        <a:off x="1136140" y="4634896"/>
                        <a:ext cx="619125" cy="200025"/>
                      </a:xfrm>
                      <a:prstGeom prst="rect">
                        <a:avLst/>
                      </a:prstGeom>
                    </p:spPr>
                  </p:pic>
                </p:oleObj>
              </mc:Fallback>
            </mc:AlternateContent>
          </a:graphicData>
        </a:graphic>
      </p:graphicFrame>
      <p:sp>
        <p:nvSpPr>
          <p:cNvPr id="10" name="TextBox 9">
            <a:extLst>
              <a:ext uri="{FF2B5EF4-FFF2-40B4-BE49-F238E27FC236}">
                <a16:creationId xmlns:a16="http://schemas.microsoft.com/office/drawing/2014/main" id="{C77605B5-A484-FAAB-CF34-3D6C72F063C1}"/>
              </a:ext>
            </a:extLst>
          </p:cNvPr>
          <p:cNvSpPr txBox="1"/>
          <p:nvPr/>
        </p:nvSpPr>
        <p:spPr>
          <a:xfrm>
            <a:off x="1755265" y="4544794"/>
            <a:ext cx="4903907" cy="307777"/>
          </a:xfrm>
          <a:prstGeom prst="rect">
            <a:avLst/>
          </a:prstGeom>
          <a:noFill/>
        </p:spPr>
        <p:txBody>
          <a:bodyPr wrap="none" rtlCol="0">
            <a:spAutoFit/>
          </a:bodyPr>
          <a:lstStyle/>
          <a:p>
            <a:r>
              <a:rPr lang="en-US" sz="1400" dirty="0"/>
              <a:t>Simulated cases at 0.1 LOLE with LOLE Events cataloged</a:t>
            </a:r>
          </a:p>
        </p:txBody>
      </p:sp>
      <p:graphicFrame>
        <p:nvGraphicFramePr>
          <p:cNvPr id="5" name="Table 4">
            <a:extLst>
              <a:ext uri="{FF2B5EF4-FFF2-40B4-BE49-F238E27FC236}">
                <a16:creationId xmlns:a16="http://schemas.microsoft.com/office/drawing/2014/main" id="{6483FE33-3661-E51C-9A3D-3532B71AF4B4}"/>
              </a:ext>
            </a:extLst>
          </p:cNvPr>
          <p:cNvGraphicFramePr>
            <a:graphicFrameLocks noGrp="1"/>
          </p:cNvGraphicFramePr>
          <p:nvPr>
            <p:extLst>
              <p:ext uri="{D42A27DB-BD31-4B8C-83A1-F6EECF244321}">
                <p14:modId xmlns:p14="http://schemas.microsoft.com/office/powerpoint/2010/main" val="1759431711"/>
              </p:ext>
            </p:extLst>
          </p:nvPr>
        </p:nvGraphicFramePr>
        <p:xfrm>
          <a:off x="1623838" y="2495965"/>
          <a:ext cx="5486400" cy="1724025"/>
        </p:xfrm>
        <a:graphic>
          <a:graphicData uri="http://schemas.openxmlformats.org/drawingml/2006/table">
            <a:tbl>
              <a:tblPr/>
              <a:tblGrid>
                <a:gridCol w="609600">
                  <a:extLst>
                    <a:ext uri="{9D8B030D-6E8A-4147-A177-3AD203B41FA5}">
                      <a16:colId xmlns:a16="http://schemas.microsoft.com/office/drawing/2014/main" val="1581047488"/>
                    </a:ext>
                  </a:extLst>
                </a:gridCol>
                <a:gridCol w="609600">
                  <a:extLst>
                    <a:ext uri="{9D8B030D-6E8A-4147-A177-3AD203B41FA5}">
                      <a16:colId xmlns:a16="http://schemas.microsoft.com/office/drawing/2014/main" val="3965893598"/>
                    </a:ext>
                  </a:extLst>
                </a:gridCol>
                <a:gridCol w="609600">
                  <a:extLst>
                    <a:ext uri="{9D8B030D-6E8A-4147-A177-3AD203B41FA5}">
                      <a16:colId xmlns:a16="http://schemas.microsoft.com/office/drawing/2014/main" val="2742490186"/>
                    </a:ext>
                  </a:extLst>
                </a:gridCol>
                <a:gridCol w="609600">
                  <a:extLst>
                    <a:ext uri="{9D8B030D-6E8A-4147-A177-3AD203B41FA5}">
                      <a16:colId xmlns:a16="http://schemas.microsoft.com/office/drawing/2014/main" val="2490841825"/>
                    </a:ext>
                  </a:extLst>
                </a:gridCol>
                <a:gridCol w="609600">
                  <a:extLst>
                    <a:ext uri="{9D8B030D-6E8A-4147-A177-3AD203B41FA5}">
                      <a16:colId xmlns:a16="http://schemas.microsoft.com/office/drawing/2014/main" val="1436226934"/>
                    </a:ext>
                  </a:extLst>
                </a:gridCol>
                <a:gridCol w="609600">
                  <a:extLst>
                    <a:ext uri="{9D8B030D-6E8A-4147-A177-3AD203B41FA5}">
                      <a16:colId xmlns:a16="http://schemas.microsoft.com/office/drawing/2014/main" val="3647564831"/>
                    </a:ext>
                  </a:extLst>
                </a:gridCol>
                <a:gridCol w="609600">
                  <a:extLst>
                    <a:ext uri="{9D8B030D-6E8A-4147-A177-3AD203B41FA5}">
                      <a16:colId xmlns:a16="http://schemas.microsoft.com/office/drawing/2014/main" val="2463133695"/>
                    </a:ext>
                  </a:extLst>
                </a:gridCol>
                <a:gridCol w="609600">
                  <a:extLst>
                    <a:ext uri="{9D8B030D-6E8A-4147-A177-3AD203B41FA5}">
                      <a16:colId xmlns:a16="http://schemas.microsoft.com/office/drawing/2014/main" val="400713114"/>
                    </a:ext>
                  </a:extLst>
                </a:gridCol>
                <a:gridCol w="609600">
                  <a:extLst>
                    <a:ext uri="{9D8B030D-6E8A-4147-A177-3AD203B41FA5}">
                      <a16:colId xmlns:a16="http://schemas.microsoft.com/office/drawing/2014/main" val="3045099065"/>
                    </a:ext>
                  </a:extLst>
                </a:gridCol>
              </a:tblGrid>
              <a:tr h="200025">
                <a:tc>
                  <a:txBody>
                    <a:bodyPr/>
                    <a:lstStyle/>
                    <a:p>
                      <a:pPr algn="l" fontAlgn="b"/>
                      <a:r>
                        <a:rPr lang="en-US" sz="1100" b="0" i="0" u="none" strike="noStrike">
                          <a:solidFill>
                            <a:srgbClr val="000000"/>
                          </a:solidFill>
                          <a:effectLst/>
                          <a:highlight>
                            <a:srgbClr val="FFFFFF"/>
                          </a:highligh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1100" b="0" i="0" u="none" strike="noStrike">
                          <a:solidFill>
                            <a:srgbClr val="000000"/>
                          </a:solidFill>
                          <a:effectLst/>
                          <a:highlight>
                            <a:srgbClr val="FFFFFF"/>
                          </a:highlight>
                          <a:latin typeface="Aptos Narrow" panose="020B0004020202020204" pitchFamily="34" charset="0"/>
                        </a:rPr>
                        <a:t>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gridSpan="7">
                  <a:txBody>
                    <a:bodyPr/>
                    <a:lstStyle/>
                    <a:p>
                      <a:pPr algn="ctr" fontAlgn="b"/>
                      <a:r>
                        <a:rPr lang="en-US" sz="1100" b="1" i="0" u="none" strike="noStrike">
                          <a:solidFill>
                            <a:srgbClr val="000000"/>
                          </a:solidFill>
                          <a:effectLst/>
                          <a:latin typeface="Aptos Narrow" panose="020B0004020202020204" pitchFamily="34" charset="0"/>
                        </a:rPr>
                        <a:t>Wind MW</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84464182"/>
                  </a:ext>
                </a:extLst>
              </a:tr>
              <a:tr h="190500">
                <a:tc>
                  <a:txBody>
                    <a:bodyPr/>
                    <a:lstStyle/>
                    <a:p>
                      <a:pPr algn="l" fontAlgn="b"/>
                      <a:r>
                        <a:rPr lang="en-US" sz="1100" b="0" i="0" u="none" strike="noStrike">
                          <a:solidFill>
                            <a:srgbClr val="000000"/>
                          </a:solidFill>
                          <a:effectLst/>
                          <a:highlight>
                            <a:srgbClr val="FFFFFF"/>
                          </a:highligh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effectLst/>
                          <a:highlight>
                            <a:srgbClr val="FFFFFF"/>
                          </a:highlight>
                          <a:latin typeface="Aptos Narrow" panose="020B0004020202020204" pitchFamily="34" charset="0"/>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100" b="0" i="0" u="none" strike="noStrike" dirty="0">
                          <a:solidFill>
                            <a:srgbClr val="000000"/>
                          </a:solidFill>
                          <a:effectLst/>
                          <a:latin typeface="Aptos Narrow" panose="020B0004020202020204" pitchFamily="34" charset="0"/>
                        </a:rPr>
                        <a:t>30000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Aptos Narrow" panose="020B0004020202020204" pitchFamily="34" charset="0"/>
                        </a:rPr>
                        <a:t>35000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40000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Aptos Narrow" panose="020B0004020202020204" pitchFamily="34" charset="0"/>
                        </a:rPr>
                        <a:t>45000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Aptos Narrow" panose="020B0004020202020204" pitchFamily="34" charset="0"/>
                        </a:rPr>
                        <a:t>50000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Aptos Narrow" panose="020B0004020202020204" pitchFamily="34" charset="0"/>
                        </a:rPr>
                        <a:t>55000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Aptos Narrow" panose="020B0004020202020204" pitchFamily="34" charset="0"/>
                        </a:rPr>
                        <a:t>60000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57941292"/>
                  </a:ext>
                </a:extLst>
              </a:tr>
              <a:tr h="190500">
                <a:tc rowSpan="7">
                  <a:txBody>
                    <a:bodyPr/>
                    <a:lstStyle/>
                    <a:p>
                      <a:pPr algn="ctr" fontAlgn="ctr"/>
                      <a:r>
                        <a:rPr lang="en-US" sz="1100" b="1" i="0" u="none" strike="noStrike">
                          <a:solidFill>
                            <a:srgbClr val="000000"/>
                          </a:solidFill>
                          <a:effectLst/>
                          <a:latin typeface="Aptos Narrow" panose="020B0004020202020204" pitchFamily="34" charset="0"/>
                        </a:rPr>
                        <a:t>Solar MW</a:t>
                      </a:r>
                    </a:p>
                  </a:txBody>
                  <a:tcPr marL="9525" marR="9525" marT="9525" marB="0" vert="vert27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Aptos Narrow" panose="020B0004020202020204" pitchFamily="34" charset="0"/>
                        </a:rPr>
                        <a:t>20000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highlight>
                            <a:srgbClr val="B5E6A2"/>
                          </a:highligh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highlight>
                            <a:srgbClr val="B5E6A2"/>
                          </a:highligh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highlight>
                            <a:srgbClr val="B5E6A2"/>
                          </a:highligh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extLst>
                  <a:ext uri="{0D108BD9-81ED-4DB2-BD59-A6C34878D82A}">
                    <a16:rowId xmlns:a16="http://schemas.microsoft.com/office/drawing/2014/main" val="3310694942"/>
                  </a:ext>
                </a:extLst>
              </a:tr>
              <a:tr h="190500">
                <a:tc vMerge="1">
                  <a:txBody>
                    <a:bodyPr/>
                    <a:lstStyle/>
                    <a:p>
                      <a:endParaRPr lang="en-US"/>
                    </a:p>
                  </a:txBody>
                  <a:tcPr/>
                </a:tc>
                <a:tc>
                  <a:txBody>
                    <a:bodyPr/>
                    <a:lstStyle/>
                    <a:p>
                      <a:pPr algn="ctr" fontAlgn="b"/>
                      <a:r>
                        <a:rPr lang="en-US" sz="1100" b="0" i="0" u="none" strike="noStrike" dirty="0">
                          <a:solidFill>
                            <a:srgbClr val="000000"/>
                          </a:solidFill>
                          <a:effectLst/>
                          <a:latin typeface="Aptos Narrow" panose="020B0004020202020204" pitchFamily="34" charset="0"/>
                        </a:rPr>
                        <a:t>25000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highlight>
                            <a:srgbClr val="B5E6A2"/>
                          </a:highligh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29822167"/>
                  </a:ext>
                </a:extLst>
              </a:tr>
              <a:tr h="190500">
                <a:tc vMerge="1">
                  <a:txBody>
                    <a:bodyPr/>
                    <a:lstStyle/>
                    <a:p>
                      <a:endParaRPr lang="en-US"/>
                    </a:p>
                  </a:txBody>
                  <a:tcPr/>
                </a:tc>
                <a:tc>
                  <a:txBody>
                    <a:bodyPr/>
                    <a:lstStyle/>
                    <a:p>
                      <a:pPr algn="ctr" fontAlgn="b"/>
                      <a:r>
                        <a:rPr lang="en-US" sz="1100" b="0" i="0" u="none" strike="noStrike">
                          <a:solidFill>
                            <a:srgbClr val="000000"/>
                          </a:solidFill>
                          <a:effectLst/>
                          <a:latin typeface="Aptos Narrow" panose="020B0004020202020204" pitchFamily="34" charset="0"/>
                        </a:rPr>
                        <a:t>30000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highlight>
                            <a:srgbClr val="B5E6A2"/>
                          </a:highligh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24493391"/>
                  </a:ext>
                </a:extLst>
              </a:tr>
              <a:tr h="190500">
                <a:tc vMerge="1">
                  <a:txBody>
                    <a:bodyPr/>
                    <a:lstStyle/>
                    <a:p>
                      <a:endParaRPr lang="en-US"/>
                    </a:p>
                  </a:txBody>
                  <a:tcPr/>
                </a:tc>
                <a:tc>
                  <a:txBody>
                    <a:bodyPr/>
                    <a:lstStyle/>
                    <a:p>
                      <a:pPr algn="ctr" fontAlgn="b"/>
                      <a:r>
                        <a:rPr lang="en-US" sz="1100" b="0" i="0" u="none" strike="noStrike" dirty="0">
                          <a:solidFill>
                            <a:srgbClr val="000000"/>
                          </a:solidFill>
                          <a:effectLst/>
                          <a:latin typeface="Aptos Narrow" panose="020B0004020202020204" pitchFamily="34" charset="0"/>
                        </a:rPr>
                        <a:t>35000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highlight>
                            <a:srgbClr val="B5E6A2"/>
                          </a:highligh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highlight>
                            <a:srgbClr val="B5E6A2"/>
                          </a:highligh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highlight>
                            <a:srgbClr val="B5E6A2"/>
                          </a:highligh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extLst>
                  <a:ext uri="{0D108BD9-81ED-4DB2-BD59-A6C34878D82A}">
                    <a16:rowId xmlns:a16="http://schemas.microsoft.com/office/drawing/2014/main" val="2637845052"/>
                  </a:ext>
                </a:extLst>
              </a:tr>
              <a:tr h="190500">
                <a:tc vMerge="1">
                  <a:txBody>
                    <a:bodyPr/>
                    <a:lstStyle/>
                    <a:p>
                      <a:endParaRPr lang="en-US"/>
                    </a:p>
                  </a:txBody>
                  <a:tcPr/>
                </a:tc>
                <a:tc>
                  <a:txBody>
                    <a:bodyPr/>
                    <a:lstStyle/>
                    <a:p>
                      <a:pPr algn="ctr" fontAlgn="b"/>
                      <a:r>
                        <a:rPr lang="en-US" sz="1100" b="0" i="0" u="none" strike="noStrike" dirty="0">
                          <a:solidFill>
                            <a:srgbClr val="000000"/>
                          </a:solidFill>
                          <a:effectLst/>
                          <a:latin typeface="Aptos Narrow" panose="020B0004020202020204" pitchFamily="34" charset="0"/>
                        </a:rPr>
                        <a:t>40000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highlight>
                            <a:srgbClr val="B5E6A2"/>
                          </a:highligh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72628804"/>
                  </a:ext>
                </a:extLst>
              </a:tr>
              <a:tr h="190500">
                <a:tc vMerge="1">
                  <a:txBody>
                    <a:bodyPr/>
                    <a:lstStyle/>
                    <a:p>
                      <a:endParaRPr lang="en-US"/>
                    </a:p>
                  </a:txBody>
                  <a:tcPr/>
                </a:tc>
                <a:tc>
                  <a:txBody>
                    <a:bodyPr/>
                    <a:lstStyle/>
                    <a:p>
                      <a:pPr algn="ctr" fontAlgn="b"/>
                      <a:r>
                        <a:rPr lang="en-US" sz="1100" b="0" i="0" u="none" strike="noStrike" dirty="0">
                          <a:solidFill>
                            <a:srgbClr val="000000"/>
                          </a:solidFill>
                          <a:effectLst/>
                          <a:latin typeface="Aptos Narrow" panose="020B0004020202020204" pitchFamily="34" charset="0"/>
                        </a:rPr>
                        <a:t>45000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highlight>
                            <a:srgbClr val="B5E6A2"/>
                          </a:highligh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73691957"/>
                  </a:ext>
                </a:extLst>
              </a:tr>
              <a:tr h="190500">
                <a:tc vMerge="1">
                  <a:txBody>
                    <a:bodyPr/>
                    <a:lstStyle/>
                    <a:p>
                      <a:endParaRPr lang="en-US"/>
                    </a:p>
                  </a:txBody>
                  <a:tcPr/>
                </a:tc>
                <a:tc>
                  <a:txBody>
                    <a:bodyPr/>
                    <a:lstStyle/>
                    <a:p>
                      <a:pPr algn="ctr" fontAlgn="b"/>
                      <a:r>
                        <a:rPr lang="en-US" sz="1100" b="0" i="0" u="none" strike="noStrike" dirty="0">
                          <a:solidFill>
                            <a:srgbClr val="000000"/>
                          </a:solidFill>
                          <a:effectLst/>
                          <a:latin typeface="Aptos Narrow" panose="020B0004020202020204" pitchFamily="34" charset="0"/>
                        </a:rPr>
                        <a:t>50000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highlight>
                            <a:srgbClr val="B5E6A2"/>
                          </a:highligh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highlight>
                            <a:srgbClr val="B5E6A2"/>
                          </a:highligh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000000"/>
                          </a:solidFill>
                          <a:effectLst/>
                          <a:highlight>
                            <a:srgbClr val="B5E6A2"/>
                          </a:highlight>
                          <a:latin typeface="Aptos Narrow" panose="020B00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extLst>
                  <a:ext uri="{0D108BD9-81ED-4DB2-BD59-A6C34878D82A}">
                    <a16:rowId xmlns:a16="http://schemas.microsoft.com/office/drawing/2014/main" val="2462644669"/>
                  </a:ext>
                </a:extLst>
              </a:tr>
            </a:tbl>
          </a:graphicData>
        </a:graphic>
      </p:graphicFrame>
    </p:spTree>
    <p:extLst>
      <p:ext uri="{BB962C8B-B14F-4D97-AF65-F5344CB8AC3E}">
        <p14:creationId xmlns:p14="http://schemas.microsoft.com/office/powerpoint/2010/main" val="2342725373"/>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AACA1-BB6A-2AC1-2561-FBB5BEDD5553}"/>
              </a:ext>
            </a:extLst>
          </p:cNvPr>
          <p:cNvSpPr>
            <a:spLocks noGrp="1"/>
          </p:cNvSpPr>
          <p:nvPr>
            <p:ph type="title"/>
          </p:nvPr>
        </p:nvSpPr>
        <p:spPr/>
        <p:txBody>
          <a:bodyPr/>
          <a:lstStyle/>
          <a:p>
            <a:r>
              <a:rPr lang="en-US" dirty="0"/>
              <a:t>Proposal Cont’d</a:t>
            </a:r>
          </a:p>
        </p:txBody>
      </p:sp>
      <p:sp>
        <p:nvSpPr>
          <p:cNvPr id="3" name="Content Placeholder 2">
            <a:extLst>
              <a:ext uri="{FF2B5EF4-FFF2-40B4-BE49-F238E27FC236}">
                <a16:creationId xmlns:a16="http://schemas.microsoft.com/office/drawing/2014/main" id="{2BC2DDE7-62CF-5950-F4BD-8BE7CF0DC87F}"/>
              </a:ext>
            </a:extLst>
          </p:cNvPr>
          <p:cNvSpPr>
            <a:spLocks noGrp="1"/>
          </p:cNvSpPr>
          <p:nvPr>
            <p:ph idx="1"/>
          </p:nvPr>
        </p:nvSpPr>
        <p:spPr>
          <a:xfrm>
            <a:off x="309562" y="1153094"/>
            <a:ext cx="8524875" cy="4391025"/>
          </a:xfrm>
        </p:spPr>
        <p:txBody>
          <a:bodyPr/>
          <a:lstStyle/>
          <a:p>
            <a:r>
              <a:rPr lang="en-US" dirty="0"/>
              <a:t>For each solar and wind combination at 0.1, and for each day with any EUE, the peak shaving capability of storage technology/technologies can be evaluated</a:t>
            </a:r>
          </a:p>
        </p:txBody>
      </p:sp>
      <p:pic>
        <p:nvPicPr>
          <p:cNvPr id="5" name="Picture 4">
            <a:extLst>
              <a:ext uri="{FF2B5EF4-FFF2-40B4-BE49-F238E27FC236}">
                <a16:creationId xmlns:a16="http://schemas.microsoft.com/office/drawing/2014/main" id="{BFD02E3B-81D0-3E91-895B-C3E26349E2B6}"/>
              </a:ext>
            </a:extLst>
          </p:cNvPr>
          <p:cNvPicPr>
            <a:picLocks noChangeAspect="1"/>
          </p:cNvPicPr>
          <p:nvPr/>
        </p:nvPicPr>
        <p:blipFill>
          <a:blip r:embed="rId2"/>
          <a:stretch>
            <a:fillRect/>
          </a:stretch>
        </p:blipFill>
        <p:spPr>
          <a:xfrm>
            <a:off x="2148629" y="2879577"/>
            <a:ext cx="4846740" cy="3212870"/>
          </a:xfrm>
          <a:prstGeom prst="rect">
            <a:avLst/>
          </a:prstGeom>
        </p:spPr>
      </p:pic>
    </p:spTree>
    <p:extLst>
      <p:ext uri="{BB962C8B-B14F-4D97-AF65-F5344CB8AC3E}">
        <p14:creationId xmlns:p14="http://schemas.microsoft.com/office/powerpoint/2010/main" val="3206535395"/>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92B78D72-B281-5D23-9C93-E730AF26911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206815" y="3475407"/>
            <a:ext cx="4180627" cy="2784346"/>
          </a:xfrm>
          <a:prstGeom prst="rect">
            <a:avLst/>
          </a:prstGeom>
        </p:spPr>
      </p:pic>
      <p:sp>
        <p:nvSpPr>
          <p:cNvPr id="2" name="Title 1">
            <a:extLst>
              <a:ext uri="{FF2B5EF4-FFF2-40B4-BE49-F238E27FC236}">
                <a16:creationId xmlns:a16="http://schemas.microsoft.com/office/drawing/2014/main" id="{D34AACA1-BB6A-2AC1-2561-FBB5BEDD5553}"/>
              </a:ext>
            </a:extLst>
          </p:cNvPr>
          <p:cNvSpPr>
            <a:spLocks noGrp="1"/>
          </p:cNvSpPr>
          <p:nvPr>
            <p:ph type="title"/>
          </p:nvPr>
        </p:nvSpPr>
        <p:spPr/>
        <p:txBody>
          <a:bodyPr/>
          <a:lstStyle/>
          <a:p>
            <a:r>
              <a:rPr lang="en-US" dirty="0"/>
              <a:t>Storage Accreditation</a:t>
            </a:r>
          </a:p>
        </p:txBody>
      </p:sp>
      <p:graphicFrame>
        <p:nvGraphicFramePr>
          <p:cNvPr id="7" name="Content Placeholder 6">
            <a:extLst>
              <a:ext uri="{FF2B5EF4-FFF2-40B4-BE49-F238E27FC236}">
                <a16:creationId xmlns:a16="http://schemas.microsoft.com/office/drawing/2014/main" id="{580CEFED-F94C-BFE1-970C-07743C958A86}"/>
              </a:ext>
            </a:extLst>
          </p:cNvPr>
          <p:cNvGraphicFramePr>
            <a:graphicFrameLocks noGrp="1"/>
          </p:cNvGraphicFramePr>
          <p:nvPr>
            <p:ph idx="1"/>
            <p:extLst>
              <p:ext uri="{D42A27DB-BD31-4B8C-83A1-F6EECF244321}">
                <p14:modId xmlns:p14="http://schemas.microsoft.com/office/powerpoint/2010/main" val="4002161607"/>
              </p:ext>
            </p:extLst>
          </p:nvPr>
        </p:nvGraphicFramePr>
        <p:xfrm>
          <a:off x="4571998" y="3240406"/>
          <a:ext cx="4454556" cy="2725176"/>
        </p:xfrm>
        <a:graphic>
          <a:graphicData uri="http://schemas.openxmlformats.org/drawingml/2006/table">
            <a:tbl>
              <a:tblPr firstRow="1" bandRow="1">
                <a:tableStyleId>{5C22544A-7EE6-4342-B048-85BDC9FD1C3A}</a:tableStyleId>
              </a:tblPr>
              <a:tblGrid>
                <a:gridCol w="742426">
                  <a:extLst>
                    <a:ext uri="{9D8B030D-6E8A-4147-A177-3AD203B41FA5}">
                      <a16:colId xmlns:a16="http://schemas.microsoft.com/office/drawing/2014/main" val="2603997657"/>
                    </a:ext>
                  </a:extLst>
                </a:gridCol>
                <a:gridCol w="742426">
                  <a:extLst>
                    <a:ext uri="{9D8B030D-6E8A-4147-A177-3AD203B41FA5}">
                      <a16:colId xmlns:a16="http://schemas.microsoft.com/office/drawing/2014/main" val="2469650274"/>
                    </a:ext>
                  </a:extLst>
                </a:gridCol>
                <a:gridCol w="742426">
                  <a:extLst>
                    <a:ext uri="{9D8B030D-6E8A-4147-A177-3AD203B41FA5}">
                      <a16:colId xmlns:a16="http://schemas.microsoft.com/office/drawing/2014/main" val="2106365905"/>
                    </a:ext>
                  </a:extLst>
                </a:gridCol>
                <a:gridCol w="742426">
                  <a:extLst>
                    <a:ext uri="{9D8B030D-6E8A-4147-A177-3AD203B41FA5}">
                      <a16:colId xmlns:a16="http://schemas.microsoft.com/office/drawing/2014/main" val="1310800669"/>
                    </a:ext>
                  </a:extLst>
                </a:gridCol>
                <a:gridCol w="742426">
                  <a:extLst>
                    <a:ext uri="{9D8B030D-6E8A-4147-A177-3AD203B41FA5}">
                      <a16:colId xmlns:a16="http://schemas.microsoft.com/office/drawing/2014/main" val="2433494237"/>
                    </a:ext>
                  </a:extLst>
                </a:gridCol>
                <a:gridCol w="742426">
                  <a:extLst>
                    <a:ext uri="{9D8B030D-6E8A-4147-A177-3AD203B41FA5}">
                      <a16:colId xmlns:a16="http://schemas.microsoft.com/office/drawing/2014/main" val="2433922355"/>
                    </a:ext>
                  </a:extLst>
                </a:gridCol>
              </a:tblGrid>
              <a:tr h="962903">
                <a:tc>
                  <a:txBody>
                    <a:bodyPr/>
                    <a:lstStyle/>
                    <a:p>
                      <a:r>
                        <a:rPr lang="en-US" sz="900" dirty="0"/>
                        <a:t>Resource Class </a:t>
                      </a:r>
                    </a:p>
                  </a:txBody>
                  <a:tcPr/>
                </a:tc>
                <a:tc>
                  <a:txBody>
                    <a:bodyPr/>
                    <a:lstStyle/>
                    <a:p>
                      <a:r>
                        <a:rPr lang="en-US" sz="900" dirty="0"/>
                        <a:t>Installed MW</a:t>
                      </a:r>
                    </a:p>
                  </a:txBody>
                  <a:tcPr/>
                </a:tc>
                <a:tc>
                  <a:txBody>
                    <a:bodyPr/>
                    <a:lstStyle/>
                    <a:p>
                      <a:r>
                        <a:rPr lang="en-US" sz="900" dirty="0"/>
                        <a:t>Total Peak Shaved (MW)</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Avg ELCC (%)</a:t>
                      </a:r>
                    </a:p>
                  </a:txBody>
                  <a:tcPr/>
                </a:tc>
                <a:tc>
                  <a:txBody>
                    <a:bodyPr/>
                    <a:lstStyle/>
                    <a:p>
                      <a:r>
                        <a:rPr lang="en-US" sz="900" dirty="0"/>
                        <a:t>Avg Output during energy constrained period (MW)</a:t>
                      </a:r>
                    </a:p>
                  </a:txBody>
                  <a:tcPr/>
                </a:tc>
                <a:tc>
                  <a:txBody>
                    <a:bodyPr/>
                    <a:lstStyle/>
                    <a:p>
                      <a:r>
                        <a:rPr lang="en-US" sz="900" dirty="0"/>
                        <a:t>Marginal ELCC (%)</a:t>
                      </a:r>
                    </a:p>
                  </a:txBody>
                  <a:tcPr/>
                </a:tc>
                <a:extLst>
                  <a:ext uri="{0D108BD9-81ED-4DB2-BD59-A6C34878D82A}">
                    <a16:rowId xmlns:a16="http://schemas.microsoft.com/office/drawing/2014/main" val="893664077"/>
                  </a:ext>
                </a:extLst>
              </a:tr>
              <a:tr h="557872">
                <a:tc>
                  <a:txBody>
                    <a:bodyPr/>
                    <a:lstStyle/>
                    <a:p>
                      <a:r>
                        <a:rPr lang="en-US" sz="900" dirty="0"/>
                        <a:t>All Storage</a:t>
                      </a:r>
                    </a:p>
                  </a:txBody>
                  <a:tcPr/>
                </a:tc>
                <a:tc>
                  <a:txBody>
                    <a:bodyPr/>
                    <a:lstStyle/>
                    <a:p>
                      <a:r>
                        <a:rPr lang="en-US" sz="900" dirty="0"/>
                        <a:t>12,000</a:t>
                      </a:r>
                    </a:p>
                  </a:txBody>
                  <a:tcPr/>
                </a:tc>
                <a:tc>
                  <a:txBody>
                    <a:bodyPr/>
                    <a:lstStyle/>
                    <a:p>
                      <a:r>
                        <a:rPr lang="en-US" sz="900" dirty="0"/>
                        <a:t>10,425</a:t>
                      </a:r>
                    </a:p>
                  </a:txBody>
                  <a:tcPr/>
                </a:tc>
                <a:tc>
                  <a:txBody>
                    <a:bodyPr/>
                    <a:lstStyle/>
                    <a:p>
                      <a:r>
                        <a:rPr lang="en-US" sz="900" dirty="0"/>
                        <a:t>-</a:t>
                      </a:r>
                    </a:p>
                  </a:txBody>
                  <a:tcPr/>
                </a:tc>
                <a:tc>
                  <a:txBody>
                    <a:bodyPr/>
                    <a:lstStyle/>
                    <a:p>
                      <a:r>
                        <a:rPr lang="en-US" sz="900" dirty="0"/>
                        <a:t>10,012</a:t>
                      </a:r>
                    </a:p>
                  </a:txBody>
                  <a:tcPr/>
                </a:tc>
                <a:tc>
                  <a:txBody>
                    <a:bodyPr/>
                    <a:lstStyle/>
                    <a:p>
                      <a:r>
                        <a:rPr lang="en-US" sz="900" dirty="0"/>
                        <a:t>-</a:t>
                      </a:r>
                    </a:p>
                  </a:txBody>
                  <a:tcPr/>
                </a:tc>
                <a:extLst>
                  <a:ext uri="{0D108BD9-81ED-4DB2-BD59-A6C34878D82A}">
                    <a16:rowId xmlns:a16="http://schemas.microsoft.com/office/drawing/2014/main" val="2750911830"/>
                  </a:ext>
                </a:extLst>
              </a:tr>
              <a:tr h="557872">
                <a:tc>
                  <a:txBody>
                    <a:bodyPr/>
                    <a:lstStyle/>
                    <a:p>
                      <a:r>
                        <a:rPr lang="en-US" sz="900" dirty="0"/>
                        <a:t>2 Hour </a:t>
                      </a:r>
                    </a:p>
                  </a:txBody>
                  <a:tcPr/>
                </a:tc>
                <a:tc>
                  <a:txBody>
                    <a:bodyPr/>
                    <a:lstStyle/>
                    <a:p>
                      <a:r>
                        <a:rPr lang="en-US" sz="900" dirty="0"/>
                        <a:t>4,000</a:t>
                      </a:r>
                    </a:p>
                  </a:txBody>
                  <a:tcPr/>
                </a:tc>
                <a:tc>
                  <a:txBody>
                    <a:bodyPr/>
                    <a:lstStyle/>
                    <a:p>
                      <a:r>
                        <a:rPr lang="en-US" sz="900" dirty="0"/>
                        <a:t>2,425</a:t>
                      </a:r>
                    </a:p>
                  </a:txBody>
                  <a:tcPr/>
                </a:tc>
                <a:tc>
                  <a:txBody>
                    <a:bodyPr/>
                    <a:lstStyle/>
                    <a:p>
                      <a:r>
                        <a:rPr lang="en-US" sz="900" dirty="0"/>
                        <a:t>61%</a:t>
                      </a:r>
                    </a:p>
                  </a:txBody>
                  <a:tcPr/>
                </a:tc>
                <a:tc>
                  <a:txBody>
                    <a:bodyPr/>
                    <a:lstStyle/>
                    <a:p>
                      <a:r>
                        <a:rPr lang="en-US" sz="900" dirty="0"/>
                        <a:t>2,012</a:t>
                      </a:r>
                    </a:p>
                  </a:txBody>
                  <a:tcPr/>
                </a:tc>
                <a:tc>
                  <a:txBody>
                    <a:bodyPr/>
                    <a:lstStyle/>
                    <a:p>
                      <a:r>
                        <a:rPr lang="en-US" sz="900" dirty="0"/>
                        <a:t>50%</a:t>
                      </a:r>
                    </a:p>
                  </a:txBody>
                  <a:tcPr/>
                </a:tc>
                <a:extLst>
                  <a:ext uri="{0D108BD9-81ED-4DB2-BD59-A6C34878D82A}">
                    <a16:rowId xmlns:a16="http://schemas.microsoft.com/office/drawing/2014/main" val="3939353949"/>
                  </a:ext>
                </a:extLst>
              </a:tr>
              <a:tr h="557872">
                <a:tc>
                  <a:txBody>
                    <a:bodyPr/>
                    <a:lstStyle/>
                    <a:p>
                      <a:r>
                        <a:rPr lang="en-US" sz="900" dirty="0"/>
                        <a:t>8 Hour</a:t>
                      </a:r>
                    </a:p>
                  </a:txBody>
                  <a:tcPr/>
                </a:tc>
                <a:tc>
                  <a:txBody>
                    <a:bodyPr/>
                    <a:lstStyle/>
                    <a:p>
                      <a:r>
                        <a:rPr lang="en-US" sz="900" dirty="0"/>
                        <a:t>8,000</a:t>
                      </a:r>
                    </a:p>
                  </a:txBody>
                  <a:tcPr/>
                </a:tc>
                <a:tc>
                  <a:txBody>
                    <a:bodyPr/>
                    <a:lstStyle/>
                    <a:p>
                      <a:r>
                        <a:rPr lang="en-US" sz="900" dirty="0"/>
                        <a:t>8,000</a:t>
                      </a:r>
                    </a:p>
                  </a:txBody>
                  <a:tcPr/>
                </a:tc>
                <a:tc>
                  <a:txBody>
                    <a:bodyPr/>
                    <a:lstStyle/>
                    <a:p>
                      <a:r>
                        <a:rPr lang="en-US" sz="900" dirty="0"/>
                        <a:t>100%</a:t>
                      </a:r>
                    </a:p>
                  </a:txBody>
                  <a:tcPr/>
                </a:tc>
                <a:tc>
                  <a:txBody>
                    <a:bodyPr/>
                    <a:lstStyle/>
                    <a:p>
                      <a:r>
                        <a:rPr lang="en-US" sz="900" dirty="0"/>
                        <a:t>8,000</a:t>
                      </a:r>
                    </a:p>
                  </a:txBody>
                  <a:tcPr/>
                </a:tc>
                <a:tc>
                  <a:txBody>
                    <a:bodyPr/>
                    <a:lstStyle/>
                    <a:p>
                      <a:r>
                        <a:rPr lang="en-US" sz="900" dirty="0"/>
                        <a:t>100%</a:t>
                      </a:r>
                    </a:p>
                  </a:txBody>
                  <a:tcPr/>
                </a:tc>
                <a:extLst>
                  <a:ext uri="{0D108BD9-81ED-4DB2-BD59-A6C34878D82A}">
                    <a16:rowId xmlns:a16="http://schemas.microsoft.com/office/drawing/2014/main" val="4130366822"/>
                  </a:ext>
                </a:extLst>
              </a:tr>
            </a:tbl>
          </a:graphicData>
        </a:graphic>
      </p:graphicFrame>
      <p:sp>
        <p:nvSpPr>
          <p:cNvPr id="10" name="Content Placeholder 2">
            <a:extLst>
              <a:ext uri="{FF2B5EF4-FFF2-40B4-BE49-F238E27FC236}">
                <a16:creationId xmlns:a16="http://schemas.microsoft.com/office/drawing/2014/main" id="{9241D548-ACE1-25B6-5379-E050073AC6E0}"/>
              </a:ext>
            </a:extLst>
          </p:cNvPr>
          <p:cNvSpPr txBox="1">
            <a:spLocks/>
          </p:cNvSpPr>
          <p:nvPr/>
        </p:nvSpPr>
        <p:spPr bwMode="gray">
          <a:xfrm>
            <a:off x="218113" y="1086070"/>
            <a:ext cx="8524875" cy="1480962"/>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lvl1pPr marL="190500" indent="-190500" algn="l" rtl="0" eaLnBrk="0" fontAlgn="base" hangingPunct="0">
              <a:spcBef>
                <a:spcPct val="60000"/>
              </a:spcBef>
              <a:spcAft>
                <a:spcPct val="0"/>
              </a:spcAft>
              <a:buClr>
                <a:schemeClr val="accent1"/>
              </a:buClr>
              <a:buFont typeface="Wingdings" pitchFamily="2" charset="2"/>
              <a:buChar char="§"/>
              <a:defRPr sz="2000" b="1">
                <a:solidFill>
                  <a:schemeClr val="tx1"/>
                </a:solidFill>
                <a:latin typeface="+mn-lt"/>
                <a:ea typeface="+mn-ea"/>
                <a:cs typeface="+mn-cs"/>
              </a:defRPr>
            </a:lvl1pPr>
            <a:lvl2pPr marL="381000" indent="-188913" algn="l" rtl="0" eaLnBrk="0" fontAlgn="base" hangingPunct="0">
              <a:spcBef>
                <a:spcPct val="30000"/>
              </a:spcBef>
              <a:spcAft>
                <a:spcPct val="0"/>
              </a:spcAft>
              <a:buClr>
                <a:schemeClr val="accent1"/>
              </a:buClr>
              <a:buFont typeface="Wingdings" pitchFamily="2" charset="2"/>
              <a:buChar char="§"/>
              <a:defRPr>
                <a:solidFill>
                  <a:schemeClr val="tx1"/>
                </a:solidFill>
                <a:latin typeface="+mn-lt"/>
              </a:defRPr>
            </a:lvl2pPr>
            <a:lvl3pPr marL="561975" indent="-179388" algn="l" rtl="0" eaLnBrk="0" fontAlgn="base" hangingPunct="0">
              <a:spcBef>
                <a:spcPct val="30000"/>
              </a:spcBef>
              <a:spcAft>
                <a:spcPct val="0"/>
              </a:spcAft>
              <a:buClr>
                <a:schemeClr val="accent1"/>
              </a:buClr>
              <a:buFont typeface="Wingdings" pitchFamily="2" charset="2"/>
              <a:buChar char="§"/>
              <a:defRPr sz="1600">
                <a:solidFill>
                  <a:schemeClr val="tx1"/>
                </a:solidFill>
                <a:latin typeface="+mn-lt"/>
              </a:defRPr>
            </a:lvl3pPr>
            <a:lvl4pPr marL="768350" indent="-204788" algn="l" rtl="0" eaLnBrk="0" fontAlgn="base" hangingPunct="0">
              <a:spcBef>
                <a:spcPct val="30000"/>
              </a:spcBef>
              <a:spcAft>
                <a:spcPct val="0"/>
              </a:spcAft>
              <a:buClr>
                <a:schemeClr val="accent1"/>
              </a:buClr>
              <a:buFont typeface="Wingdings" pitchFamily="2" charset="2"/>
              <a:buChar char="§"/>
              <a:defRPr sz="1600">
                <a:solidFill>
                  <a:schemeClr val="tx1"/>
                </a:solidFill>
                <a:latin typeface="+mn-lt"/>
              </a:defRPr>
            </a:lvl4pPr>
            <a:lvl5pPr marL="1050925" indent="-168275" algn="l" rtl="0" eaLnBrk="0" fontAlgn="base" hangingPunct="0">
              <a:spcBef>
                <a:spcPct val="40000"/>
              </a:spcBef>
              <a:spcAft>
                <a:spcPct val="0"/>
              </a:spcAft>
              <a:buClr>
                <a:schemeClr val="accent1"/>
              </a:buClr>
              <a:buFont typeface="Wingdings" pitchFamily="2" charset="2"/>
              <a:buChar char="»"/>
              <a:defRPr sz="2000">
                <a:solidFill>
                  <a:schemeClr val="tx1"/>
                </a:solidFill>
                <a:latin typeface="+mn-lt"/>
              </a:defRPr>
            </a:lvl5pPr>
            <a:lvl6pPr marL="1508125" indent="-168275" algn="l" rtl="0" eaLnBrk="0" fontAlgn="base" hangingPunct="0">
              <a:spcBef>
                <a:spcPct val="40000"/>
              </a:spcBef>
              <a:spcAft>
                <a:spcPct val="0"/>
              </a:spcAft>
              <a:buClr>
                <a:schemeClr val="accent1"/>
              </a:buClr>
              <a:buFont typeface="Wingdings" pitchFamily="2" charset="2"/>
              <a:buChar char="»"/>
              <a:defRPr sz="2000">
                <a:solidFill>
                  <a:schemeClr val="tx1"/>
                </a:solidFill>
                <a:latin typeface="+mn-lt"/>
              </a:defRPr>
            </a:lvl6pPr>
            <a:lvl7pPr marL="1965325" indent="-168275" algn="l" rtl="0" eaLnBrk="0" fontAlgn="base" hangingPunct="0">
              <a:spcBef>
                <a:spcPct val="40000"/>
              </a:spcBef>
              <a:spcAft>
                <a:spcPct val="0"/>
              </a:spcAft>
              <a:buClr>
                <a:schemeClr val="accent1"/>
              </a:buClr>
              <a:buFont typeface="Wingdings" pitchFamily="2" charset="2"/>
              <a:buChar char="»"/>
              <a:defRPr sz="2000">
                <a:solidFill>
                  <a:schemeClr val="tx1"/>
                </a:solidFill>
                <a:latin typeface="+mn-lt"/>
              </a:defRPr>
            </a:lvl7pPr>
            <a:lvl8pPr marL="2422525" indent="-168275" algn="l" rtl="0" eaLnBrk="0" fontAlgn="base" hangingPunct="0">
              <a:spcBef>
                <a:spcPct val="40000"/>
              </a:spcBef>
              <a:spcAft>
                <a:spcPct val="0"/>
              </a:spcAft>
              <a:buClr>
                <a:schemeClr val="accent1"/>
              </a:buClr>
              <a:buFont typeface="Wingdings" pitchFamily="2" charset="2"/>
              <a:buChar char="»"/>
              <a:defRPr sz="2000">
                <a:solidFill>
                  <a:schemeClr val="tx1"/>
                </a:solidFill>
                <a:latin typeface="+mn-lt"/>
              </a:defRPr>
            </a:lvl8pPr>
            <a:lvl9pPr marL="2879725" indent="-168275" algn="l" rtl="0" eaLnBrk="0" fontAlgn="base" hangingPunct="0">
              <a:spcBef>
                <a:spcPct val="40000"/>
              </a:spcBef>
              <a:spcAft>
                <a:spcPct val="0"/>
              </a:spcAft>
              <a:buClr>
                <a:schemeClr val="accent1"/>
              </a:buClr>
              <a:buFont typeface="Wingdings" pitchFamily="2" charset="2"/>
              <a:buChar char="»"/>
              <a:defRPr sz="2000">
                <a:solidFill>
                  <a:schemeClr val="tx1"/>
                </a:solidFill>
                <a:latin typeface="+mn-lt"/>
              </a:defRPr>
            </a:lvl9pPr>
          </a:lstStyle>
          <a:p>
            <a:r>
              <a:rPr lang="en-US" sz="1800" kern="0" dirty="0"/>
              <a:t>Storage is used to shave the net load peak in ascending order of storage duration</a:t>
            </a:r>
          </a:p>
          <a:p>
            <a:r>
              <a:rPr lang="en-US" sz="1800" kern="0" dirty="0"/>
              <a:t>Peak shaved MW for each class of duration defines its average ELCC</a:t>
            </a:r>
          </a:p>
        </p:txBody>
      </p:sp>
      <p:cxnSp>
        <p:nvCxnSpPr>
          <p:cNvPr id="6" name="Straight Arrow Connector 5">
            <a:extLst>
              <a:ext uri="{FF2B5EF4-FFF2-40B4-BE49-F238E27FC236}">
                <a16:creationId xmlns:a16="http://schemas.microsoft.com/office/drawing/2014/main" id="{4ECA4AC3-8100-83AC-18C3-0DDAC0A85FA6}"/>
              </a:ext>
            </a:extLst>
          </p:cNvPr>
          <p:cNvCxnSpPr>
            <a:cxnSpLocks/>
          </p:cNvCxnSpPr>
          <p:nvPr/>
        </p:nvCxnSpPr>
        <p:spPr bwMode="auto">
          <a:xfrm flipV="1">
            <a:off x="1476462" y="3867325"/>
            <a:ext cx="0" cy="735669"/>
          </a:xfrm>
          <a:prstGeom prst="straightConnector1">
            <a:avLst/>
          </a:prstGeom>
          <a:solidFill>
            <a:schemeClr val="accent1"/>
          </a:solidFill>
          <a:ln w="19050" cap="flat" cmpd="sng" algn="ctr">
            <a:solidFill>
              <a:schemeClr val="tx1"/>
            </a:solidFill>
            <a:prstDash val="solid"/>
            <a:round/>
            <a:headEnd type="triangle"/>
            <a:tailEnd type="triangle"/>
          </a:ln>
          <a:effectLst/>
        </p:spPr>
      </p:cxnSp>
      <p:sp>
        <p:nvSpPr>
          <p:cNvPr id="13" name="Rectangle: Rounded Corners 12">
            <a:extLst>
              <a:ext uri="{FF2B5EF4-FFF2-40B4-BE49-F238E27FC236}">
                <a16:creationId xmlns:a16="http://schemas.microsoft.com/office/drawing/2014/main" id="{36C721BA-99EB-75BF-6892-7BA6FE034768}"/>
              </a:ext>
            </a:extLst>
          </p:cNvPr>
          <p:cNvSpPr/>
          <p:nvPr/>
        </p:nvSpPr>
        <p:spPr bwMode="auto">
          <a:xfrm>
            <a:off x="906011" y="4068661"/>
            <a:ext cx="1140902" cy="218113"/>
          </a:xfrm>
          <a:prstGeom prst="roundRect">
            <a:avLst/>
          </a:prstGeom>
          <a:solidFill>
            <a:schemeClr val="accent1">
              <a:lumMod val="20000"/>
              <a:lumOff val="80000"/>
            </a:schemeClr>
          </a:solidFill>
          <a:ln w="9525"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100" b="0" i="1" u="none" strike="noStrike" cap="none" normalizeH="0" baseline="0" dirty="0">
                <a:ln>
                  <a:noFill/>
                </a:ln>
                <a:solidFill>
                  <a:schemeClr val="tx1"/>
                </a:solidFill>
                <a:effectLst/>
                <a:latin typeface="Arial" charset="0"/>
              </a:rPr>
              <a:t>Peak Shaved</a:t>
            </a:r>
          </a:p>
        </p:txBody>
      </p:sp>
      <p:sp>
        <p:nvSpPr>
          <p:cNvPr id="14" name="Rectangle 13">
            <a:extLst>
              <a:ext uri="{FF2B5EF4-FFF2-40B4-BE49-F238E27FC236}">
                <a16:creationId xmlns:a16="http://schemas.microsoft.com/office/drawing/2014/main" id="{B345BD6B-8122-97B6-49E9-63E4AA3688DA}"/>
              </a:ext>
            </a:extLst>
          </p:cNvPr>
          <p:cNvSpPr/>
          <p:nvPr/>
        </p:nvSpPr>
        <p:spPr bwMode="auto">
          <a:xfrm>
            <a:off x="2256639" y="3627233"/>
            <a:ext cx="464302" cy="2194728"/>
          </a:xfrm>
          <a:prstGeom prst="rect">
            <a:avLst/>
          </a:prstGeom>
          <a:solidFill>
            <a:schemeClr val="bg2">
              <a:lumMod val="20000"/>
              <a:lumOff val="80000"/>
              <a:alpha val="25000"/>
            </a:schemeClr>
          </a:solid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Arial" charset="0"/>
            </a:endParaRPr>
          </a:p>
        </p:txBody>
      </p:sp>
      <p:sp>
        <p:nvSpPr>
          <p:cNvPr id="15" name="TextBox 14">
            <a:extLst>
              <a:ext uri="{FF2B5EF4-FFF2-40B4-BE49-F238E27FC236}">
                <a16:creationId xmlns:a16="http://schemas.microsoft.com/office/drawing/2014/main" id="{46E043CC-5DC0-D44F-A64C-1625F77959F5}"/>
              </a:ext>
            </a:extLst>
          </p:cNvPr>
          <p:cNvSpPr txBox="1"/>
          <p:nvPr/>
        </p:nvSpPr>
        <p:spPr>
          <a:xfrm>
            <a:off x="1917479" y="3311013"/>
            <a:ext cx="1192955" cy="276999"/>
          </a:xfrm>
          <a:prstGeom prst="rect">
            <a:avLst/>
          </a:prstGeom>
          <a:noFill/>
        </p:spPr>
        <p:txBody>
          <a:bodyPr wrap="none" rtlCol="0">
            <a:spAutoFit/>
          </a:bodyPr>
          <a:lstStyle/>
          <a:p>
            <a:r>
              <a:rPr lang="en-US" sz="1200" b="1" i="1" dirty="0">
                <a:solidFill>
                  <a:schemeClr val="bg2"/>
                </a:solidFill>
              </a:rPr>
              <a:t>Critical Hours</a:t>
            </a:r>
          </a:p>
        </p:txBody>
      </p:sp>
    </p:spTree>
    <p:extLst>
      <p:ext uri="{BB962C8B-B14F-4D97-AF65-F5344CB8AC3E}">
        <p14:creationId xmlns:p14="http://schemas.microsoft.com/office/powerpoint/2010/main" val="2968893002"/>
      </p:ext>
    </p:extLst>
  </p:cSld>
  <p:clrMapOvr>
    <a:masterClrMapping/>
  </p:clrMapOvr>
  <p:transition spd="med">
    <p:fade/>
  </p:transition>
  <p:extLst>
    <p:ext uri="{6950BFC3-D8DA-4A85-94F7-54DA5524770B}">
      <p188:commentRel xmlns:p188="http://schemas.microsoft.com/office/powerpoint/2018/8/main" r:id="rId2"/>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350E6-8F09-0406-598E-001C9A258844}"/>
              </a:ext>
            </a:extLst>
          </p:cNvPr>
          <p:cNvSpPr>
            <a:spLocks noGrp="1"/>
          </p:cNvSpPr>
          <p:nvPr>
            <p:ph type="title"/>
          </p:nvPr>
        </p:nvSpPr>
        <p:spPr/>
        <p:txBody>
          <a:bodyPr/>
          <a:lstStyle/>
          <a:p>
            <a:r>
              <a:rPr lang="en-US" dirty="0"/>
              <a:t>ELCC Visualization</a:t>
            </a:r>
          </a:p>
        </p:txBody>
      </p:sp>
      <p:pic>
        <p:nvPicPr>
          <p:cNvPr id="7" name="Picture 6">
            <a:extLst>
              <a:ext uri="{FF2B5EF4-FFF2-40B4-BE49-F238E27FC236}">
                <a16:creationId xmlns:a16="http://schemas.microsoft.com/office/drawing/2014/main" id="{A1168662-337E-7A4D-4C41-5E3B9BBC0275}"/>
              </a:ext>
            </a:extLst>
          </p:cNvPr>
          <p:cNvPicPr>
            <a:picLocks noChangeAspect="1"/>
          </p:cNvPicPr>
          <p:nvPr/>
        </p:nvPicPr>
        <p:blipFill>
          <a:blip r:embed="rId2"/>
          <a:stretch>
            <a:fillRect/>
          </a:stretch>
        </p:blipFill>
        <p:spPr>
          <a:xfrm>
            <a:off x="517091" y="1054360"/>
            <a:ext cx="8109818" cy="5180194"/>
          </a:xfrm>
          <a:prstGeom prst="rect">
            <a:avLst/>
          </a:prstGeom>
        </p:spPr>
      </p:pic>
    </p:spTree>
    <p:extLst>
      <p:ext uri="{BB962C8B-B14F-4D97-AF65-F5344CB8AC3E}">
        <p14:creationId xmlns:p14="http://schemas.microsoft.com/office/powerpoint/2010/main" val="1243643445"/>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350E6-8F09-0406-598E-001C9A258844}"/>
              </a:ext>
            </a:extLst>
          </p:cNvPr>
          <p:cNvSpPr>
            <a:spLocks noGrp="1"/>
          </p:cNvSpPr>
          <p:nvPr>
            <p:ph type="title"/>
          </p:nvPr>
        </p:nvSpPr>
        <p:spPr/>
        <p:txBody>
          <a:bodyPr/>
          <a:lstStyle/>
          <a:p>
            <a:r>
              <a:rPr lang="en-US" dirty="0"/>
              <a:t>ELCC Calculations</a:t>
            </a:r>
          </a:p>
        </p:txBody>
      </p:sp>
      <p:sp>
        <p:nvSpPr>
          <p:cNvPr id="3" name="Content Placeholder 2">
            <a:extLst>
              <a:ext uri="{FF2B5EF4-FFF2-40B4-BE49-F238E27FC236}">
                <a16:creationId xmlns:a16="http://schemas.microsoft.com/office/drawing/2014/main" id="{CBD5DADC-BFEB-9B4F-FA99-ECF234D3FE2C}"/>
              </a:ext>
            </a:extLst>
          </p:cNvPr>
          <p:cNvSpPr>
            <a:spLocks noGrp="1"/>
          </p:cNvSpPr>
          <p:nvPr>
            <p:ph idx="1"/>
          </p:nvPr>
        </p:nvSpPr>
        <p:spPr>
          <a:xfrm>
            <a:off x="314325" y="1295707"/>
            <a:ext cx="8524875" cy="4391025"/>
          </a:xfrm>
        </p:spPr>
        <p:txBody>
          <a:bodyPr/>
          <a:lstStyle/>
          <a:p>
            <a:r>
              <a:rPr lang="en-US" dirty="0"/>
              <a:t>Average ELCC</a:t>
            </a:r>
          </a:p>
          <a:p>
            <a:pPr lvl="1"/>
            <a:r>
              <a:rPr lang="en-US" dirty="0"/>
              <a:t>Renewables</a:t>
            </a:r>
          </a:p>
          <a:p>
            <a:pPr lvl="2"/>
            <a:r>
              <a:rPr lang="en-US" dirty="0"/>
              <a:t>Heuristic: reduction from gross load peak to net load peak</a:t>
            </a:r>
          </a:p>
          <a:p>
            <a:pPr lvl="2"/>
            <a:r>
              <a:rPr lang="en-US" dirty="0"/>
              <a:t>Calculated as portfolio ELCC from SERVM simulations</a:t>
            </a:r>
          </a:p>
          <a:p>
            <a:pPr lvl="2"/>
            <a:r>
              <a:rPr lang="en-US" dirty="0"/>
              <a:t>Technology ELCCs allocated via integration method</a:t>
            </a:r>
          </a:p>
          <a:p>
            <a:pPr lvl="1"/>
            <a:r>
              <a:rPr lang="en-US" dirty="0"/>
              <a:t>Storage</a:t>
            </a:r>
          </a:p>
          <a:p>
            <a:pPr lvl="2"/>
            <a:r>
              <a:rPr lang="en-US" dirty="0"/>
              <a:t>Heuristic: net load peak shaving</a:t>
            </a:r>
          </a:p>
          <a:p>
            <a:pPr lvl="2"/>
            <a:r>
              <a:rPr lang="en-US" dirty="0"/>
              <a:t>Calculated as portfolio ELCC from analytical approach calibrated with SERVM simulations</a:t>
            </a:r>
          </a:p>
          <a:p>
            <a:pPr lvl="2"/>
            <a:r>
              <a:rPr lang="en-US" dirty="0"/>
              <a:t>In the case of multiple durations of storage, value can be allocated amongst durations according to each tranche’s contribution to the reduction in net load peak</a:t>
            </a:r>
          </a:p>
          <a:p>
            <a:r>
              <a:rPr lang="en-US" dirty="0"/>
              <a:t>Marginal ELCC</a:t>
            </a:r>
          </a:p>
          <a:p>
            <a:pPr lvl="1"/>
            <a:r>
              <a:rPr lang="en-US" dirty="0"/>
              <a:t>All technologies assessed at average output during storage constrained periods</a:t>
            </a:r>
          </a:p>
        </p:txBody>
      </p:sp>
    </p:spTree>
    <p:extLst>
      <p:ext uri="{BB962C8B-B14F-4D97-AF65-F5344CB8AC3E}">
        <p14:creationId xmlns:p14="http://schemas.microsoft.com/office/powerpoint/2010/main" val="1608787323"/>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B6CB0-DF21-D312-52A9-3B2CEF130D1D}"/>
              </a:ext>
            </a:extLst>
          </p:cNvPr>
          <p:cNvSpPr>
            <a:spLocks noGrp="1"/>
          </p:cNvSpPr>
          <p:nvPr>
            <p:ph type="title"/>
          </p:nvPr>
        </p:nvSpPr>
        <p:spPr/>
        <p:txBody>
          <a:bodyPr/>
          <a:lstStyle/>
          <a:p>
            <a:r>
              <a:rPr lang="en-US" dirty="0"/>
              <a:t>Expected Process Summary</a:t>
            </a:r>
          </a:p>
        </p:txBody>
      </p:sp>
      <p:graphicFrame>
        <p:nvGraphicFramePr>
          <p:cNvPr id="5" name="Content Placeholder 4">
            <a:extLst>
              <a:ext uri="{FF2B5EF4-FFF2-40B4-BE49-F238E27FC236}">
                <a16:creationId xmlns:a16="http://schemas.microsoft.com/office/drawing/2014/main" id="{1E46C026-2337-6253-A302-CC6883AF977D}"/>
              </a:ext>
            </a:extLst>
          </p:cNvPr>
          <p:cNvGraphicFramePr>
            <a:graphicFrameLocks noGrp="1"/>
          </p:cNvGraphicFramePr>
          <p:nvPr>
            <p:ph idx="1"/>
            <p:extLst>
              <p:ext uri="{D42A27DB-BD31-4B8C-83A1-F6EECF244321}">
                <p14:modId xmlns:p14="http://schemas.microsoft.com/office/powerpoint/2010/main" val="2744524495"/>
              </p:ext>
            </p:extLst>
          </p:nvPr>
        </p:nvGraphicFramePr>
        <p:xfrm>
          <a:off x="222046" y="1463487"/>
          <a:ext cx="8524875" cy="45094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66343753"/>
      </p:ext>
    </p:extLst>
  </p:cSld>
  <p:clrMapOvr>
    <a:masterClrMapping/>
  </p:clrMapOvr>
  <p:transition spd="med">
    <p:fade/>
  </p:transition>
  <p:extLst>
    <p:ext uri="{6950BFC3-D8DA-4A85-94F7-54DA5524770B}">
      <p188:commentRel xmlns:p188="http://schemas.microsoft.com/office/powerpoint/2018/8/main" r:id="rId2"/>
    </p:ext>
  </p:extLs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B6CB0-DF21-D312-52A9-3B2CEF130D1D}"/>
              </a:ext>
            </a:extLst>
          </p:cNvPr>
          <p:cNvSpPr>
            <a:spLocks noGrp="1"/>
          </p:cNvSpPr>
          <p:nvPr>
            <p:ph type="title"/>
          </p:nvPr>
        </p:nvSpPr>
        <p:spPr/>
        <p:txBody>
          <a:bodyPr/>
          <a:lstStyle/>
          <a:p>
            <a:r>
              <a:rPr lang="en-US" dirty="0"/>
              <a:t>Expected UI</a:t>
            </a:r>
          </a:p>
        </p:txBody>
      </p:sp>
      <p:graphicFrame>
        <p:nvGraphicFramePr>
          <p:cNvPr id="6" name="Content Placeholder 5">
            <a:extLst>
              <a:ext uri="{FF2B5EF4-FFF2-40B4-BE49-F238E27FC236}">
                <a16:creationId xmlns:a16="http://schemas.microsoft.com/office/drawing/2014/main" id="{15A84838-840E-7DE6-708A-A7D65FB603A8}"/>
              </a:ext>
            </a:extLst>
          </p:cNvPr>
          <p:cNvGraphicFramePr>
            <a:graphicFrameLocks noGrp="1"/>
          </p:cNvGraphicFramePr>
          <p:nvPr>
            <p:ph idx="1"/>
            <p:extLst>
              <p:ext uri="{D42A27DB-BD31-4B8C-83A1-F6EECF244321}">
                <p14:modId xmlns:p14="http://schemas.microsoft.com/office/powerpoint/2010/main" val="659158295"/>
              </p:ext>
            </p:extLst>
          </p:nvPr>
        </p:nvGraphicFramePr>
        <p:xfrm>
          <a:off x="309562" y="1175727"/>
          <a:ext cx="8524875" cy="1524000"/>
        </p:xfrm>
        <a:graphic>
          <a:graphicData uri="http://schemas.openxmlformats.org/drawingml/2006/table">
            <a:tbl>
              <a:tblPr firstRow="1" bandRow="1">
                <a:tableStyleId>{5C22544A-7EE6-4342-B048-85BDC9FD1C3A}</a:tableStyleId>
              </a:tblPr>
              <a:tblGrid>
                <a:gridCol w="2841625">
                  <a:extLst>
                    <a:ext uri="{9D8B030D-6E8A-4147-A177-3AD203B41FA5}">
                      <a16:colId xmlns:a16="http://schemas.microsoft.com/office/drawing/2014/main" val="3345416325"/>
                    </a:ext>
                  </a:extLst>
                </a:gridCol>
                <a:gridCol w="2841625">
                  <a:extLst>
                    <a:ext uri="{9D8B030D-6E8A-4147-A177-3AD203B41FA5}">
                      <a16:colId xmlns:a16="http://schemas.microsoft.com/office/drawing/2014/main" val="2887388733"/>
                    </a:ext>
                  </a:extLst>
                </a:gridCol>
                <a:gridCol w="2841625">
                  <a:extLst>
                    <a:ext uri="{9D8B030D-6E8A-4147-A177-3AD203B41FA5}">
                      <a16:colId xmlns:a16="http://schemas.microsoft.com/office/drawing/2014/main" val="2677438912"/>
                    </a:ext>
                  </a:extLst>
                </a:gridCol>
              </a:tblGrid>
              <a:tr h="267687">
                <a:tc>
                  <a:txBody>
                    <a:bodyPr/>
                    <a:lstStyle/>
                    <a:p>
                      <a:r>
                        <a:rPr lang="en-US" sz="1400" dirty="0"/>
                        <a:t>Input</a:t>
                      </a:r>
                    </a:p>
                  </a:txBody>
                  <a:tcPr/>
                </a:tc>
                <a:tc>
                  <a:txBody>
                    <a:bodyPr/>
                    <a:lstStyle/>
                    <a:p>
                      <a:r>
                        <a:rPr lang="en-US" sz="1400" dirty="0"/>
                        <a:t>MW</a:t>
                      </a:r>
                    </a:p>
                  </a:txBody>
                  <a:tcPr/>
                </a:tc>
                <a:tc>
                  <a:txBody>
                    <a:bodyPr/>
                    <a:lstStyle/>
                    <a:p>
                      <a:r>
                        <a:rPr lang="en-US" sz="1400" dirty="0"/>
                        <a:t>Duration (</a:t>
                      </a:r>
                      <a:r>
                        <a:rPr lang="en-US" sz="1400" dirty="0" err="1"/>
                        <a:t>Hr</a:t>
                      </a:r>
                      <a:r>
                        <a:rPr lang="en-US" sz="1400" dirty="0"/>
                        <a:t>)</a:t>
                      </a:r>
                    </a:p>
                  </a:txBody>
                  <a:tcPr/>
                </a:tc>
                <a:extLst>
                  <a:ext uri="{0D108BD9-81ED-4DB2-BD59-A6C34878D82A}">
                    <a16:rowId xmlns:a16="http://schemas.microsoft.com/office/drawing/2014/main" val="3597547859"/>
                  </a:ext>
                </a:extLst>
              </a:tr>
              <a:tr h="267687">
                <a:tc>
                  <a:txBody>
                    <a:bodyPr/>
                    <a:lstStyle/>
                    <a:p>
                      <a:r>
                        <a:rPr lang="en-US" sz="1400" dirty="0"/>
                        <a:t>Solar</a:t>
                      </a:r>
                    </a:p>
                  </a:txBody>
                  <a:tcPr/>
                </a:tc>
                <a:tc>
                  <a:txBody>
                    <a:bodyPr/>
                    <a:lstStyle/>
                    <a:p>
                      <a:r>
                        <a:rPr lang="en-US" sz="1400" dirty="0"/>
                        <a:t>30,000</a:t>
                      </a:r>
                    </a:p>
                  </a:txBody>
                  <a:tcPr/>
                </a:tc>
                <a:tc>
                  <a:txBody>
                    <a:bodyPr/>
                    <a:lstStyle/>
                    <a:p>
                      <a:r>
                        <a:rPr lang="en-US" sz="1400" dirty="0"/>
                        <a:t>-</a:t>
                      </a:r>
                    </a:p>
                  </a:txBody>
                  <a:tcPr/>
                </a:tc>
                <a:extLst>
                  <a:ext uri="{0D108BD9-81ED-4DB2-BD59-A6C34878D82A}">
                    <a16:rowId xmlns:a16="http://schemas.microsoft.com/office/drawing/2014/main" val="1282032075"/>
                  </a:ext>
                </a:extLst>
              </a:tr>
              <a:tr h="267687">
                <a:tc>
                  <a:txBody>
                    <a:bodyPr/>
                    <a:lstStyle/>
                    <a:p>
                      <a:r>
                        <a:rPr lang="en-US" sz="1400" dirty="0"/>
                        <a:t>Wind</a:t>
                      </a:r>
                    </a:p>
                  </a:txBody>
                  <a:tcPr/>
                </a:tc>
                <a:tc>
                  <a:txBody>
                    <a:bodyPr/>
                    <a:lstStyle/>
                    <a:p>
                      <a:r>
                        <a:rPr lang="en-US" sz="1400" dirty="0"/>
                        <a:t>35,000</a:t>
                      </a:r>
                    </a:p>
                  </a:txBody>
                  <a:tcPr/>
                </a:tc>
                <a:tc>
                  <a:txBody>
                    <a:bodyPr/>
                    <a:lstStyle/>
                    <a:p>
                      <a:r>
                        <a:rPr lang="en-US" sz="1400" dirty="0"/>
                        <a:t>-</a:t>
                      </a:r>
                    </a:p>
                  </a:txBody>
                  <a:tcPr/>
                </a:tc>
                <a:extLst>
                  <a:ext uri="{0D108BD9-81ED-4DB2-BD59-A6C34878D82A}">
                    <a16:rowId xmlns:a16="http://schemas.microsoft.com/office/drawing/2014/main" val="1115170353"/>
                  </a:ext>
                </a:extLst>
              </a:tr>
              <a:tr h="267687">
                <a:tc>
                  <a:txBody>
                    <a:bodyPr/>
                    <a:lstStyle/>
                    <a:p>
                      <a:r>
                        <a:rPr lang="en-US" sz="1400" dirty="0"/>
                        <a:t>Storage 1</a:t>
                      </a:r>
                    </a:p>
                  </a:txBody>
                  <a:tcPr/>
                </a:tc>
                <a:tc>
                  <a:txBody>
                    <a:bodyPr/>
                    <a:lstStyle/>
                    <a:p>
                      <a:r>
                        <a:rPr lang="en-US" sz="1400" dirty="0"/>
                        <a:t>5,000</a:t>
                      </a:r>
                    </a:p>
                  </a:txBody>
                  <a:tcPr/>
                </a:tc>
                <a:tc>
                  <a:txBody>
                    <a:bodyPr/>
                    <a:lstStyle/>
                    <a:p>
                      <a:r>
                        <a:rPr lang="en-US" sz="1400" dirty="0"/>
                        <a:t>2</a:t>
                      </a:r>
                    </a:p>
                  </a:txBody>
                  <a:tcPr/>
                </a:tc>
                <a:extLst>
                  <a:ext uri="{0D108BD9-81ED-4DB2-BD59-A6C34878D82A}">
                    <a16:rowId xmlns:a16="http://schemas.microsoft.com/office/drawing/2014/main" val="3362217330"/>
                  </a:ext>
                </a:extLst>
              </a:tr>
              <a:tr h="267687">
                <a:tc>
                  <a:txBody>
                    <a:bodyPr/>
                    <a:lstStyle/>
                    <a:p>
                      <a:r>
                        <a:rPr lang="en-US" sz="1400" dirty="0"/>
                        <a:t>Storage 2</a:t>
                      </a:r>
                    </a:p>
                  </a:txBody>
                  <a:tcPr/>
                </a:tc>
                <a:tc>
                  <a:txBody>
                    <a:bodyPr/>
                    <a:lstStyle/>
                    <a:p>
                      <a:r>
                        <a:rPr lang="en-US" sz="1400" dirty="0"/>
                        <a:t>2,000</a:t>
                      </a:r>
                    </a:p>
                  </a:txBody>
                  <a:tcPr/>
                </a:tc>
                <a:tc>
                  <a:txBody>
                    <a:bodyPr/>
                    <a:lstStyle/>
                    <a:p>
                      <a:r>
                        <a:rPr lang="en-US" sz="1400" dirty="0"/>
                        <a:t>4</a:t>
                      </a:r>
                    </a:p>
                  </a:txBody>
                  <a:tcPr/>
                </a:tc>
                <a:extLst>
                  <a:ext uri="{0D108BD9-81ED-4DB2-BD59-A6C34878D82A}">
                    <a16:rowId xmlns:a16="http://schemas.microsoft.com/office/drawing/2014/main" val="4293865967"/>
                  </a:ext>
                </a:extLst>
              </a:tr>
            </a:tbl>
          </a:graphicData>
        </a:graphic>
      </p:graphicFrame>
      <p:graphicFrame>
        <p:nvGraphicFramePr>
          <p:cNvPr id="7" name="Content Placeholder 5">
            <a:extLst>
              <a:ext uri="{FF2B5EF4-FFF2-40B4-BE49-F238E27FC236}">
                <a16:creationId xmlns:a16="http://schemas.microsoft.com/office/drawing/2014/main" id="{D1A5ED41-87ED-703A-945C-0484FEC27433}"/>
              </a:ext>
            </a:extLst>
          </p:cNvPr>
          <p:cNvGraphicFramePr>
            <a:graphicFrameLocks/>
          </p:cNvGraphicFramePr>
          <p:nvPr>
            <p:extLst>
              <p:ext uri="{D42A27DB-BD31-4B8C-83A1-F6EECF244321}">
                <p14:modId xmlns:p14="http://schemas.microsoft.com/office/powerpoint/2010/main" val="3367679173"/>
              </p:ext>
            </p:extLst>
          </p:nvPr>
        </p:nvGraphicFramePr>
        <p:xfrm>
          <a:off x="859609" y="3732847"/>
          <a:ext cx="6497535" cy="2987040"/>
        </p:xfrm>
        <a:graphic>
          <a:graphicData uri="http://schemas.openxmlformats.org/drawingml/2006/table">
            <a:tbl>
              <a:tblPr firstRow="1" bandRow="1">
                <a:tableStyleId>{5C22544A-7EE6-4342-B048-85BDC9FD1C3A}</a:tableStyleId>
              </a:tblPr>
              <a:tblGrid>
                <a:gridCol w="2165845">
                  <a:extLst>
                    <a:ext uri="{9D8B030D-6E8A-4147-A177-3AD203B41FA5}">
                      <a16:colId xmlns:a16="http://schemas.microsoft.com/office/drawing/2014/main" val="3345416325"/>
                    </a:ext>
                  </a:extLst>
                </a:gridCol>
                <a:gridCol w="2165845">
                  <a:extLst>
                    <a:ext uri="{9D8B030D-6E8A-4147-A177-3AD203B41FA5}">
                      <a16:colId xmlns:a16="http://schemas.microsoft.com/office/drawing/2014/main" val="2887388733"/>
                    </a:ext>
                  </a:extLst>
                </a:gridCol>
                <a:gridCol w="2165845">
                  <a:extLst>
                    <a:ext uri="{9D8B030D-6E8A-4147-A177-3AD203B41FA5}">
                      <a16:colId xmlns:a16="http://schemas.microsoft.com/office/drawing/2014/main" val="3652205729"/>
                    </a:ext>
                  </a:extLst>
                </a:gridCol>
              </a:tblGrid>
              <a:tr h="244773">
                <a:tc>
                  <a:txBody>
                    <a:bodyPr/>
                    <a:lstStyle/>
                    <a:p>
                      <a:r>
                        <a:rPr lang="en-US" sz="1400" dirty="0"/>
                        <a:t>Output</a:t>
                      </a:r>
                    </a:p>
                  </a:txBody>
                  <a:tcPr/>
                </a:tc>
                <a:tc>
                  <a:txBody>
                    <a:bodyPr/>
                    <a:lstStyle/>
                    <a:p>
                      <a:r>
                        <a:rPr lang="en-US" sz="1400" dirty="0"/>
                        <a:t>MW</a:t>
                      </a:r>
                    </a:p>
                  </a:txBody>
                  <a:tcPr/>
                </a:tc>
                <a:tc>
                  <a:txBody>
                    <a:bodyPr/>
                    <a:lstStyle/>
                    <a:p>
                      <a:r>
                        <a:rPr lang="en-US" sz="1400" dirty="0"/>
                        <a:t>%</a:t>
                      </a:r>
                    </a:p>
                  </a:txBody>
                  <a:tcPr/>
                </a:tc>
                <a:extLst>
                  <a:ext uri="{0D108BD9-81ED-4DB2-BD59-A6C34878D82A}">
                    <a16:rowId xmlns:a16="http://schemas.microsoft.com/office/drawing/2014/main" val="3597547859"/>
                  </a:ext>
                </a:extLst>
              </a:tr>
              <a:tr h="422485">
                <a:tc>
                  <a:txBody>
                    <a:bodyPr/>
                    <a:lstStyle/>
                    <a:p>
                      <a:r>
                        <a:rPr lang="en-US" sz="1400" dirty="0"/>
                        <a:t>Renewable Portfolio Value (Average)</a:t>
                      </a:r>
                    </a:p>
                  </a:txBody>
                  <a:tcPr/>
                </a:tc>
                <a:tc>
                  <a:txBody>
                    <a:bodyPr/>
                    <a:lstStyle/>
                    <a:p>
                      <a:r>
                        <a:rPr lang="en-US" sz="1400" dirty="0"/>
                        <a:t>30,000</a:t>
                      </a:r>
                    </a:p>
                  </a:txBody>
                  <a:tcPr/>
                </a:tc>
                <a:tc>
                  <a:txBody>
                    <a:bodyPr/>
                    <a:lstStyle/>
                    <a:p>
                      <a:r>
                        <a:rPr lang="en-US" sz="1400" dirty="0"/>
                        <a:t>-</a:t>
                      </a:r>
                    </a:p>
                  </a:txBody>
                  <a:tcPr/>
                </a:tc>
                <a:extLst>
                  <a:ext uri="{0D108BD9-81ED-4DB2-BD59-A6C34878D82A}">
                    <a16:rowId xmlns:a16="http://schemas.microsoft.com/office/drawing/2014/main" val="1282032075"/>
                  </a:ext>
                </a:extLst>
              </a:tr>
              <a:tr h="244773">
                <a:tc>
                  <a:txBody>
                    <a:bodyPr/>
                    <a:lstStyle/>
                    <a:p>
                      <a:r>
                        <a:rPr lang="en-US" sz="1400" dirty="0"/>
                        <a:t>Solar Average ELCC</a:t>
                      </a:r>
                    </a:p>
                  </a:txBody>
                  <a:tcPr/>
                </a:tc>
                <a:tc>
                  <a:txBody>
                    <a:bodyPr/>
                    <a:lstStyle/>
                    <a:p>
                      <a:r>
                        <a:rPr lang="en-US" sz="1400" dirty="0"/>
                        <a:t>5,000</a:t>
                      </a:r>
                    </a:p>
                  </a:txBody>
                  <a:tcPr/>
                </a:tc>
                <a:tc>
                  <a:txBody>
                    <a:bodyPr/>
                    <a:lstStyle/>
                    <a:p>
                      <a:r>
                        <a:rPr lang="en-US" sz="1400" dirty="0"/>
                        <a:t>16.6%</a:t>
                      </a:r>
                    </a:p>
                  </a:txBody>
                  <a:tcPr/>
                </a:tc>
                <a:extLst>
                  <a:ext uri="{0D108BD9-81ED-4DB2-BD59-A6C34878D82A}">
                    <a16:rowId xmlns:a16="http://schemas.microsoft.com/office/drawing/2014/main" val="1115170353"/>
                  </a:ext>
                </a:extLst>
              </a:tr>
              <a:tr h="244773">
                <a:tc>
                  <a:txBody>
                    <a:bodyPr/>
                    <a:lstStyle/>
                    <a:p>
                      <a:r>
                        <a:rPr lang="en-US" sz="1400" dirty="0"/>
                        <a:t>Wind Average ELCC</a:t>
                      </a:r>
                    </a:p>
                  </a:txBody>
                  <a:tcPr/>
                </a:tc>
                <a:tc>
                  <a:txBody>
                    <a:bodyPr/>
                    <a:lstStyle/>
                    <a:p>
                      <a:r>
                        <a:rPr lang="en-US" sz="1400" dirty="0"/>
                        <a:t>10,000</a:t>
                      </a:r>
                    </a:p>
                  </a:txBody>
                  <a:tcPr/>
                </a:tc>
                <a:tc>
                  <a:txBody>
                    <a:bodyPr/>
                    <a:lstStyle/>
                    <a:p>
                      <a:r>
                        <a:rPr lang="en-US" sz="1400" dirty="0"/>
                        <a:t>28.6%</a:t>
                      </a:r>
                    </a:p>
                  </a:txBody>
                  <a:tcPr/>
                </a:tc>
                <a:extLst>
                  <a:ext uri="{0D108BD9-81ED-4DB2-BD59-A6C34878D82A}">
                    <a16:rowId xmlns:a16="http://schemas.microsoft.com/office/drawing/2014/main" val="3362217330"/>
                  </a:ext>
                </a:extLst>
              </a:tr>
              <a:tr h="422485">
                <a:tc>
                  <a:txBody>
                    <a:bodyPr/>
                    <a:lstStyle/>
                    <a:p>
                      <a:r>
                        <a:rPr lang="en-US" sz="1400" dirty="0"/>
                        <a:t>Storage Total Peak Shaved</a:t>
                      </a:r>
                    </a:p>
                  </a:txBody>
                  <a:tcPr/>
                </a:tc>
                <a:tc>
                  <a:txBody>
                    <a:bodyPr/>
                    <a:lstStyle/>
                    <a:p>
                      <a:r>
                        <a:rPr lang="en-US" sz="1400" dirty="0"/>
                        <a:t>5,000</a:t>
                      </a:r>
                    </a:p>
                  </a:txBody>
                  <a:tcPr/>
                </a:tc>
                <a:tc>
                  <a:txBody>
                    <a:bodyPr/>
                    <a:lstStyle/>
                    <a:p>
                      <a:r>
                        <a:rPr lang="en-US" sz="1400" dirty="0"/>
                        <a:t>71%</a:t>
                      </a:r>
                    </a:p>
                  </a:txBody>
                  <a:tcPr/>
                </a:tc>
                <a:extLst>
                  <a:ext uri="{0D108BD9-81ED-4DB2-BD59-A6C34878D82A}">
                    <a16:rowId xmlns:a16="http://schemas.microsoft.com/office/drawing/2014/main" val="4293865967"/>
                  </a:ext>
                </a:extLst>
              </a:tr>
              <a:tr h="422485">
                <a:tc>
                  <a:txBody>
                    <a:bodyPr/>
                    <a:lstStyle/>
                    <a:p>
                      <a:r>
                        <a:rPr lang="en-US" sz="1400" dirty="0"/>
                        <a:t>Storage 1 Allocated Average ELCC</a:t>
                      </a:r>
                    </a:p>
                  </a:txBody>
                  <a:tcPr/>
                </a:tc>
                <a:tc>
                  <a:txBody>
                    <a:bodyPr/>
                    <a:lstStyle/>
                    <a:p>
                      <a:r>
                        <a:rPr lang="en-US" sz="1400" dirty="0"/>
                        <a:t>4,000</a:t>
                      </a:r>
                    </a:p>
                  </a:txBody>
                  <a:tcPr/>
                </a:tc>
                <a:tc>
                  <a:txBody>
                    <a:bodyPr/>
                    <a:lstStyle/>
                    <a:p>
                      <a:r>
                        <a:rPr lang="en-US" sz="1400" dirty="0"/>
                        <a:t>80%</a:t>
                      </a:r>
                    </a:p>
                  </a:txBody>
                  <a:tcPr/>
                </a:tc>
                <a:extLst>
                  <a:ext uri="{0D108BD9-81ED-4DB2-BD59-A6C34878D82A}">
                    <a16:rowId xmlns:a16="http://schemas.microsoft.com/office/drawing/2014/main" val="821611394"/>
                  </a:ext>
                </a:extLst>
              </a:tr>
              <a:tr h="422485">
                <a:tc>
                  <a:txBody>
                    <a:bodyPr/>
                    <a:lstStyle/>
                    <a:p>
                      <a:r>
                        <a:rPr lang="en-US" sz="1400" dirty="0"/>
                        <a:t>Storage 2 Allocated Average ELCC</a:t>
                      </a:r>
                    </a:p>
                  </a:txBody>
                  <a:tcPr/>
                </a:tc>
                <a:tc>
                  <a:txBody>
                    <a:bodyPr/>
                    <a:lstStyle/>
                    <a:p>
                      <a:r>
                        <a:rPr lang="en-US" sz="1400" dirty="0"/>
                        <a:t>1,000</a:t>
                      </a:r>
                    </a:p>
                  </a:txBody>
                  <a:tcPr/>
                </a:tc>
                <a:tc>
                  <a:txBody>
                    <a:bodyPr/>
                    <a:lstStyle/>
                    <a:p>
                      <a:r>
                        <a:rPr lang="en-US" sz="1400" dirty="0"/>
                        <a:t>50%</a:t>
                      </a:r>
                    </a:p>
                  </a:txBody>
                  <a:tcPr/>
                </a:tc>
                <a:extLst>
                  <a:ext uri="{0D108BD9-81ED-4DB2-BD59-A6C34878D82A}">
                    <a16:rowId xmlns:a16="http://schemas.microsoft.com/office/drawing/2014/main" val="1178879414"/>
                  </a:ext>
                </a:extLst>
              </a:tr>
            </a:tbl>
          </a:graphicData>
        </a:graphic>
      </p:graphicFrame>
      <p:sp>
        <p:nvSpPr>
          <p:cNvPr id="8" name="Arrow: Down 7">
            <a:extLst>
              <a:ext uri="{FF2B5EF4-FFF2-40B4-BE49-F238E27FC236}">
                <a16:creationId xmlns:a16="http://schemas.microsoft.com/office/drawing/2014/main" id="{69B001E4-F52B-241E-76BA-84B71C5D9D24}"/>
              </a:ext>
            </a:extLst>
          </p:cNvPr>
          <p:cNvSpPr/>
          <p:nvPr/>
        </p:nvSpPr>
        <p:spPr bwMode="auto">
          <a:xfrm>
            <a:off x="3108120" y="2863949"/>
            <a:ext cx="528507" cy="704675"/>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p:txBody>
      </p:sp>
      <p:pic>
        <p:nvPicPr>
          <p:cNvPr id="10" name="Graphic 9" descr="Battery charging with solid fill">
            <a:extLst>
              <a:ext uri="{FF2B5EF4-FFF2-40B4-BE49-F238E27FC236}">
                <a16:creationId xmlns:a16="http://schemas.microsoft.com/office/drawing/2014/main" id="{611AD24C-C252-8FFF-B5EF-316E621FA42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053592" y="2803802"/>
            <a:ext cx="704675" cy="704675"/>
          </a:xfrm>
          <a:prstGeom prst="rect">
            <a:avLst/>
          </a:prstGeom>
        </p:spPr>
      </p:pic>
      <p:sp>
        <p:nvSpPr>
          <p:cNvPr id="11" name="TextBox 10">
            <a:extLst>
              <a:ext uri="{FF2B5EF4-FFF2-40B4-BE49-F238E27FC236}">
                <a16:creationId xmlns:a16="http://schemas.microsoft.com/office/drawing/2014/main" id="{1D46A615-4467-5B95-DAF6-4FC40D832A62}"/>
              </a:ext>
            </a:extLst>
          </p:cNvPr>
          <p:cNvSpPr txBox="1"/>
          <p:nvPr/>
        </p:nvSpPr>
        <p:spPr>
          <a:xfrm>
            <a:off x="4018327" y="3041531"/>
            <a:ext cx="4270721" cy="276999"/>
          </a:xfrm>
          <a:prstGeom prst="rect">
            <a:avLst/>
          </a:prstGeom>
          <a:noFill/>
        </p:spPr>
        <p:txBody>
          <a:bodyPr wrap="none" rtlCol="0">
            <a:spAutoFit/>
          </a:bodyPr>
          <a:lstStyle/>
          <a:p>
            <a:r>
              <a:rPr lang="en-US" sz="1200" i="1" dirty="0"/>
              <a:t>Out of model storage dispatch simulation and MW allocation</a:t>
            </a:r>
          </a:p>
        </p:txBody>
      </p:sp>
    </p:spTree>
    <p:extLst>
      <p:ext uri="{BB962C8B-B14F-4D97-AF65-F5344CB8AC3E}">
        <p14:creationId xmlns:p14="http://schemas.microsoft.com/office/powerpoint/2010/main" val="2505770047"/>
      </p:ext>
    </p:extLst>
  </p:cSld>
  <p:clrMapOvr>
    <a:masterClrMapping/>
  </p:clrMapOvr>
  <p:transition spd="med">
    <p:fade/>
  </p:transition>
</p:sld>
</file>

<file path=ppt/theme/theme1.xml><?xml version="1.0" encoding="utf-8"?>
<a:theme xmlns:a="http://schemas.openxmlformats.org/drawingml/2006/main" name="PresentationLoad">
  <a:themeElements>
    <a:clrScheme name="PresentationLoad 1">
      <a:dk1>
        <a:srgbClr val="000000"/>
      </a:dk1>
      <a:lt1>
        <a:srgbClr val="FFFFFF"/>
      </a:lt1>
      <a:dk2>
        <a:srgbClr val="004074"/>
      </a:dk2>
      <a:lt2>
        <a:srgbClr val="FEA501"/>
      </a:lt2>
      <a:accent1>
        <a:srgbClr val="0061B2"/>
      </a:accent1>
      <a:accent2>
        <a:srgbClr val="2A79D0"/>
      </a:accent2>
      <a:accent3>
        <a:srgbClr val="FFFFFF"/>
      </a:accent3>
      <a:accent4>
        <a:srgbClr val="000000"/>
      </a:accent4>
      <a:accent5>
        <a:srgbClr val="AAB7D5"/>
      </a:accent5>
      <a:accent6>
        <a:srgbClr val="256DBC"/>
      </a:accent6>
      <a:hlink>
        <a:srgbClr val="69A2E1"/>
      </a:hlink>
      <a:folHlink>
        <a:srgbClr val="9DC2EB"/>
      </a:folHlink>
    </a:clrScheme>
    <a:fontScheme name="PresentationLoa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lnDef>
  </a:objectDefaults>
  <a:extraClrSchemeLst>
    <a:extraClrScheme>
      <a:clrScheme name="PresentationLoad 1">
        <a:dk1>
          <a:srgbClr val="000000"/>
        </a:dk1>
        <a:lt1>
          <a:srgbClr val="FFFFFF"/>
        </a:lt1>
        <a:dk2>
          <a:srgbClr val="004074"/>
        </a:dk2>
        <a:lt2>
          <a:srgbClr val="FEA501"/>
        </a:lt2>
        <a:accent1>
          <a:srgbClr val="0061B2"/>
        </a:accent1>
        <a:accent2>
          <a:srgbClr val="2A79D0"/>
        </a:accent2>
        <a:accent3>
          <a:srgbClr val="FFFFFF"/>
        </a:accent3>
        <a:accent4>
          <a:srgbClr val="000000"/>
        </a:accent4>
        <a:accent5>
          <a:srgbClr val="AAB7D5"/>
        </a:accent5>
        <a:accent6>
          <a:srgbClr val="256DBC"/>
        </a:accent6>
        <a:hlink>
          <a:srgbClr val="69A2E1"/>
        </a:hlink>
        <a:folHlink>
          <a:srgbClr val="9DC2E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PresentationLoad">
  <a:themeElements>
    <a:clrScheme name="1_PresentationLoad 5">
      <a:dk1>
        <a:srgbClr val="FEA501"/>
      </a:dk1>
      <a:lt1>
        <a:srgbClr val="FFFFFF"/>
      </a:lt1>
      <a:dk2>
        <a:srgbClr val="000000"/>
      </a:dk2>
      <a:lt2>
        <a:srgbClr val="004074"/>
      </a:lt2>
      <a:accent1>
        <a:srgbClr val="0061B2"/>
      </a:accent1>
      <a:accent2>
        <a:srgbClr val="2A79D0"/>
      </a:accent2>
      <a:accent3>
        <a:srgbClr val="AAAAAA"/>
      </a:accent3>
      <a:accent4>
        <a:srgbClr val="DADADA"/>
      </a:accent4>
      <a:accent5>
        <a:srgbClr val="AAB7D5"/>
      </a:accent5>
      <a:accent6>
        <a:srgbClr val="256DBC"/>
      </a:accent6>
      <a:hlink>
        <a:srgbClr val="69A2E1"/>
      </a:hlink>
      <a:folHlink>
        <a:srgbClr val="9DC2EB"/>
      </a:folHlink>
    </a:clrScheme>
    <a:fontScheme name="1_PresentationLoad">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lnDef>
  </a:objectDefaults>
  <a:extraClrSchemeLst>
    <a:extraClrScheme>
      <a:clrScheme name="1_PresentationLoad 1">
        <a:dk1>
          <a:srgbClr val="000000"/>
        </a:dk1>
        <a:lt1>
          <a:srgbClr val="FFFFFF"/>
        </a:lt1>
        <a:dk2>
          <a:srgbClr val="004074"/>
        </a:dk2>
        <a:lt2>
          <a:srgbClr val="FEA501"/>
        </a:lt2>
        <a:accent1>
          <a:srgbClr val="0061B2"/>
        </a:accent1>
        <a:accent2>
          <a:srgbClr val="2A79D0"/>
        </a:accent2>
        <a:accent3>
          <a:srgbClr val="FFFFFF"/>
        </a:accent3>
        <a:accent4>
          <a:srgbClr val="000000"/>
        </a:accent4>
        <a:accent5>
          <a:srgbClr val="AAB7D5"/>
        </a:accent5>
        <a:accent6>
          <a:srgbClr val="256DBC"/>
        </a:accent6>
        <a:hlink>
          <a:srgbClr val="69A2E1"/>
        </a:hlink>
        <a:folHlink>
          <a:srgbClr val="9DC2EB"/>
        </a:folHlink>
      </a:clrScheme>
      <a:clrMap bg1="lt1" tx1="dk1" bg2="lt2" tx2="dk2" accent1="accent1" accent2="accent2" accent3="accent3" accent4="accent4" accent5="accent5" accent6="accent6" hlink="hlink" folHlink="folHlink"/>
    </a:extraClrScheme>
    <a:extraClrScheme>
      <a:clrScheme name="1_PresentationLoad 2">
        <a:dk1>
          <a:srgbClr val="000000"/>
        </a:dk1>
        <a:lt1>
          <a:srgbClr val="FFFFFF"/>
        </a:lt1>
        <a:dk2>
          <a:srgbClr val="38520E"/>
        </a:dk2>
        <a:lt2>
          <a:srgbClr val="FEA501"/>
        </a:lt2>
        <a:accent1>
          <a:srgbClr val="4C7013"/>
        </a:accent1>
        <a:accent2>
          <a:srgbClr val="6B9B1A"/>
        </a:accent2>
        <a:accent3>
          <a:srgbClr val="FFFFFF"/>
        </a:accent3>
        <a:accent4>
          <a:srgbClr val="000000"/>
        </a:accent4>
        <a:accent5>
          <a:srgbClr val="B2BBAA"/>
        </a:accent5>
        <a:accent6>
          <a:srgbClr val="608C16"/>
        </a:accent6>
        <a:hlink>
          <a:srgbClr val="90BA45"/>
        </a:hlink>
        <a:folHlink>
          <a:srgbClr val="B2CF7D"/>
        </a:folHlink>
      </a:clrScheme>
      <a:clrMap bg1="lt1" tx1="dk1" bg2="lt2" tx2="dk2" accent1="accent1" accent2="accent2" accent3="accent3" accent4="accent4" accent5="accent5" accent6="accent6" hlink="hlink" folHlink="folHlink"/>
    </a:extraClrScheme>
    <a:extraClrScheme>
      <a:clrScheme name="1_PresentationLoad 3">
        <a:dk1>
          <a:srgbClr val="000000"/>
        </a:dk1>
        <a:lt1>
          <a:srgbClr val="FFFFFF"/>
        </a:lt1>
        <a:dk2>
          <a:srgbClr val="920404"/>
        </a:dk2>
        <a:lt2>
          <a:srgbClr val="4C7013"/>
        </a:lt2>
        <a:accent1>
          <a:srgbClr val="E24203"/>
        </a:accent1>
        <a:accent2>
          <a:srgbClr val="FB7303"/>
        </a:accent2>
        <a:accent3>
          <a:srgbClr val="FFFFFF"/>
        </a:accent3>
        <a:accent4>
          <a:srgbClr val="000000"/>
        </a:accent4>
        <a:accent5>
          <a:srgbClr val="EEB0AA"/>
        </a:accent5>
        <a:accent6>
          <a:srgbClr val="E36802"/>
        </a:accent6>
        <a:hlink>
          <a:srgbClr val="FEA501"/>
        </a:hlink>
        <a:folHlink>
          <a:srgbClr val="FEC82E"/>
        </a:folHlink>
      </a:clrScheme>
      <a:clrMap bg1="lt1" tx1="dk1" bg2="lt2" tx2="dk2" accent1="accent1" accent2="accent2" accent3="accent3" accent4="accent4" accent5="accent5" accent6="accent6" hlink="hlink" folHlink="folHlink"/>
    </a:extraClrScheme>
    <a:extraClrScheme>
      <a:clrScheme name="1_PresentationLoad 4">
        <a:dk1>
          <a:srgbClr val="000000"/>
        </a:dk1>
        <a:lt1>
          <a:srgbClr val="FFFFFF"/>
        </a:lt1>
        <a:dk2>
          <a:srgbClr val="920404"/>
        </a:dk2>
        <a:lt2>
          <a:srgbClr val="4C7013"/>
        </a:lt2>
        <a:accent1>
          <a:srgbClr val="C40505"/>
        </a:accent1>
        <a:accent2>
          <a:srgbClr val="D03737"/>
        </a:accent2>
        <a:accent3>
          <a:srgbClr val="FFFFFF"/>
        </a:accent3>
        <a:accent4>
          <a:srgbClr val="000000"/>
        </a:accent4>
        <a:accent5>
          <a:srgbClr val="DEAAAA"/>
        </a:accent5>
        <a:accent6>
          <a:srgbClr val="BC3131"/>
        </a:accent6>
        <a:hlink>
          <a:srgbClr val="CB7B7B"/>
        </a:hlink>
        <a:folHlink>
          <a:srgbClr val="D2B1B0"/>
        </a:folHlink>
      </a:clrScheme>
      <a:clrMap bg1="lt1" tx1="dk1" bg2="lt2" tx2="dk2" accent1="accent1" accent2="accent2" accent3="accent3" accent4="accent4" accent5="accent5" accent6="accent6" hlink="hlink" folHlink="folHlink"/>
    </a:extraClrScheme>
    <a:extraClrScheme>
      <a:clrScheme name="1_PresentationLoad 5">
        <a:dk1>
          <a:srgbClr val="FEA501"/>
        </a:dk1>
        <a:lt1>
          <a:srgbClr val="FFFFFF"/>
        </a:lt1>
        <a:dk2>
          <a:srgbClr val="000000"/>
        </a:dk2>
        <a:lt2>
          <a:srgbClr val="004074"/>
        </a:lt2>
        <a:accent1>
          <a:srgbClr val="0061B2"/>
        </a:accent1>
        <a:accent2>
          <a:srgbClr val="2A79D0"/>
        </a:accent2>
        <a:accent3>
          <a:srgbClr val="AAAAAA"/>
        </a:accent3>
        <a:accent4>
          <a:srgbClr val="DADADA"/>
        </a:accent4>
        <a:accent5>
          <a:srgbClr val="AAB7D5"/>
        </a:accent5>
        <a:accent6>
          <a:srgbClr val="256DBC"/>
        </a:accent6>
        <a:hlink>
          <a:srgbClr val="69A2E1"/>
        </a:hlink>
        <a:folHlink>
          <a:srgbClr val="9DC2EB"/>
        </a:folHlink>
      </a:clrScheme>
      <a:clrMap bg1="dk2" tx1="lt1" bg2="dk1" tx2="lt2" accent1="accent1" accent2="accent2" accent3="accent3" accent4="accent4" accent5="accent5" accent6="accent6" hlink="hlink" folHlink="folHlink"/>
    </a:extraClrScheme>
    <a:extraClrScheme>
      <a:clrScheme name="1_PresentationLoad 6">
        <a:dk1>
          <a:srgbClr val="FEA501"/>
        </a:dk1>
        <a:lt1>
          <a:srgbClr val="FFFFFF"/>
        </a:lt1>
        <a:dk2>
          <a:srgbClr val="000000"/>
        </a:dk2>
        <a:lt2>
          <a:srgbClr val="38520E"/>
        </a:lt2>
        <a:accent1>
          <a:srgbClr val="4C7013"/>
        </a:accent1>
        <a:accent2>
          <a:srgbClr val="6B9B1A"/>
        </a:accent2>
        <a:accent3>
          <a:srgbClr val="AAAAAA"/>
        </a:accent3>
        <a:accent4>
          <a:srgbClr val="DADADA"/>
        </a:accent4>
        <a:accent5>
          <a:srgbClr val="B2BBAA"/>
        </a:accent5>
        <a:accent6>
          <a:srgbClr val="608C16"/>
        </a:accent6>
        <a:hlink>
          <a:srgbClr val="90BA45"/>
        </a:hlink>
        <a:folHlink>
          <a:srgbClr val="B2CF7D"/>
        </a:folHlink>
      </a:clrScheme>
      <a:clrMap bg1="dk2" tx1="lt1" bg2="dk1" tx2="lt2" accent1="accent1" accent2="accent2" accent3="accent3" accent4="accent4" accent5="accent5" accent6="accent6" hlink="hlink" folHlink="folHlink"/>
    </a:extraClrScheme>
    <a:extraClrScheme>
      <a:clrScheme name="1_PresentationLoad 7">
        <a:dk1>
          <a:srgbClr val="4C7013"/>
        </a:dk1>
        <a:lt1>
          <a:srgbClr val="FFFFFF"/>
        </a:lt1>
        <a:dk2>
          <a:srgbClr val="000000"/>
        </a:dk2>
        <a:lt2>
          <a:srgbClr val="920404"/>
        </a:lt2>
        <a:accent1>
          <a:srgbClr val="E24203"/>
        </a:accent1>
        <a:accent2>
          <a:srgbClr val="FB7303"/>
        </a:accent2>
        <a:accent3>
          <a:srgbClr val="AAAAAA"/>
        </a:accent3>
        <a:accent4>
          <a:srgbClr val="DADADA"/>
        </a:accent4>
        <a:accent5>
          <a:srgbClr val="EEB0AA"/>
        </a:accent5>
        <a:accent6>
          <a:srgbClr val="E36802"/>
        </a:accent6>
        <a:hlink>
          <a:srgbClr val="FEA501"/>
        </a:hlink>
        <a:folHlink>
          <a:srgbClr val="FEC82E"/>
        </a:folHlink>
      </a:clrScheme>
      <a:clrMap bg1="dk2" tx1="lt1" bg2="dk1" tx2="lt2" accent1="accent1" accent2="accent2" accent3="accent3" accent4="accent4" accent5="accent5" accent6="accent6" hlink="hlink" folHlink="folHlink"/>
    </a:extraClrScheme>
    <a:extraClrScheme>
      <a:clrScheme name="1_PresentationLoad 8">
        <a:dk1>
          <a:srgbClr val="4C7013"/>
        </a:dk1>
        <a:lt1>
          <a:srgbClr val="FFFFFF"/>
        </a:lt1>
        <a:dk2>
          <a:srgbClr val="000000"/>
        </a:dk2>
        <a:lt2>
          <a:srgbClr val="920404"/>
        </a:lt2>
        <a:accent1>
          <a:srgbClr val="C40505"/>
        </a:accent1>
        <a:accent2>
          <a:srgbClr val="D03737"/>
        </a:accent2>
        <a:accent3>
          <a:srgbClr val="AAAAAA"/>
        </a:accent3>
        <a:accent4>
          <a:srgbClr val="DADADA"/>
        </a:accent4>
        <a:accent5>
          <a:srgbClr val="DEAAAA"/>
        </a:accent5>
        <a:accent6>
          <a:srgbClr val="BC3131"/>
        </a:accent6>
        <a:hlink>
          <a:srgbClr val="CB7B7B"/>
        </a:hlink>
        <a:folHlink>
          <a:srgbClr val="D2B1B0"/>
        </a:folHlink>
      </a:clrScheme>
      <a:clrMap bg1="dk2" tx1="lt1" bg2="dk1" tx2="lt2" accent1="accent1" accent2="accent2" accent3="accent3" accent4="accent4" accent5="accent5" accent6="accent6" hlink="hlink" folHlink="folHlink"/>
    </a:extraClrScheme>
    <a:extraClrScheme>
      <a:clrScheme name="1_PresentationLoad 9">
        <a:dk1>
          <a:srgbClr val="000000"/>
        </a:dk1>
        <a:lt1>
          <a:srgbClr val="FFFFFF"/>
        </a:lt1>
        <a:dk2>
          <a:srgbClr val="0061B2"/>
        </a:dk2>
        <a:lt2>
          <a:srgbClr val="FEA501"/>
        </a:lt2>
        <a:accent1>
          <a:srgbClr val="737373"/>
        </a:accent1>
        <a:accent2>
          <a:srgbClr val="919191"/>
        </a:accent2>
        <a:accent3>
          <a:srgbClr val="FFFFFF"/>
        </a:accent3>
        <a:accent4>
          <a:srgbClr val="000000"/>
        </a:accent4>
        <a:accent5>
          <a:srgbClr val="BCBCBC"/>
        </a:accent5>
        <a:accent6>
          <a:srgbClr val="838383"/>
        </a:accent6>
        <a:hlink>
          <a:srgbClr val="AEAEAE"/>
        </a:hlink>
        <a:folHlink>
          <a:srgbClr val="C9C9C9"/>
        </a:folHlink>
      </a:clrScheme>
      <a:clrMap bg1="lt1" tx1="dk1" bg2="lt2" tx2="dk2" accent1="accent1" accent2="accent2" accent3="accent3" accent4="accent4" accent5="accent5" accent6="accent6" hlink="hlink" folHlink="folHlink"/>
    </a:extraClrScheme>
    <a:extraClrScheme>
      <a:clrScheme name="1_PresentationLoad 10">
        <a:dk1>
          <a:srgbClr val="FEA501"/>
        </a:dk1>
        <a:lt1>
          <a:srgbClr val="FFFFFF"/>
        </a:lt1>
        <a:dk2>
          <a:srgbClr val="000000"/>
        </a:dk2>
        <a:lt2>
          <a:srgbClr val="0061B2"/>
        </a:lt2>
        <a:accent1>
          <a:srgbClr val="737373"/>
        </a:accent1>
        <a:accent2>
          <a:srgbClr val="919191"/>
        </a:accent2>
        <a:accent3>
          <a:srgbClr val="AAAAAA"/>
        </a:accent3>
        <a:accent4>
          <a:srgbClr val="DADADA"/>
        </a:accent4>
        <a:accent5>
          <a:srgbClr val="BCBCBC"/>
        </a:accent5>
        <a:accent6>
          <a:srgbClr val="838383"/>
        </a:accent6>
        <a:hlink>
          <a:srgbClr val="AEAEAE"/>
        </a:hlink>
        <a:folHlink>
          <a:srgbClr val="C9C9C9"/>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PresentationLoad</Template>
  <TotalTime>151503</TotalTime>
  <Words>668</Words>
  <Application>Microsoft Office PowerPoint</Application>
  <PresentationFormat>On-screen Show (4:3)</PresentationFormat>
  <Paragraphs>182</Paragraphs>
  <Slides>10</Slides>
  <Notes>1</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10</vt:i4>
      </vt:variant>
    </vt:vector>
  </HeadingPairs>
  <TitlesOfParts>
    <vt:vector size="17" baseType="lpstr">
      <vt:lpstr>Aptos Narrow</vt:lpstr>
      <vt:lpstr>Arial</vt:lpstr>
      <vt:lpstr>Times New Roman</vt:lpstr>
      <vt:lpstr>Wingdings</vt:lpstr>
      <vt:lpstr>PresentationLoad</vt:lpstr>
      <vt:lpstr>1_PresentationLoad</vt:lpstr>
      <vt:lpstr>Worksheet</vt:lpstr>
      <vt:lpstr>ERCOT ELCC Surface Simplification</vt:lpstr>
      <vt:lpstr>Purpose</vt:lpstr>
      <vt:lpstr>Proposal</vt:lpstr>
      <vt:lpstr>Proposal Cont’d</vt:lpstr>
      <vt:lpstr>Storage Accreditation</vt:lpstr>
      <vt:lpstr>ELCC Visualization</vt:lpstr>
      <vt:lpstr>ELCC Calculations</vt:lpstr>
      <vt:lpstr>Expected Process Summary</vt:lpstr>
      <vt:lpstr>Expected UI</vt:lpstr>
      <vt:lpstr>Discussion and Observations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Nick</dc:creator>
  <dc:description>PresentationLoad.com</dc:description>
  <cp:lastModifiedBy>Warnken, Pete</cp:lastModifiedBy>
  <cp:revision>5891</cp:revision>
  <dcterms:created xsi:type="dcterms:W3CDTF">2007-11-27T23:54:21Z</dcterms:created>
  <dcterms:modified xsi:type="dcterms:W3CDTF">2024-05-20T21:22:29Z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2024-05-03T14:34:08Z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9fa8e229-7013-45d1-bbbf-6f85a6cdf485</vt:lpwstr>
  </property>
  <property fmtid="{D5CDD505-2E9C-101B-9397-08002B2CF9AE}" pid="8" name="MSIP_Label_7084cbda-52b8-46fb-a7b7-cb5bd465ed85_ContentBits">
    <vt:lpwstr>0</vt:lpwstr>
  </property>
</Properties>
</file>