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6" r:id="rId8"/>
    <p:sldId id="301" r:id="rId9"/>
    <p:sldId id="312" r:id="rId10"/>
    <p:sldId id="30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B45AD8-AC84-4D01-5E51-56A1C343DE61}" name="Gonzalez, Ino" initials="GI" userId="S::Ino.Gonzalez@ercot.com::68e8894e-33eb-490e-a370-faca322a65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20" d="100"/>
          <a:sy n="120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800" b="1" dirty="0"/>
            </a:br>
            <a:r>
              <a:rPr lang="en-US" sz="2800" b="1" dirty="0"/>
              <a:t>Average Sulfur Dioxide (SO</a:t>
            </a:r>
            <a:r>
              <a:rPr lang="en-US" sz="2800" b="1" baseline="-25000" dirty="0"/>
              <a:t>2</a:t>
            </a:r>
            <a:r>
              <a:rPr lang="en-US" sz="2800" b="1" dirty="0"/>
              <a:t>) and Nitrogen Oxide (NO</a:t>
            </a:r>
            <a:r>
              <a:rPr lang="en-US" sz="2800" b="1" baseline="-25000" dirty="0"/>
              <a:t>X</a:t>
            </a:r>
            <a:r>
              <a:rPr lang="en-US" sz="2800" b="1" dirty="0"/>
              <a:t>) Emission Index Prices in Verifiable Cost Calculations</a:t>
            </a:r>
          </a:p>
          <a:p>
            <a:r>
              <a:rPr lang="en-US" sz="2800" b="1" dirty="0"/>
              <a:t> </a:t>
            </a:r>
            <a:endParaRPr lang="en-US" sz="2800" dirty="0"/>
          </a:p>
          <a:p>
            <a:r>
              <a:rPr lang="en-US" dirty="0"/>
              <a:t>RCWG</a:t>
            </a:r>
          </a:p>
          <a:p>
            <a:r>
              <a:rPr lang="en-US" dirty="0"/>
              <a:t>ERCOT Staff</a:t>
            </a:r>
          </a:p>
          <a:p>
            <a:r>
              <a:rPr lang="en-US" dirty="0"/>
              <a:t>May 28,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18318"/>
          </a:xfrm>
        </p:spPr>
        <p:txBody>
          <a:bodyPr/>
          <a:lstStyle/>
          <a:p>
            <a:pPr algn="ctr"/>
            <a:r>
              <a:rPr lang="en-US" dirty="0"/>
              <a:t>Average SO</a:t>
            </a:r>
            <a:r>
              <a:rPr lang="en-US" baseline="-25000" dirty="0"/>
              <a:t>2</a:t>
            </a:r>
            <a:r>
              <a:rPr lang="en-US" dirty="0"/>
              <a:t> and NO</a:t>
            </a:r>
            <a:r>
              <a:rPr lang="en-US" baseline="-25000" dirty="0"/>
              <a:t>x</a:t>
            </a:r>
            <a:r>
              <a:rPr lang="en-US" dirty="0"/>
              <a:t> Emissions Index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Prices (2020-2024)</a:t>
            </a:r>
            <a:r>
              <a:rPr lang="en-US" baseline="30000" dirty="0"/>
              <a:t>1</a:t>
            </a:r>
            <a:endParaRPr lang="en-US" strike="sngStrike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C27DEE-FF6B-DAB5-F3E9-DD993A35B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00409" y="1303647"/>
            <a:ext cx="7343182" cy="42507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CBCFB0-CCB5-A28F-4B16-D0B7E9BD0ADF}"/>
              </a:ext>
            </a:extLst>
          </p:cNvPr>
          <p:cNvSpPr txBox="1"/>
          <p:nvPr/>
        </p:nvSpPr>
        <p:spPr>
          <a:xfrm>
            <a:off x="900408" y="57912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 </a:t>
            </a:r>
            <a:r>
              <a:rPr lang="en-US" dirty="0"/>
              <a:t>For Current Emissions Vendor</a:t>
            </a:r>
          </a:p>
        </p:txBody>
      </p:sp>
    </p:spTree>
    <p:extLst>
      <p:ext uri="{BB962C8B-B14F-4D97-AF65-F5344CB8AC3E}">
        <p14:creationId xmlns:p14="http://schemas.microsoft.com/office/powerpoint/2010/main" val="70485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Average O&amp;M Impact of Current Emission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C8F56C-21D5-96F3-15F3-431C65B9D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57876"/>
              </p:ext>
            </p:extLst>
          </p:nvPr>
        </p:nvGraphicFramePr>
        <p:xfrm>
          <a:off x="1981201" y="2362200"/>
          <a:ext cx="5562600" cy="2514601"/>
        </p:xfrm>
        <a:graphic>
          <a:graphicData uri="http://schemas.openxmlformats.org/drawingml/2006/table">
            <a:tbl>
              <a:tblPr firstRow="1" firstCol="1" bandRow="1"/>
              <a:tblGrid>
                <a:gridCol w="1389939">
                  <a:extLst>
                    <a:ext uri="{9D8B030D-6E8A-4147-A177-3AD203B41FA5}">
                      <a16:colId xmlns:a16="http://schemas.microsoft.com/office/drawing/2014/main" val="1429277811"/>
                    </a:ext>
                  </a:extLst>
                </a:gridCol>
                <a:gridCol w="1390887">
                  <a:extLst>
                    <a:ext uri="{9D8B030D-6E8A-4147-A177-3AD203B41FA5}">
                      <a16:colId xmlns:a16="http://schemas.microsoft.com/office/drawing/2014/main" val="2159955987"/>
                    </a:ext>
                  </a:extLst>
                </a:gridCol>
                <a:gridCol w="1390887">
                  <a:extLst>
                    <a:ext uri="{9D8B030D-6E8A-4147-A177-3AD203B41FA5}">
                      <a16:colId xmlns:a16="http://schemas.microsoft.com/office/drawing/2014/main" val="2494662794"/>
                    </a:ext>
                  </a:extLst>
                </a:gridCol>
                <a:gridCol w="1390887">
                  <a:extLst>
                    <a:ext uri="{9D8B030D-6E8A-4147-A177-3AD203B41FA5}">
                      <a16:colId xmlns:a16="http://schemas.microsoft.com/office/drawing/2014/main" val="3496825701"/>
                    </a:ext>
                  </a:extLst>
                </a:gridCol>
              </a:tblGrid>
              <a:tr h="1257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Emissions</a:t>
                      </a:r>
                      <a:r>
                        <a:rPr lang="en-US" sz="18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 ($/MWh)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 ($/MWh)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Maximum ($/MWh)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4571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8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286357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18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0.0000072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341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2B3BE2-A502-4C9B-251E-BF96E86BA941}"/>
              </a:ext>
            </a:extLst>
          </p:cNvPr>
          <p:cNvSpPr txBox="1"/>
          <p:nvPr/>
        </p:nvSpPr>
        <p:spPr>
          <a:xfrm>
            <a:off x="685800" y="5638800"/>
            <a:ext cx="792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aseline="30000" dirty="0"/>
              <a:t>1 </a:t>
            </a:r>
            <a:r>
              <a:rPr lang="en-US" dirty="0"/>
              <a:t>O&amp;M values calculated based on $3/short ton (NO</a:t>
            </a:r>
            <a:r>
              <a:rPr lang="en-US" baseline="-25000" dirty="0"/>
              <a:t>x</a:t>
            </a:r>
            <a:r>
              <a:rPr lang="en-US" dirty="0"/>
              <a:t>) and $2/short ton (SO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872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6671-3121-A98B-B6BF-C561ED3F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/>
              <a:t>Emissions VCMRR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8DA7C-4BAD-7074-6132-EFF74349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898267"/>
            <a:ext cx="8534400" cy="5061466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Times New Roman" panose="02020603050405020304" pitchFamily="18" charset="0"/>
              </a:rPr>
              <a:t>Eliminates current Index Price Subscription cost.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Times New Roman" panose="02020603050405020304" pitchFamily="18" charset="0"/>
              </a:rPr>
              <a:t>Removes requirement to use indices for the price of SO</a:t>
            </a:r>
            <a:r>
              <a:rPr lang="en-US" sz="2200" baseline="-25000" dirty="0">
                <a:latin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</a:rPr>
              <a:t> and NO</a:t>
            </a:r>
            <a:r>
              <a:rPr lang="en-US" sz="2200" baseline="-25000" dirty="0">
                <a:latin typeface="Times New Roman" panose="02020603050405020304" pitchFamily="18" charset="0"/>
              </a:rPr>
              <a:t>X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Times New Roman" panose="02020603050405020304" pitchFamily="18" charset="0"/>
              </a:rPr>
              <a:t>Temporarily Replaces indices with fixed prices to calculate emission costs.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</a:rPr>
              <a:t>$3/short ton for NO</a:t>
            </a:r>
            <a:r>
              <a:rPr lang="en-US" sz="2000" baseline="-25000" dirty="0">
                <a:latin typeface="Times New Roman" panose="02020603050405020304" pitchFamily="18" charset="0"/>
              </a:rPr>
              <a:t>X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</a:rPr>
              <a:t>$2/short ton for SO</a:t>
            </a:r>
            <a:r>
              <a:rPr lang="en-US" sz="2000" baseline="-25000" dirty="0">
                <a:latin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Fixed prices would remain until: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N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ew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EPA requirements substantially affecting SO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and NO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emissions prices go into effect,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ERCOT determines that a competitive market for SO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and NO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exists, or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As directed by TAC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1E06B-5FCA-8DB5-50F4-81432108D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6885" y="2286000"/>
            <a:ext cx="8305800" cy="155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8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9786</TotalTime>
  <Words>189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1_Custom Design</vt:lpstr>
      <vt:lpstr>Office Theme</vt:lpstr>
      <vt:lpstr>Custom Design</vt:lpstr>
      <vt:lpstr>PowerPoint Presentation</vt:lpstr>
      <vt:lpstr>Average SO2 and NOx Emissions Index Prices (2020-2024)1</vt:lpstr>
      <vt:lpstr>Average O&amp;M Impact of Current Emission Prices</vt:lpstr>
      <vt:lpstr>Emissions VCMRR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429</cp:revision>
  <cp:lastPrinted>2016-07-18T19:58:10Z</cp:lastPrinted>
  <dcterms:created xsi:type="dcterms:W3CDTF">2016-01-21T15:20:31Z</dcterms:created>
  <dcterms:modified xsi:type="dcterms:W3CDTF">2024-05-16T15:38:14Z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2024-01-12T17:36:58Z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f37133ec-0d39-4f69-8f95-3555ea5ae15a</vt:lpwstr>
  </property>
  <property fmtid="{D5CDD505-2E9C-101B-9397-08002B2CF9AE}" pid="9" name="MSIP_Label_7084cbda-52b8-46fb-a7b7-cb5bd465ed85_ContentBits">
    <vt:lpwstr>0</vt:lpwstr>
  </property>
</Properties>
</file>