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6"/>
  </p:notesMasterIdLst>
  <p:handoutMasterIdLst>
    <p:handoutMasterId r:id="rId37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7" r:id="rId15"/>
    <p:sldId id="266" r:id="rId16"/>
    <p:sldId id="290" r:id="rId17"/>
    <p:sldId id="288" r:id="rId18"/>
    <p:sldId id="287" r:id="rId19"/>
    <p:sldId id="291" r:id="rId20"/>
    <p:sldId id="280" r:id="rId21"/>
    <p:sldId id="281" r:id="rId22"/>
    <p:sldId id="293" r:id="rId23"/>
    <p:sldId id="302" r:id="rId24"/>
    <p:sldId id="303" r:id="rId25"/>
    <p:sldId id="292" r:id="rId26"/>
    <p:sldId id="284" r:id="rId27"/>
    <p:sldId id="285" r:id="rId28"/>
    <p:sldId id="286" r:id="rId29"/>
    <p:sldId id="304" r:id="rId30"/>
    <p:sldId id="305" r:id="rId31"/>
    <p:sldId id="296" r:id="rId32"/>
    <p:sldId id="297" r:id="rId33"/>
    <p:sldId id="309" r:id="rId34"/>
    <p:sldId id="264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8" autoAdjust="0"/>
    <p:restoredTop sz="68038" autoAdjust="0"/>
  </p:normalViewPr>
  <p:slideViewPr>
    <p:cSldViewPr showGuides="1">
      <p:cViewPr varScale="1">
        <p:scale>
          <a:sx n="77" d="100"/>
          <a:sy n="77" d="100"/>
        </p:scale>
        <p:origin x="2382" y="13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4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Same data with 10 years shown instead of 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between April 2023 and April 2024. Compared to last year, there are more instances of frequency hovering around the dead bands.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71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between April 2022 and April 2024. Similar to the previous slide, compared to 2022, there are more instances of frequency hovering around the dead bands.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14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48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trike="sng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90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BAL-003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OP2018: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-843.17, </a:t>
            </a:r>
            <a:r>
              <a:rPr lang="en-US" baseline="0" dirty="0" err="1"/>
              <a:t>FRM_average</a:t>
            </a:r>
            <a:r>
              <a:rPr lang="en-US" baseline="0" dirty="0"/>
              <a:t> = -959.7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OP2019: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-811.14, </a:t>
            </a:r>
            <a:r>
              <a:rPr lang="en-US" baseline="0" dirty="0" err="1"/>
              <a:t>FRM_average</a:t>
            </a:r>
            <a:r>
              <a:rPr lang="en-US" baseline="0" dirty="0"/>
              <a:t> = -892.5</a:t>
            </a:r>
          </a:p>
          <a:p>
            <a:r>
              <a:rPr lang="en-US" baseline="0" dirty="0"/>
              <a:t>OP2020: FRO = -425.0, FRM median = -789.34, FRM average = -879.0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OP2021: FRO = -471.0, FRM median = -913.56, FRM average = -992.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OP2022: FRO = -463.0, FRM median = -1060.40, FRM average = -1153.4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OP2023: FRO = -395.0, FRM median = -1130.21, FRM average = -1302.7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17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33,644,368</a:t>
            </a:r>
            <a:r>
              <a:rPr lang="en-US" sz="2800" dirty="0"/>
              <a:t> </a:t>
            </a:r>
            <a:r>
              <a:rPr lang="en-US" sz="1800" b="1" dirty="0">
                <a:solidFill>
                  <a:schemeClr val="accent2"/>
                </a:solidFill>
              </a:rPr>
              <a:t>MWh</a:t>
            </a:r>
            <a:endParaRPr lang="en-US" sz="1800" b="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11,622,240</a:t>
            </a:r>
            <a:r>
              <a:rPr lang="en-US" dirty="0"/>
              <a:t> </a:t>
            </a:r>
            <a:r>
              <a:rPr lang="en-US" sz="1200" b="1" dirty="0">
                <a:solidFill>
                  <a:schemeClr val="accent2"/>
                </a:solidFill>
              </a:rPr>
              <a:t>MWH</a:t>
            </a: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34.54%</a:t>
            </a:r>
            <a:r>
              <a:rPr lang="en-US" sz="2800" dirty="0"/>
              <a:t> o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f total energy was provided by wind generation</a:t>
            </a:r>
            <a:endParaRPr lang="en-US" sz="1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dirty="0">
                <a:solidFill>
                  <a:schemeClr val="accent2"/>
                </a:solidFill>
              </a:rPr>
              <a:t>3,472,621 MWh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85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0" u="none" strike="noStrike" dirty="0">
                <a:effectLst/>
                <a:latin typeface="Arial" panose="020B0604020202020204" pitchFamily="34" charset="0"/>
              </a:rPr>
              <a:t>10.32% 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of total energy was provided by solar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Minimum Inertia</a:t>
            </a:r>
            <a:r>
              <a:rPr lang="en-US" baseline="0" dirty="0"/>
              <a:t> in April 2024 =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133,953.45</a:t>
            </a:r>
            <a:r>
              <a:rPr lang="en-US" sz="3200" dirty="0"/>
              <a:t> </a:t>
            </a:r>
            <a:r>
              <a:rPr lang="en-US" sz="3200" b="1" dirty="0"/>
              <a:t> </a:t>
            </a:r>
            <a:r>
              <a:rPr lang="en-US" sz="1800" b="1" dirty="0">
                <a:solidFill>
                  <a:schemeClr val="accent2"/>
                </a:solidFill>
              </a:rPr>
              <a:t>MW*s</a:t>
            </a:r>
            <a:r>
              <a:rPr lang="en-US" sz="1800" b="1" baseline="0" dirty="0">
                <a:solidFill>
                  <a:schemeClr val="accent2"/>
                </a:solidFill>
              </a:rPr>
              <a:t>  </a:t>
            </a:r>
            <a:r>
              <a:rPr lang="en-US" sz="1800" dirty="0">
                <a:solidFill>
                  <a:schemeClr val="accent2"/>
                </a:solidFill>
              </a:rPr>
              <a:t>on April 6th</a:t>
            </a: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Historical Overall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April 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184,725</a:t>
            </a:r>
            <a:r>
              <a:rPr lang="en-US" sz="2800" dirty="0"/>
              <a:t> </a:t>
            </a:r>
            <a:r>
              <a:rPr lang="en-US" sz="2800" b="1" dirty="0"/>
              <a:t> </a:t>
            </a:r>
            <a:r>
              <a:rPr lang="en-US" sz="1600" b="1" dirty="0">
                <a:solidFill>
                  <a:schemeClr val="accent2"/>
                </a:solidFill>
              </a:rPr>
              <a:t>MW*s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236,951</a:t>
            </a:r>
            <a:r>
              <a:rPr lang="en-US" sz="2800" dirty="0"/>
              <a:t>  </a:t>
            </a:r>
            <a:r>
              <a:rPr lang="en-US" sz="1600" b="1" dirty="0">
                <a:solidFill>
                  <a:schemeClr val="accent2"/>
                </a:solidFill>
              </a:rPr>
              <a:t>MW*s</a:t>
            </a:r>
            <a:r>
              <a:rPr lang="en-US" sz="1600" b="1" baseline="0" dirty="0">
                <a:solidFill>
                  <a:schemeClr val="accent2"/>
                </a:solidFill>
              </a:rPr>
              <a:t> </a:t>
            </a:r>
            <a:r>
              <a:rPr lang="en-US" sz="1600" b="1" dirty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on April 17th</a:t>
            </a:r>
            <a:endParaRPr lang="en-US" sz="16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133,953.45</a:t>
            </a:r>
            <a:r>
              <a:rPr lang="en-US" sz="2800" dirty="0"/>
              <a:t> </a:t>
            </a:r>
            <a:r>
              <a:rPr lang="en-US" sz="2800" b="1" dirty="0"/>
              <a:t> </a:t>
            </a:r>
            <a:r>
              <a:rPr lang="en-US" sz="1600" b="1" dirty="0">
                <a:solidFill>
                  <a:schemeClr val="accent2"/>
                </a:solidFill>
              </a:rPr>
              <a:t>MW*s</a:t>
            </a:r>
            <a:r>
              <a:rPr lang="en-US" sz="1600" b="1" baseline="0" dirty="0">
                <a:solidFill>
                  <a:schemeClr val="accent2"/>
                </a:solidFill>
              </a:rPr>
              <a:t>  </a:t>
            </a:r>
            <a:r>
              <a:rPr lang="en-US" sz="1600" dirty="0">
                <a:solidFill>
                  <a:schemeClr val="accent2"/>
                </a:solidFill>
              </a:rPr>
              <a:t>on April 6th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Summary of ERCOT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intertia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for the previous 10 years. Lowest inertia this year was on March 29th.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each box, the central mark (red line) is the median, the edges of the box (in blue) are the 25th and 75th percentiles, the whiskers correspond to +/- 2.7 sigma (i.e., represent 99.3% coverage, assuming the data are normally distributed. The corresponding lowest inertia in each year is given in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circle on each boxplot is showing inertia during time when highest portion of load was served by wind/solar generation in that year.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AC51D-6DAA-4455-8EA7-D54B64909A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986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1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/>
              <a:t>April CPS1 Score is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173.83</a:t>
            </a:r>
            <a:r>
              <a:rPr lang="en-US" baseline="0" dirty="0"/>
              <a:t>%, there is one outlier below 100%: 96.38% 4/27/2024 HE23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30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CPS1 score is above 150% for all 15-minute intervals.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12 month rolling average CPS1 score is </a:t>
            </a:r>
            <a:r>
              <a:rPr lang="en-US" sz="1200" b="0" dirty="0">
                <a:solidFill>
                  <a:schemeClr val="accent2"/>
                </a:solidFill>
              </a:rPr>
              <a:t>174.73 </a:t>
            </a:r>
            <a:r>
              <a:rPr lang="en-US" dirty="0"/>
              <a:t>which is in line with expectations, and the CPS1 score for April is consistent with previous months.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Daily RMS1 frequency by year is similar compared to 2023.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chemeClr val="accent2"/>
              </a:solidFill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2024 Stats: 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15.13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11.97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 </a:t>
            </a:r>
            <a:r>
              <a:rPr lang="en-US" sz="1600" b="1" dirty="0">
                <a:solidFill>
                  <a:schemeClr val="accent2"/>
                </a:solidFill>
              </a:rPr>
              <a:t>19.16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A More granular look at last 15 years of RMS1 by month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15.31</a:t>
            </a:r>
            <a:r>
              <a:rPr lang="en-US" sz="2400" dirty="0"/>
              <a:t> </a:t>
            </a:r>
            <a:r>
              <a:rPr lang="en-US" sz="1600" dirty="0"/>
              <a:t> </a:t>
            </a:r>
            <a:r>
              <a:rPr lang="en-US" sz="1600" dirty="0" err="1"/>
              <a:t>mHz</a:t>
            </a:r>
            <a:r>
              <a:rPr lang="en-US" sz="1600" dirty="0"/>
              <a:t> on avg for April 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1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9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2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6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1" y="3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1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40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ERCOT Frequency Control Report</a:t>
            </a:r>
          </a:p>
          <a:p>
            <a:r>
              <a:rPr lang="en-US" b="1" dirty="0"/>
              <a:t>April 2024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May 15, 2024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3BF236-74A7-DECE-5F1F-65EAB213D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00100" y="732447"/>
            <a:ext cx="7543798" cy="548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62EDE1-6BEC-D636-786C-506C7D9C1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1045" y="841149"/>
            <a:ext cx="7378109" cy="536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20164-99A2-F89C-3C28-D0CDD2E41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35583" y="844066"/>
            <a:ext cx="7349033" cy="53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Correction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Daily Time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0B1E9F-1F19-B29F-E8E7-2EF92CE13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41789" y="721324"/>
            <a:ext cx="7460418" cy="541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 Log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have been no time error corrections since December 2016</a:t>
            </a:r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BAL-003 Performance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4807"/>
            <a:ext cx="78867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dirty="0">
                <a:solidFill>
                  <a:schemeClr val="tx1"/>
                </a:solidFill>
              </a:rPr>
              <a:t>Op. Year 2023 BAL-003 Selected Events –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8CCE84-9009-D9C8-C4F1-8B293CD45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1989314"/>
            <a:ext cx="8796337" cy="4206526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</a:t>
            </a:r>
            <a:r>
              <a:rPr lang="en-US"/>
              <a:t>Year 2023 </a:t>
            </a:r>
            <a:r>
              <a:rPr lang="en-US" dirty="0"/>
              <a:t>BAL-003 FRM Performance -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CA6EBA-7A17-CC69-1161-D63E175C8C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2869537"/>
            <a:ext cx="8686800" cy="1118926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18108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/>
              <a:t>Summary of April 2024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60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CPS1: </a:t>
            </a:r>
            <a:r>
              <a:rPr lang="en-US" sz="1800" b="1" dirty="0">
                <a:solidFill>
                  <a:schemeClr val="accent2"/>
                </a:solidFill>
              </a:rPr>
              <a:t>173.83%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Current CPS1 12-Month Rolling Average: </a:t>
            </a:r>
            <a:r>
              <a:rPr lang="en-US" sz="1800" b="1" dirty="0">
                <a:solidFill>
                  <a:schemeClr val="accent2"/>
                </a:solidFill>
              </a:rPr>
              <a:t>174.73%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tx2"/>
                </a:solidFill>
              </a:rPr>
              <a:t>0</a:t>
            </a:r>
            <a:r>
              <a:rPr lang="en-US" sz="1800" dirty="0">
                <a:solidFill>
                  <a:schemeClr val="tx2"/>
                </a:solidFill>
              </a:rPr>
              <a:t> BAAL Exceedance(s)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tx2"/>
                </a:solidFill>
              </a:rPr>
              <a:t>1 </a:t>
            </a:r>
            <a:r>
              <a:rPr lang="en-US" sz="1800" dirty="0">
                <a:solidFill>
                  <a:schemeClr val="tx2"/>
                </a:solidFill>
              </a:rPr>
              <a:t>hourly CPS1 score below 100%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2"/>
                </a:solidFill>
              </a:rPr>
              <a:t>BAAL-003 Events have updated through 2023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2"/>
                </a:solidFill>
              </a:rPr>
              <a:t>2023 BAAL-003 FRM Performance: </a:t>
            </a:r>
            <a:r>
              <a:rPr lang="en-US" sz="1800" b="1" dirty="0">
                <a:solidFill>
                  <a:schemeClr val="tx2"/>
                </a:solidFill>
              </a:rPr>
              <a:t>-1130.21</a:t>
            </a:r>
          </a:p>
          <a:p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0980" y="1524000"/>
            <a:ext cx="4516821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2"/>
                </a:solidFill>
              </a:rPr>
              <a:t>2024 RMS1 Statistics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Mean: </a:t>
            </a:r>
            <a:r>
              <a:rPr lang="en-US" sz="1600" b="1" dirty="0">
                <a:solidFill>
                  <a:schemeClr val="tx2"/>
                </a:solidFill>
              </a:rPr>
              <a:t>15.13 </a:t>
            </a:r>
            <a:r>
              <a:rPr lang="en-US" sz="1600" b="1" dirty="0" err="1">
                <a:solidFill>
                  <a:schemeClr val="tx2"/>
                </a:solidFill>
              </a:rPr>
              <a:t>mHz</a:t>
            </a:r>
            <a:endParaRPr lang="en-US" sz="1600" b="1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Min: </a:t>
            </a:r>
            <a:r>
              <a:rPr lang="en-US" sz="1600" b="1" dirty="0">
                <a:solidFill>
                  <a:schemeClr val="tx2"/>
                </a:solidFill>
              </a:rPr>
              <a:t>11.97 </a:t>
            </a:r>
            <a:r>
              <a:rPr lang="en-US" sz="1600" b="1" dirty="0" err="1">
                <a:solidFill>
                  <a:schemeClr val="tx2"/>
                </a:solidFill>
              </a:rPr>
              <a:t>mHz</a:t>
            </a:r>
            <a:endParaRPr lang="en-US" sz="1600" b="1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Max </a:t>
            </a:r>
            <a:r>
              <a:rPr lang="en-US" sz="1600" b="1" dirty="0">
                <a:solidFill>
                  <a:schemeClr val="tx2"/>
                </a:solidFill>
              </a:rPr>
              <a:t>19.16 </a:t>
            </a:r>
            <a:r>
              <a:rPr lang="en-US" sz="1600" b="1" dirty="0" err="1">
                <a:solidFill>
                  <a:schemeClr val="tx2"/>
                </a:solidFill>
              </a:rPr>
              <a:t>mHz</a:t>
            </a:r>
            <a:endParaRPr lang="en-US" sz="1600" b="1" dirty="0">
              <a:solidFill>
                <a:schemeClr val="tx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Energy Statistics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Total Energy: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33,644,368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600" b="1" dirty="0">
                <a:solidFill>
                  <a:schemeClr val="tx2"/>
                </a:solidFill>
              </a:rPr>
              <a:t>MWh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Wind Energy: </a:t>
            </a:r>
            <a:r>
              <a:rPr lang="en-US" sz="1600" b="1" i="0" u="none" strike="noStrike" dirty="0">
                <a:solidFill>
                  <a:schemeClr val="tx2"/>
                </a:solidFill>
                <a:effectLst/>
              </a:rPr>
              <a:t>11,622,240</a:t>
            </a:r>
            <a:r>
              <a:rPr lang="en-US" sz="1600" dirty="0">
                <a:solidFill>
                  <a:schemeClr val="tx2"/>
                </a:solidFill>
              </a:rPr>
              <a:t>  </a:t>
            </a:r>
            <a:r>
              <a:rPr lang="en-US" sz="1600" b="1" dirty="0">
                <a:solidFill>
                  <a:schemeClr val="tx2"/>
                </a:solidFill>
              </a:rPr>
              <a:t>MWh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Percent Energy from Wind: </a:t>
            </a:r>
            <a:r>
              <a:rPr lang="en-US" sz="1600" b="1" dirty="0">
                <a:solidFill>
                  <a:schemeClr val="tx2"/>
                </a:solidFill>
              </a:rPr>
              <a:t>34.54%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Solar Energy: </a:t>
            </a:r>
            <a:r>
              <a:rPr lang="en-US" sz="1600" b="1" dirty="0">
                <a:solidFill>
                  <a:schemeClr val="tx2"/>
                </a:solidFill>
              </a:rPr>
              <a:t>3,472,621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b="1" dirty="0">
                <a:solidFill>
                  <a:schemeClr val="tx2"/>
                </a:solidFill>
              </a:rPr>
              <a:t>MWh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Percent Energy from Solar: </a:t>
            </a:r>
            <a:r>
              <a:rPr lang="en-US" sz="1600" b="1" dirty="0">
                <a:solidFill>
                  <a:schemeClr val="tx2"/>
                </a:solidFill>
              </a:rPr>
              <a:t>10.32%</a:t>
            </a:r>
          </a:p>
          <a:p>
            <a:r>
              <a:rPr lang="en-US" sz="1800" dirty="0">
                <a:solidFill>
                  <a:schemeClr val="tx2"/>
                </a:solidFill>
              </a:rPr>
              <a:t>Minimum System Inertia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Mean: </a:t>
            </a:r>
            <a:r>
              <a:rPr lang="en-US" sz="1600" b="1" i="0" u="none" strike="noStrike" dirty="0">
                <a:solidFill>
                  <a:schemeClr val="tx2"/>
                </a:solidFill>
                <a:effectLst/>
              </a:rPr>
              <a:t>184,725</a:t>
            </a:r>
            <a:r>
              <a:rPr lang="en-US" sz="1600" b="0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sz="1600" dirty="0">
                <a:solidFill>
                  <a:schemeClr val="tx2"/>
                </a:solidFill>
              </a:rPr>
              <a:t>MW*s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Max: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236,951</a:t>
            </a:r>
            <a:r>
              <a:rPr lang="en-US" sz="1600" dirty="0">
                <a:solidFill>
                  <a:schemeClr val="tx2"/>
                </a:solidFill>
              </a:rPr>
              <a:t> MW*s on April 17th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Min: </a:t>
            </a:r>
            <a:r>
              <a:rPr lang="en-US" sz="1600" b="1" dirty="0">
                <a:solidFill>
                  <a:schemeClr val="tx2"/>
                </a:solidFill>
              </a:rPr>
              <a:t>129,920</a:t>
            </a:r>
            <a:r>
              <a:rPr lang="en-US" sz="1600" dirty="0">
                <a:solidFill>
                  <a:schemeClr val="tx2"/>
                </a:solidFill>
              </a:rPr>
              <a:t> MW*s on April 6th</a:t>
            </a:r>
          </a:p>
          <a:p>
            <a:pPr marL="457200" lvl="1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lvl="1"/>
            <a:endParaRPr lang="en-US" sz="1800" dirty="0">
              <a:solidFill>
                <a:srgbClr val="FF0000"/>
              </a:solidFill>
            </a:endParaRPr>
          </a:p>
          <a:p>
            <a:pPr lvl="1"/>
            <a:endParaRPr lang="en-US" sz="18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Energy Statistics</a:t>
            </a:r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171972-92AD-9871-F78F-21FEE4134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73765" y="914400"/>
            <a:ext cx="7396468" cy="53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D244C2-AE5C-37F2-001B-05C6FDF8E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46571" y="991135"/>
            <a:ext cx="7050856" cy="512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175239-88E7-14E6-4CD3-B35DEED3C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86304" y="991145"/>
            <a:ext cx="7171389" cy="521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24B6D5-F2A2-1183-82EE-F3E75627D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76300" y="838761"/>
            <a:ext cx="7391398" cy="537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3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3874AA-5ABB-9925-4A70-D97202EBB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52501" y="914950"/>
            <a:ext cx="7238997" cy="526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System Inertia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Minimum System Inertia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762955-1A50-8A3D-08F0-70866ADB9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1614" y="766793"/>
            <a:ext cx="7474282" cy="543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ERCOT Inertia 2014-2024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152CB6BC-FC26-5518-1EA0-6E2A4581D5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1901534"/>
              </p:ext>
            </p:extLst>
          </p:nvPr>
        </p:nvGraphicFramePr>
        <p:xfrm>
          <a:off x="228602" y="4461509"/>
          <a:ext cx="8610600" cy="2099631"/>
        </p:xfrm>
        <a:graphic>
          <a:graphicData uri="http://schemas.openxmlformats.org/drawingml/2006/table">
            <a:tbl>
              <a:tblPr firstRow="1" firstCol="1" bandRow="1"/>
              <a:tblGrid>
                <a:gridCol w="1057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26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99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25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14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14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14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14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1477">
                  <a:extLst>
                    <a:ext uri="{9D8B030D-6E8A-4147-A177-3AD203B41FA5}">
                      <a16:colId xmlns:a16="http://schemas.microsoft.com/office/drawing/2014/main" val="3747386856"/>
                    </a:ext>
                  </a:extLst>
                </a:gridCol>
                <a:gridCol w="681477">
                  <a:extLst>
                    <a:ext uri="{9D8B030D-6E8A-4147-A177-3AD203B41FA5}">
                      <a16:colId xmlns:a16="http://schemas.microsoft.com/office/drawing/2014/main" val="1213167570"/>
                    </a:ext>
                  </a:extLst>
                </a:gridCol>
                <a:gridCol w="681477">
                  <a:extLst>
                    <a:ext uri="{9D8B030D-6E8A-4147-A177-3AD203B41FA5}">
                      <a16:colId xmlns:a16="http://schemas.microsoft.com/office/drawing/2014/main" val="699129918"/>
                    </a:ext>
                  </a:extLst>
                </a:gridCol>
              </a:tblGrid>
              <a:tr h="6665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 and Time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3/30</a:t>
                      </a:r>
                      <a:b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11/25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4/10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10/27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4:00 AM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11/03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3:30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3/27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05/01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04/18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4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 synch. Inertia (GW*s)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135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2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load at minimum synch. Inertia (MW)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24,540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27,190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27,831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28,425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28,397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29,883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30,679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32,599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33,365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35,799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37,297</a:t>
                      </a:r>
                      <a:endParaRPr lang="en-US" sz="1000" b="1" kern="1200" dirty="0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4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Non-synch. Gen. in % of System Load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US" sz="1100" b="1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54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53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60BB8DE-C748-3EE6-1726-D1AC4EA0B1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5187" y="939100"/>
            <a:ext cx="6153626" cy="3437633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7738631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CPS1, BAAL, &amp; RMS1</a:t>
            </a:r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8DAC07-12DA-8A22-3DE2-13BA95394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2054" y="732370"/>
            <a:ext cx="7573294" cy="55093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Hourly CPS1 by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3311E7-7EDD-8821-E1C7-AA51B960C8EE}"/>
              </a:ext>
            </a:extLst>
          </p:cNvPr>
          <p:cNvSpPr txBox="1"/>
          <p:nvPr/>
        </p:nvSpPr>
        <p:spPr>
          <a:xfrm>
            <a:off x="5181600" y="5733916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Apr-24 CPS1 (%): </a:t>
            </a:r>
            <a:r>
              <a:rPr lang="en-US" sz="1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173.83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BAAL Exceedances &amp; Violations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were 0 BAAL exceedance(s) in April.</a:t>
            </a:r>
          </a:p>
          <a:p>
            <a:pPr marL="0" indent="0">
              <a:buNone/>
            </a:pPr>
            <a:endParaRPr lang="en-US" sz="16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84D979-BBF3-483E-3549-132D4AB1B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27615" y="712161"/>
            <a:ext cx="7488768" cy="54336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0E55C8-5439-C5C9-8EEB-8F332A67425D}"/>
              </a:ext>
            </a:extLst>
          </p:cNvPr>
          <p:cNvSpPr txBox="1"/>
          <p:nvPr/>
        </p:nvSpPr>
        <p:spPr>
          <a:xfrm>
            <a:off x="4724400" y="1045748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Apr-24 CPS1 (%): </a:t>
            </a:r>
            <a:r>
              <a:rPr lang="en-US" sz="1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173.83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BDD1E9-E6CC-1B91-6DAA-386068338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14401" y="914956"/>
            <a:ext cx="7315197" cy="5315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12-Month Rolling Average CPS1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943458-2884-33DE-06FF-723C65B35324}"/>
              </a:ext>
            </a:extLst>
          </p:cNvPr>
          <p:cNvSpPr txBox="1"/>
          <p:nvPr/>
        </p:nvSpPr>
        <p:spPr>
          <a:xfrm>
            <a:off x="3810000" y="1143000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Current 12-Month Rolling Average: 174.73%</a:t>
            </a:r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4DDC66-E449-EC6C-32BD-9163ED511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87381" y="764088"/>
            <a:ext cx="7230116" cy="525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1B85B0-F79D-13EB-5F4C-16D4BC189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9304" y="762570"/>
            <a:ext cx="7505391" cy="545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99802</TotalTime>
  <Words>922</Words>
  <Application>Microsoft Office PowerPoint</Application>
  <PresentationFormat>On-screen Show (4:3)</PresentationFormat>
  <Paragraphs>220</Paragraphs>
  <Slides>29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Cambria</vt:lpstr>
      <vt:lpstr>Times New Roman</vt:lpstr>
      <vt:lpstr>1_Custom Design</vt:lpstr>
      <vt:lpstr>Office Theme</vt:lpstr>
      <vt:lpstr>Custom Design</vt:lpstr>
      <vt:lpstr>PowerPoint Presentation</vt:lpstr>
      <vt:lpstr>Summary of April 2024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2023 BAL-003 Selected Events – Update</vt:lpstr>
      <vt:lpstr>Op. Year 2023 BAL-003 FRM Performance - Update</vt:lpstr>
      <vt:lpstr>ERCOT Energy Statistics</vt:lpstr>
      <vt:lpstr>Total Energy</vt:lpstr>
      <vt:lpstr>Total Energy from Wind Generation</vt:lpstr>
      <vt:lpstr>% Energy from Wind Generation</vt:lpstr>
      <vt:lpstr>Total Energy From Solar Generation</vt:lpstr>
      <vt:lpstr>% Energy from Solar Generation</vt:lpstr>
      <vt:lpstr>ERCOT System Inertia</vt:lpstr>
      <vt:lpstr>Daily Minimum System Inertia</vt:lpstr>
      <vt:lpstr>ERCOT Inertia 2014-2024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Fabricant, Sam</cp:lastModifiedBy>
  <cp:revision>1677</cp:revision>
  <cp:lastPrinted>2016-01-21T20:53:15Z</cp:lastPrinted>
  <dcterms:created xsi:type="dcterms:W3CDTF">2016-01-21T15:20:31Z</dcterms:created>
  <dcterms:modified xsi:type="dcterms:W3CDTF">2024-05-15T13:56:16Z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2023-07-20T20:05:58Z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4bb8b6c0-eb8f-4d74-95a4-9b16df83a852</vt:lpwstr>
  </property>
  <property fmtid="{D5CDD505-2E9C-101B-9397-08002B2CF9AE}" pid="9" name="MSIP_Label_7084cbda-52b8-46fb-a7b7-cb5bd465ed85_ContentBits">
    <vt:lpwstr>0</vt:lpwstr>
  </property>
</Properties>
</file>