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  <p:sldMasterId id="2147483757" r:id="rId7"/>
  </p:sldMasterIdLst>
  <p:notesMasterIdLst>
    <p:notesMasterId r:id="rId12"/>
  </p:notesMasterIdLst>
  <p:handoutMasterIdLst>
    <p:handoutMasterId r:id="rId13"/>
  </p:handoutMasterIdLst>
  <p:sldIdLst>
    <p:sldId id="260" r:id="rId8"/>
    <p:sldId id="552" r:id="rId9"/>
    <p:sldId id="553" r:id="rId10"/>
    <p:sldId id="554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42AEDD9-2DD0-D3C5-494A-01313B1AB845}" name="Schmidt, Matthew" initials="SM" userId="S::Matthew.Schmidt@ercot.com::fc385d58-945d-4395-bff5-01fa0dce693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C61"/>
    <a:srgbClr val="00AEC7"/>
    <a:srgbClr val="E6EBF0"/>
    <a:srgbClr val="98C3FA"/>
    <a:srgbClr val="70CDD9"/>
    <a:srgbClr val="8DC3E5"/>
    <a:srgbClr val="A9E5EA"/>
    <a:srgbClr val="5B6770"/>
    <a:srgbClr val="26D07C"/>
    <a:srgbClr val="007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125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LMP Original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Sheet1!$A$2:$A$20</c:f>
              <c:strCache>
                <c:ptCount val="19"/>
                <c:pt idx="0">
                  <c:v>LZ_AEN</c:v>
                </c:pt>
                <c:pt idx="1">
                  <c:v>LZ_CPS</c:v>
                </c:pt>
                <c:pt idx="2">
                  <c:v>LZ_HOUSTON</c:v>
                </c:pt>
                <c:pt idx="3">
                  <c:v>LZ_LCRA</c:v>
                </c:pt>
                <c:pt idx="4">
                  <c:v>LZ_NORTH</c:v>
                </c:pt>
                <c:pt idx="5">
                  <c:v>LZ_RAYBN</c:v>
                </c:pt>
                <c:pt idx="6">
                  <c:v>LZ_SOUTH</c:v>
                </c:pt>
                <c:pt idx="7">
                  <c:v>LZ_WEST</c:v>
                </c:pt>
                <c:pt idx="8">
                  <c:v>DC_E</c:v>
                </c:pt>
                <c:pt idx="9">
                  <c:v>DC_L</c:v>
                </c:pt>
                <c:pt idx="10">
                  <c:v>DC_N</c:v>
                </c:pt>
                <c:pt idx="11">
                  <c:v>DC_R</c:v>
                </c:pt>
                <c:pt idx="12">
                  <c:v>HB_BUSAVG</c:v>
                </c:pt>
                <c:pt idx="13">
                  <c:v>HB_HOUSTON</c:v>
                </c:pt>
                <c:pt idx="14">
                  <c:v>HB_NORTH</c:v>
                </c:pt>
                <c:pt idx="15">
                  <c:v>HB_PAN</c:v>
                </c:pt>
                <c:pt idx="16">
                  <c:v>HB_SOUTH</c:v>
                </c:pt>
                <c:pt idx="17">
                  <c:v>HB_WEST</c:v>
                </c:pt>
                <c:pt idx="18">
                  <c:v>HB_HUBAVG</c:v>
                </c:pt>
              </c:strCache>
            </c:strRef>
          </c:cat>
          <c:val>
            <c:numRef>
              <c:f>Sheet1!$B$2:$B$20</c:f>
              <c:numCache>
                <c:formatCode>General</c:formatCode>
                <c:ptCount val="19"/>
                <c:pt idx="0">
                  <c:v>5176.3789539147601</c:v>
                </c:pt>
                <c:pt idx="1">
                  <c:v>5202.6020397519296</c:v>
                </c:pt>
                <c:pt idx="2">
                  <c:v>4859.0238791484198</c:v>
                </c:pt>
                <c:pt idx="3">
                  <c:v>5160.7863180209097</c:v>
                </c:pt>
                <c:pt idx="4">
                  <c:v>4994.5830484880198</c:v>
                </c:pt>
                <c:pt idx="5">
                  <c:v>4990.5497658106096</c:v>
                </c:pt>
                <c:pt idx="6">
                  <c:v>2915.4635843513902</c:v>
                </c:pt>
                <c:pt idx="7">
                  <c:v>5018.9696435661499</c:v>
                </c:pt>
                <c:pt idx="8">
                  <c:v>4992.2311424658201</c:v>
                </c:pt>
                <c:pt idx="9">
                  <c:v>1607.62114246582</c:v>
                </c:pt>
                <c:pt idx="10">
                  <c:v>5007.4311424658199</c:v>
                </c:pt>
                <c:pt idx="11">
                  <c:v>25.6192381689504</c:v>
                </c:pt>
                <c:pt idx="12">
                  <c:v>4793.4480769534302</c:v>
                </c:pt>
                <c:pt idx="13">
                  <c:v>4864.3163091324896</c:v>
                </c:pt>
                <c:pt idx="14">
                  <c:v>4991.6806626477701</c:v>
                </c:pt>
                <c:pt idx="15">
                  <c:v>5009.7815970112797</c:v>
                </c:pt>
                <c:pt idx="16">
                  <c:v>4151.4650737704196</c:v>
                </c:pt>
                <c:pt idx="17">
                  <c:v>5017.85378952464</c:v>
                </c:pt>
                <c:pt idx="18">
                  <c:v>4756.3289587688296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22-4888-9B7E-EF7D95132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LMP w/ IROL SP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Sheet1!$A$2:$A$20</c:f>
              <c:strCache>
                <c:ptCount val="19"/>
                <c:pt idx="0">
                  <c:v>LZ_AEN</c:v>
                </c:pt>
                <c:pt idx="1">
                  <c:v>LZ_CPS</c:v>
                </c:pt>
                <c:pt idx="2">
                  <c:v>LZ_HOUSTON</c:v>
                </c:pt>
                <c:pt idx="3">
                  <c:v>LZ_LCRA</c:v>
                </c:pt>
                <c:pt idx="4">
                  <c:v>LZ_NORTH</c:v>
                </c:pt>
                <c:pt idx="5">
                  <c:v>LZ_RAYBN</c:v>
                </c:pt>
                <c:pt idx="6">
                  <c:v>LZ_SOUTH</c:v>
                </c:pt>
                <c:pt idx="7">
                  <c:v>LZ_WEST</c:v>
                </c:pt>
                <c:pt idx="8">
                  <c:v>DC_E</c:v>
                </c:pt>
                <c:pt idx="9">
                  <c:v>DC_L</c:v>
                </c:pt>
                <c:pt idx="10">
                  <c:v>DC_N</c:v>
                </c:pt>
                <c:pt idx="11">
                  <c:v>DC_R</c:v>
                </c:pt>
                <c:pt idx="12">
                  <c:v>HB_BUSAVG</c:v>
                </c:pt>
                <c:pt idx="13">
                  <c:v>HB_HOUSTON</c:v>
                </c:pt>
                <c:pt idx="14">
                  <c:v>HB_NORTH</c:v>
                </c:pt>
                <c:pt idx="15">
                  <c:v>HB_PAN</c:v>
                </c:pt>
                <c:pt idx="16">
                  <c:v>HB_SOUTH</c:v>
                </c:pt>
                <c:pt idx="17">
                  <c:v>HB_WEST</c:v>
                </c:pt>
                <c:pt idx="18">
                  <c:v>HB_HUBAVG</c:v>
                </c:pt>
              </c:strCache>
            </c:strRef>
          </c:cat>
          <c:val>
            <c:numRef>
              <c:f>Sheet1!$C$2:$C$20</c:f>
              <c:numCache>
                <c:formatCode>General</c:formatCode>
                <c:ptCount val="19"/>
                <c:pt idx="0">
                  <c:v>5859.8031234862101</c:v>
                </c:pt>
                <c:pt idx="1">
                  <c:v>6882.4878730065402</c:v>
                </c:pt>
                <c:pt idx="2">
                  <c:v>5016.4481726101303</c:v>
                </c:pt>
                <c:pt idx="3">
                  <c:v>5885.4178160387</c:v>
                </c:pt>
                <c:pt idx="4">
                  <c:v>5538.8144997449899</c:v>
                </c:pt>
                <c:pt idx="5">
                  <c:v>5526.0926097454803</c:v>
                </c:pt>
                <c:pt idx="6">
                  <c:v>2403.1681718641198</c:v>
                </c:pt>
                <c:pt idx="7">
                  <c:v>5738.7369337128202</c:v>
                </c:pt>
                <c:pt idx="8">
                  <c:v>5532.5215799999996</c:v>
                </c:pt>
                <c:pt idx="9">
                  <c:v>-185.91457</c:v>
                </c:pt>
                <c:pt idx="10">
                  <c:v>5625.5825599999998</c:v>
                </c:pt>
                <c:pt idx="11">
                  <c:v>-220.52119999999999</c:v>
                </c:pt>
                <c:pt idx="12">
                  <c:v>5227.0667173616603</c:v>
                </c:pt>
                <c:pt idx="13">
                  <c:v>5033.9707255000003</c:v>
                </c:pt>
                <c:pt idx="14">
                  <c:v>5526.8577359665196</c:v>
                </c:pt>
                <c:pt idx="15">
                  <c:v>5645.2305249999999</c:v>
                </c:pt>
                <c:pt idx="16">
                  <c:v>4377.1349930913902</c:v>
                </c:pt>
                <c:pt idx="17">
                  <c:v>5699.1413004705801</c:v>
                </c:pt>
                <c:pt idx="18">
                  <c:v>5159.2761887571196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22-4888-9B7E-EF7D95132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Sheet1!$A$2:$A$20</c:f>
              <c:strCache>
                <c:ptCount val="19"/>
                <c:pt idx="0">
                  <c:v>LZ_AEN</c:v>
                </c:pt>
                <c:pt idx="1">
                  <c:v>LZ_CPS</c:v>
                </c:pt>
                <c:pt idx="2">
                  <c:v>LZ_HOUSTON</c:v>
                </c:pt>
                <c:pt idx="3">
                  <c:v>LZ_LCRA</c:v>
                </c:pt>
                <c:pt idx="4">
                  <c:v>LZ_NORTH</c:v>
                </c:pt>
                <c:pt idx="5">
                  <c:v>LZ_RAYBN</c:v>
                </c:pt>
                <c:pt idx="6">
                  <c:v>LZ_SOUTH</c:v>
                </c:pt>
                <c:pt idx="7">
                  <c:v>LZ_WEST</c:v>
                </c:pt>
                <c:pt idx="8">
                  <c:v>DC_E</c:v>
                </c:pt>
                <c:pt idx="9">
                  <c:v>DC_L</c:v>
                </c:pt>
                <c:pt idx="10">
                  <c:v>DC_N</c:v>
                </c:pt>
                <c:pt idx="11">
                  <c:v>DC_R</c:v>
                </c:pt>
                <c:pt idx="12">
                  <c:v>HB_BUSAVG</c:v>
                </c:pt>
                <c:pt idx="13">
                  <c:v>HB_HOUSTON</c:v>
                </c:pt>
                <c:pt idx="14">
                  <c:v>HB_NORTH</c:v>
                </c:pt>
                <c:pt idx="15">
                  <c:v>HB_PAN</c:v>
                </c:pt>
                <c:pt idx="16">
                  <c:v>HB_SOUTH</c:v>
                </c:pt>
                <c:pt idx="17">
                  <c:v>HB_WEST</c:v>
                </c:pt>
                <c:pt idx="18">
                  <c:v>HB_HUBAVG</c:v>
                </c:pt>
              </c:strCache>
            </c:strRef>
          </c:cat>
          <c:val>
            <c:numRef>
              <c:f>Sheet1!$D$2:$D$20</c:f>
            </c:numRef>
          </c:val>
          <c:extLst>
            <c:ext xmlns:c16="http://schemas.microsoft.com/office/drawing/2014/chart" uri="{C3380CC4-5D6E-409C-BE32-E72D297353CC}">
              <c16:uniqueId val="{00000002-2422-4888-9B7E-EF7D95132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8879615"/>
        <c:axId val="213405855"/>
      </c:barChart>
      <c:catAx>
        <c:axId val="31887961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Settlement Point</a:t>
                </a:r>
              </a:p>
            </c:rich>
          </c:tx>
          <c:layout>
            <c:manualLayout>
              <c:xMode val="edge"/>
              <c:yMode val="edge"/>
              <c:x val="0.41704432196877089"/>
              <c:y val="0.831056848214647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405855"/>
        <c:crosses val="autoZero"/>
        <c:auto val="1"/>
        <c:lblAlgn val="ctr"/>
        <c:lblOffset val="100"/>
        <c:noMultiLvlLbl val="0"/>
      </c:catAx>
      <c:valAx>
        <c:axId val="2134058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LMP ($/MWh)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88796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LMP delta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Sheet1!$A$2:$A$20</c:f>
              <c:strCache>
                <c:ptCount val="19"/>
                <c:pt idx="0">
                  <c:v>LZ_AEN</c:v>
                </c:pt>
                <c:pt idx="1">
                  <c:v>LZ_CPS</c:v>
                </c:pt>
                <c:pt idx="2">
                  <c:v>LZ_HOUSTON</c:v>
                </c:pt>
                <c:pt idx="3">
                  <c:v>LZ_LCRA</c:v>
                </c:pt>
                <c:pt idx="4">
                  <c:v>LZ_NORTH</c:v>
                </c:pt>
                <c:pt idx="5">
                  <c:v>LZ_RAYBN</c:v>
                </c:pt>
                <c:pt idx="6">
                  <c:v>LZ_SOUTH</c:v>
                </c:pt>
                <c:pt idx="7">
                  <c:v>LZ_WEST</c:v>
                </c:pt>
                <c:pt idx="8">
                  <c:v>DC_E</c:v>
                </c:pt>
                <c:pt idx="9">
                  <c:v>DC_L</c:v>
                </c:pt>
                <c:pt idx="10">
                  <c:v>DC_N</c:v>
                </c:pt>
                <c:pt idx="11">
                  <c:v>DC_R</c:v>
                </c:pt>
                <c:pt idx="12">
                  <c:v>HB_BUSAVG</c:v>
                </c:pt>
                <c:pt idx="13">
                  <c:v>HB_HOUSTON</c:v>
                </c:pt>
                <c:pt idx="14">
                  <c:v>HB_NORTH</c:v>
                </c:pt>
                <c:pt idx="15">
                  <c:v>HB_PAN</c:v>
                </c:pt>
                <c:pt idx="16">
                  <c:v>HB_SOUTH</c:v>
                </c:pt>
                <c:pt idx="17">
                  <c:v>HB_WEST</c:v>
                </c:pt>
                <c:pt idx="18">
                  <c:v>HB_HUBAVG</c:v>
                </c:pt>
              </c:strCache>
            </c:strRef>
          </c:cat>
          <c:val>
            <c:numRef>
              <c:f>Sheet1!$B$2:$B$20</c:f>
              <c:numCache>
                <c:formatCode>General</c:formatCode>
                <c:ptCount val="19"/>
                <c:pt idx="0">
                  <c:v>683.42416957144997</c:v>
                </c:pt>
                <c:pt idx="1">
                  <c:v>1679.8858332546106</c:v>
                </c:pt>
                <c:pt idx="2">
                  <c:v>157.42429346171048</c:v>
                </c:pt>
                <c:pt idx="3">
                  <c:v>724.63149801779036</c:v>
                </c:pt>
                <c:pt idx="4">
                  <c:v>544.2314512569701</c:v>
                </c:pt>
                <c:pt idx="5">
                  <c:v>535.54284393487069</c:v>
                </c:pt>
                <c:pt idx="6">
                  <c:v>-512.29541248727037</c:v>
                </c:pt>
                <c:pt idx="7">
                  <c:v>719.76729014667035</c:v>
                </c:pt>
                <c:pt idx="8">
                  <c:v>540.29043753417955</c:v>
                </c:pt>
                <c:pt idx="9">
                  <c:v>-1793.5357124658199</c:v>
                </c:pt>
                <c:pt idx="10">
                  <c:v>618.15141753417993</c:v>
                </c:pt>
                <c:pt idx="11">
                  <c:v>-246.1404381689504</c:v>
                </c:pt>
                <c:pt idx="12">
                  <c:v>433.61864040823002</c:v>
                </c:pt>
                <c:pt idx="13">
                  <c:v>169.65441636751075</c:v>
                </c:pt>
                <c:pt idx="14">
                  <c:v>535.17707331874954</c:v>
                </c:pt>
                <c:pt idx="15">
                  <c:v>635.44892798872024</c:v>
                </c:pt>
                <c:pt idx="16">
                  <c:v>225.66991932097062</c:v>
                </c:pt>
                <c:pt idx="17">
                  <c:v>681.28751094594008</c:v>
                </c:pt>
                <c:pt idx="18">
                  <c:v>402.94722998829002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F5-4147-A6D9-45571FF6F3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3"/>
        <c:overlap val="-27"/>
        <c:axId val="219055007"/>
        <c:axId val="352953791"/>
      </c:barChart>
      <c:catAx>
        <c:axId val="21905500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Settlement Point</a:t>
                </a:r>
              </a:p>
            </c:rich>
          </c:tx>
          <c:layout>
            <c:manualLayout>
              <c:xMode val="edge"/>
              <c:yMode val="edge"/>
              <c:x val="0.41976739438170357"/>
              <c:y val="0.895254668803410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2953791"/>
        <c:crosses val="autoZero"/>
        <c:auto val="1"/>
        <c:lblAlgn val="ctr"/>
        <c:lblOffset val="100"/>
        <c:noMultiLvlLbl val="0"/>
      </c:catAx>
      <c:valAx>
        <c:axId val="3529537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LMP</a:t>
                </a:r>
                <a:r>
                  <a:rPr lang="en-US" baseline="0" dirty="0"/>
                  <a:t> delta ($/MWh)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accent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05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3124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53683"/>
            <a:ext cx="8534400" cy="2042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650E65A-77F2-BD31-7884-036E0E1C76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38600"/>
            <a:ext cx="8340436" cy="2057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E5F9A-4C8E-B655-9F97-B41B055E27A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219201"/>
            <a:ext cx="8305800" cy="2042317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5108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5626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BA04B7-EE99-D736-11AC-D183C0DF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5A8A3F-3706-273B-1AFB-760A102730E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9BC0-04FA-F2B5-5399-0E40A64D356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838199"/>
            <a:ext cx="3352800" cy="5410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2EE9DFC8-B2E5-E793-2150-517381008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78E2229-F384-0D03-A606-DDA1EF9C159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1692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025B271-82B7-1F6E-F1D4-5CDE1CA26D69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0267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4D1CB6-92C2-F892-BEE2-D7DE748AC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29"/>
            <a:ext cx="73914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241" y="3962400"/>
            <a:ext cx="554416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3E071B-3191-735B-1E53-53195D771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5775D9C-A163-0AE2-B1A6-0B1992510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EF50F-9FD6-D876-630B-1BB9772ED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CA9812F-1971-A6EB-3683-540A757044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53FC956-A879-5B22-35BA-D236C87FBE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410FC-F79C-D1EE-BC59-B3D7D4980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A8D8C4E-4BE2-888F-3F85-54FC3D912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3ABB5D-9742-CBF2-15A7-11E66774A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and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42DC6D-47B2-4BEB-A8AA-8A0002CC1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22C3B1-E57B-52E5-9F21-33863CDB2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8997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3182A6B-DC34-4468-C956-97A4DC543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AFAAF5-F226-6389-E586-DC046360078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9807EB-47DD-8DF6-305A-C4E5A3D89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426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A4A3320-2AAB-0F80-784F-76D0C98A4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17BDA0E-C1F9-FF52-4A21-937465BDD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4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3CF171C-297F-4950-0C7E-D8D375822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B5CE23-0801-2645-C33A-9F9E19FF4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A263E8-3DE1-FE29-FE2A-6585C0D4DCC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24D0FB-E176-3A85-94A0-3D5271A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098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2699664-72AA-34F1-784C-6E6582F03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06EE49-B184-8DE1-DEB3-C9D706F27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830282-F265-20EB-31BA-835917B411D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52C17FD-3EC6-0937-A579-73189B20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638300" y="1127931"/>
            <a:ext cx="7213840" cy="2628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 marL="914400" indent="0">
              <a:buNone/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638300" y="3962400"/>
            <a:ext cx="7213840" cy="2268313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FB956A1-A25D-DD57-0C23-A5E2DB94E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F52A6F6-BF09-CAD7-9F06-9654C669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336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514600"/>
          </a:xfrm>
          <a:prstGeom prst="rect">
            <a:avLst/>
          </a:prstGeom>
        </p:spPr>
        <p:txBody>
          <a:bodyPr lIns="274320" tIns="274320" rIns="274320" bIns="36576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4290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0386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800600"/>
            <a:ext cx="8534400" cy="1295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7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13" r:id="rId5"/>
    <p:sldLayoutId id="2147483714" r:id="rId6"/>
    <p:sldLayoutId id="2147483715" r:id="rId7"/>
    <p:sldLayoutId id="2147483716" r:id="rId8"/>
    <p:sldLayoutId id="2147483755" r:id="rId9"/>
    <p:sldLayoutId id="2147483756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22" r:id="rId16"/>
    <p:sldLayoutId id="2147483737" r:id="rId17"/>
    <p:sldLayoutId id="214748372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2" y="5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 userDrawn="1"/>
        </p:nvCxnSpPr>
        <p:spPr>
          <a:xfrm flipH="1">
            <a:off x="914400" y="6019800"/>
            <a:ext cx="3" cy="457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627B9B1-E043-8DC1-3EC7-0618B8D4608F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0C3A2F-8F20-B658-C764-43B7B4E03C14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EB88D08-DDEE-00ED-73FF-063414CEE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B031E7-226A-613D-9699-D5B9B138274C}"/>
              </a:ext>
            </a:extLst>
          </p:cNvPr>
          <p:cNvCxnSpPr>
            <a:cxnSpLocks/>
          </p:cNvCxnSpPr>
          <p:nvPr userDrawn="1"/>
        </p:nvCxnSpPr>
        <p:spPr>
          <a:xfrm>
            <a:off x="914402" y="6477005"/>
            <a:ext cx="813815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4A18A6C-1485-2DE6-42D7-00D0F66FEAE0}"/>
              </a:ext>
            </a:extLst>
          </p:cNvPr>
          <p:cNvSpPr txBox="1"/>
          <p:nvPr userDrawn="1"/>
        </p:nvSpPr>
        <p:spPr>
          <a:xfrm>
            <a:off x="8382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99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813447"/>
            <a:ext cx="564603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5B677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NPRR1230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B677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B677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5B6770"/>
                </a:solidFill>
                <a:latin typeface="Arial" panose="020B0604020202020204"/>
              </a:rPr>
              <a:t>TAC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B677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5B6770"/>
                </a:solidFill>
                <a:latin typeface="Arial" panose="020B0604020202020204"/>
              </a:rPr>
              <a:t>May 22, 2024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B677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B677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>
                <a:solidFill>
                  <a:srgbClr val="5B6770"/>
                </a:solidFill>
                <a:latin typeface="Arial" panose="020B0604020202020204"/>
              </a:rPr>
              <a:t>Freddy Garcia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5B677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Mgr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5B677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Ops Analysis &amp; Improvement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1AFAD7F-7C99-12F2-BF15-5ECB72F7F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IROL Shadow Price Cap Analysis for 09/06/2023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8C7B349-5598-981E-C2EF-44B7A9D41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32" y="1469886"/>
            <a:ext cx="4382609" cy="3983116"/>
          </a:xfrm>
        </p:spPr>
        <p:txBody>
          <a:bodyPr/>
          <a:lstStyle/>
          <a:p>
            <a:r>
              <a:rPr lang="en-US" b="1" dirty="0"/>
              <a:t>Original case: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E_PASP: violating at max shadow price of $4500/MWh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System Lambda: $4,676/MWh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ECRS/RRS/NSPIN released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HDL/LDL overrides in effect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EA61D99-E563-5480-5E79-CBC67B37083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489141" y="1578321"/>
            <a:ext cx="4471387" cy="4807034"/>
          </a:xfrm>
        </p:spPr>
        <p:txBody>
          <a:bodyPr/>
          <a:lstStyle/>
          <a:p>
            <a:r>
              <a:rPr lang="en-US" sz="2000" b="1" dirty="0">
                <a:solidFill>
                  <a:schemeClr val="tx2"/>
                </a:solidFill>
              </a:rPr>
              <a:t>Rerun case: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South Texas Export IROLs included w/ </a:t>
            </a:r>
            <a:r>
              <a:rPr lang="en-US" sz="2000" b="1" dirty="0">
                <a:solidFill>
                  <a:schemeClr val="tx2"/>
                </a:solidFill>
              </a:rPr>
              <a:t>Shadow Price Cap of $19,721/MW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System Lambda: $5,001/MWh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E_PATA: </a:t>
            </a:r>
            <a:r>
              <a:rPr lang="en-US" sz="2000" dirty="0">
                <a:solidFill>
                  <a:schemeClr val="tx2"/>
                </a:solidFill>
              </a:rPr>
              <a:t>Resolved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E_PASP:</a:t>
            </a:r>
            <a:r>
              <a:rPr lang="en-US" sz="2000" dirty="0">
                <a:solidFill>
                  <a:schemeClr val="tx2"/>
                </a:solidFill>
              </a:rPr>
              <a:t> Overload reduced (ca. 10 MW violation)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ECRS/RRS/NSPIN released (input, no change)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HDL/LDL overrides relaxed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C0AB41-1A39-0D02-0973-59F5B643BC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1BF2F1-5BD5-8E9B-DE5E-C523A1DCFCEC}"/>
              </a:ext>
            </a:extLst>
          </p:cNvPr>
          <p:cNvSpPr txBox="1"/>
          <p:nvPr/>
        </p:nvSpPr>
        <p:spPr>
          <a:xfrm>
            <a:off x="304800" y="870435"/>
            <a:ext cx="86557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Rerun of SCED interval 19:00 on 09/06/2023 w/ inclusion of South Texas Export IROLs (E_PASP, E_PATA)</a:t>
            </a:r>
          </a:p>
        </p:txBody>
      </p:sp>
    </p:spTree>
    <p:extLst>
      <p:ext uri="{BB962C8B-B14F-4D97-AF65-F5344CB8AC3E}">
        <p14:creationId xmlns:p14="http://schemas.microsoft.com/office/powerpoint/2010/main" val="1992318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D88C51-CAFA-2BF2-AC5B-2F31F84F4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Zone Price Impact of IROL Shadow Price Cap on 09/06/2023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06FABB0-2F1E-FEC3-751D-7D10750EE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431EAA-58E5-A784-9766-F191CC4BF3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6575A3-E465-8893-0650-BE222CFD53D0}"/>
              </a:ext>
            </a:extLst>
          </p:cNvPr>
          <p:cNvSpPr txBox="1"/>
          <p:nvPr/>
        </p:nvSpPr>
        <p:spPr>
          <a:xfrm>
            <a:off x="550416" y="1163498"/>
            <a:ext cx="79839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Settlement Point LMPs original case and rerun analysis for SCED interval 19:00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5F1884B1-0D63-DD03-D2F4-8615C6E66CEB}"/>
              </a:ext>
            </a:extLst>
          </p:cNvPr>
          <p:cNvGraphicFramePr/>
          <p:nvPr/>
        </p:nvGraphicFramePr>
        <p:xfrm>
          <a:off x="705399" y="1943521"/>
          <a:ext cx="7415713" cy="4099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6593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D88C51-CAFA-2BF2-AC5B-2F31F84F4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Zone Price Impact of IROL Shadow Price Cap on 09/06/2023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06FABB0-2F1E-FEC3-751D-7D10750EE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431EAA-58E5-A784-9766-F191CC4BF3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8FD614-1F97-8EFF-E51F-26648003D285}"/>
              </a:ext>
            </a:extLst>
          </p:cNvPr>
          <p:cNvSpPr txBox="1"/>
          <p:nvPr/>
        </p:nvSpPr>
        <p:spPr>
          <a:xfrm>
            <a:off x="550416" y="1163498"/>
            <a:ext cx="79839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Settlement Point LMP delta between original case and rerun analysis for SCED interval 19:00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F3D844A-36BD-8F63-7512-7F8FFA1588AF}"/>
              </a:ext>
            </a:extLst>
          </p:cNvPr>
          <p:cNvGraphicFramePr/>
          <p:nvPr/>
        </p:nvGraphicFramePr>
        <p:xfrm>
          <a:off x="612183" y="2038027"/>
          <a:ext cx="7983986" cy="3944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44048083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  <Dimensions xmlns="8d5ee879-813f-4fb9-b7c2-a59846c21aeb">Default Width</Dimensions>
    <Month xmlns="8d5ee879-813f-4fb9-b7c2-a59846c21ae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7" ma:contentTypeDescription="Create a new document." ma:contentTypeScope="" ma:versionID="f334b19ed6e11c8a018bfc43c5e9f5e2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6d0723ded436bfb6175ba8e1f6eccadf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  <xsd:element ref="ns2:Dimensions" minOccurs="0"/>
                <xsd:element ref="ns2:MediaServiceObjectDetectorVersions" minOccurs="0"/>
                <xsd:element ref="ns2:Mont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Confidential"/>
          <xsd:enumeration value="Public"/>
          <xsd:enumeration value="Internal"/>
          <xsd:enumeration value="Board of Directors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Dimensions" ma:index="12" nillable="true" ma:displayName="Dimensions" ma:format="Dropdown" ma:internalName="Dimensions">
      <xsd:simpleType>
        <xsd:restriction base="dms:Choice">
          <xsd:enumeration value="Widescreen (16:9)"/>
          <xsd:enumeration value="Default Width"/>
          <xsd:enumeration value="HD"/>
        </xsd:restriction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onth" ma:index="14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8d5ee879-813f-4fb9-b7c2-a59846c21aeb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86A6CD9-B3E1-40D4-996B-E55652A7B6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</TotalTime>
  <Words>204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Cover Slide</vt:lpstr>
      <vt:lpstr>Horizontal Theme</vt:lpstr>
      <vt:lpstr>Vertical Theme</vt:lpstr>
      <vt:lpstr>1_Custom Design</vt:lpstr>
      <vt:lpstr>PowerPoint Presentation</vt:lpstr>
      <vt:lpstr>IROL Shadow Price Cap Analysis for 09/06/2023</vt:lpstr>
      <vt:lpstr>Load Zone Price Impact of IROL Shadow Price Cap on 09/06/2023</vt:lpstr>
      <vt:lpstr>Load Zone Price Impact of IROL Shadow Price Cap on 09/06/2023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7</cp:revision>
  <cp:lastPrinted>2017-10-10T21:31:05Z</cp:lastPrinted>
  <dcterms:created xsi:type="dcterms:W3CDTF">2016-01-21T15:20:31Z</dcterms:created>
  <dcterms:modified xsi:type="dcterms:W3CDTF">2024-05-16T14:37:43Z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2023-04-04T20:11:24Z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2ffd7455-2a10-4c42-ab9a-33fe7556bcb5</vt:lpwstr>
  </property>
  <property fmtid="{D5CDD505-2E9C-101B-9397-08002B2CF9AE}" pid="9" name="MSIP_Label_7084cbda-52b8-46fb-a7b7-cb5bd465ed85_ContentBits">
    <vt:lpwstr>0</vt:lpwstr>
  </property>
</Properties>
</file>