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369" r:id="rId6"/>
    <p:sldId id="706" r:id="rId7"/>
    <p:sldId id="707" r:id="rId8"/>
    <p:sldId id="294" r:id="rId9"/>
    <p:sldId id="372" r:id="rId10"/>
    <p:sldId id="708" r:id="rId11"/>
    <p:sldId id="709" r:id="rId12"/>
    <p:sldId id="710" r:id="rId13"/>
    <p:sldId id="711" r:id="rId14"/>
    <p:sldId id="712" r:id="rId15"/>
    <p:sldId id="713" r:id="rId16"/>
    <p:sldId id="714" r:id="rId17"/>
    <p:sldId id="705"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5/15/2024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5/15/2024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4264213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3455442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34462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05276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628752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2442706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176000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1791462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77916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May 2024</a:t>
            </a:r>
          </a:p>
        </p:txBody>
      </p:sp>
    </p:spTree>
    <p:extLst>
      <p:ext uri="{BB962C8B-B14F-4D97-AF65-F5344CB8AC3E}">
        <p14:creationId xmlns:p14="http://schemas.microsoft.com/office/powerpoint/2010/main" val="864446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930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933718450"/>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May 22,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NPRR1223, Addition of TA Contact Information Into TDSP Application Form</a:t>
            </a:r>
            <a:endParaRPr lang="en-US" sz="1800" dirty="0"/>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updates Section 23, Form J, Transmission and/or Distribution Service Provider Application for Registration, to require Transmission and/or Distribution Service Providers (TDSPs) to provide contact information to 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4/5/24, PRS voted unanimously to recommend approval of NPRR1223 as submitted.  On 5/9/24, PRS voted unanimously to endorse and forward to TAC the 4/5/24 PRS Report as revised by PRS and 3/21/24 Impact Analysis for NPRR1223.</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9087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NPRR1224, ECRS Manual Deployment Triggers – URGENT</a:t>
            </a:r>
            <a:endParaRPr lang="en-US" sz="1800" dirty="0"/>
          </a:p>
        </p:txBody>
      </p:sp>
      <p:sp>
        <p:nvSpPr>
          <p:cNvPr id="14339" name="Rectangle 2"/>
          <p:cNvSpPr>
            <a:spLocks noChangeArrowheads="1"/>
          </p:cNvSpPr>
          <p:nvPr/>
        </p:nvSpPr>
        <p:spPr bwMode="auto">
          <a:xfrm>
            <a:off x="70288" y="678426"/>
            <a:ext cx="873252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600" b="1" dirty="0">
                <a:effectLst/>
                <a:ea typeface="Times New Roman" panose="02020603050405020304" pitchFamily="18" charset="0"/>
              </a:rPr>
              <a:t>Sponsor:  </a:t>
            </a:r>
            <a:r>
              <a:rPr lang="en-US" sz="1600" dirty="0">
                <a:effectLst/>
                <a:ea typeface="Times New Roman" panose="02020603050405020304" pitchFamily="18" charset="0"/>
              </a:rPr>
              <a:t>ERCOT</a:t>
            </a:r>
            <a:endParaRPr lang="en-US" sz="16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600" b="1" dirty="0">
                <a:effectLst/>
                <a:ea typeface="Times New Roman" panose="02020603050405020304" pitchFamily="18" charset="0"/>
              </a:rPr>
              <a:t>Proposed Effective Date:  </a:t>
            </a:r>
            <a:r>
              <a:rPr lang="en-US" sz="1600" dirty="0">
                <a:effectLst/>
                <a:ea typeface="Times New Roman" panose="02020603050405020304" pitchFamily="18" charset="0"/>
              </a:rPr>
              <a:t>The first of the month following PUCT approval</a:t>
            </a:r>
            <a:endParaRPr lang="en-US" sz="16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600" b="1" dirty="0">
                <a:effectLst/>
                <a:ea typeface="Times New Roman" panose="02020603050405020304" pitchFamily="18" charset="0"/>
              </a:rPr>
              <a:t>Estimated Impacts:  </a:t>
            </a:r>
            <a:r>
              <a:rPr lang="en-US" sz="1600" dirty="0">
                <a:effectLst/>
                <a:ea typeface="Times New Roman" panose="02020603050405020304" pitchFamily="18" charset="0"/>
              </a:rPr>
              <a:t>No impact</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Revision Description:  </a:t>
            </a:r>
            <a:r>
              <a:rPr lang="en-US" sz="1600" dirty="0">
                <a:effectLst/>
                <a:ea typeface="Times New Roman" panose="02020603050405020304" pitchFamily="18" charset="0"/>
              </a:rPr>
              <a:t>This NPRR</a:t>
            </a:r>
            <a:r>
              <a:rPr lang="en-US" sz="1600" dirty="0">
                <a:effectLst/>
                <a:latin typeface="Times New Roman" panose="02020603050405020304" pitchFamily="18" charset="0"/>
                <a:ea typeface="Times New Roman" panose="02020603050405020304" pitchFamily="18" charset="0"/>
              </a:rPr>
              <a:t> </a:t>
            </a:r>
            <a:r>
              <a:rPr lang="en-US" sz="1600" dirty="0">
                <a:effectLst/>
                <a:ea typeface="Times New Roman" panose="02020603050405020304" pitchFamily="18" charset="0"/>
              </a:rPr>
              <a:t>introduces a trigger that ERCOT may use to manually release ERCOT Contingency Reserve Service (ECRS) from Security-Constrained Economic Dispatch (SCED)-dispatchable Resources when the system power balance constraint is consistently violated and the MW amount of the power balance violation is at least  40 MW for ten consecutive minutes. This NPRR also requires that the Energy Offer Curves for the capacity assigned to ECRS be offered at no less than $1,000 per MWh.</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PRS Decision:</a:t>
            </a:r>
            <a:r>
              <a:rPr lang="en-US" sz="1600" dirty="0">
                <a:effectLst/>
                <a:ea typeface="Times New Roman" panose="02020603050405020304" pitchFamily="18" charset="0"/>
              </a:rPr>
              <a:t>  On 4/5/24, PRS voted to grant NPRR1224 Urgent status.  There were two opposing votes from the Cooperative (LCRA) and Independent Generator (Calpine) Market Segments and two abstentions from the Independent Power Marketer (IPM) (2) (Tenaska, Morgan Stanley) Market Segments.  PRS then voted to table NPRR1224.  There were three abstentions from the Cooperative (PEC), Independent Generator (Jupiter Power), and IOU (Oncor) Market Segments.  On 5/9/24, PRS voted to recommend approval of NPRR1224 as amended by the 4/30/24 TCPA comments as revised by PRS and to forward to TAC NPRR1224 and the 3/27/24 Impact Analysis.  There were five opposing votes from the Consumer (4) (Residential, OPUC, City of Eastland, Occidental) and Independent Retail Electric Provider (IREP) (Reliant) Market Segments and six abstentions from the Cooperative (2) (STEC, PEC), Independent Generator (NextEra Energy), and Municipal (3) (CPS Energy, GEUS, Austin Energy) Market Segments.</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CFSG Review:</a:t>
            </a:r>
            <a:r>
              <a:rPr lang="en-US" sz="1600" dirty="0">
                <a:effectLst/>
                <a:ea typeface="Times New Roman" panose="02020603050405020304" pitchFamily="18" charset="0"/>
              </a:rPr>
              <a:t>  Pending</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77162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NPRR1228, Continued One-Winter Procurements for Firm Fuel Supply Service (FFSS) – URGENT</a:t>
            </a:r>
            <a:endParaRPr lang="en-US" sz="1800" dirty="0"/>
          </a:p>
        </p:txBody>
      </p:sp>
      <p:sp>
        <p:nvSpPr>
          <p:cNvPr id="14339" name="Rectangle 2"/>
          <p:cNvSpPr>
            <a:spLocks noChangeArrowheads="1"/>
          </p:cNvSpPr>
          <p:nvPr/>
        </p:nvSpPr>
        <p:spPr bwMode="auto">
          <a:xfrm>
            <a:off x="70288" y="678426"/>
            <a:ext cx="873252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decreases – from two to one – the number of FFSS obligation periods awarded in an FFSS procurement.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unanimously to grant NPRR1228 Urgent status; to recommend approval of NPRR1228 as submitted; and to forward to TAC NPRR1228 and the 5/2/24 Impact Analysis.  </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CFSG Review:</a:t>
            </a:r>
            <a:r>
              <a:rPr lang="en-US" sz="1800" dirty="0">
                <a:effectLst/>
                <a:latin typeface="Arial" panose="020B0604020202020204" pitchFamily="34" charset="0"/>
                <a:ea typeface="Times New Roman" panose="02020603050405020304" pitchFamily="18" charset="0"/>
              </a:rPr>
              <a:t>  Pending</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03635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NPRR1230, Methodology for Setting Transmission Shadow Price Caps for an IROL in SCED – URGENT</a:t>
            </a:r>
            <a:endParaRPr lang="en-US" sz="1800" dirty="0"/>
          </a:p>
        </p:txBody>
      </p:sp>
      <p:sp>
        <p:nvSpPr>
          <p:cNvPr id="14339" name="Rectangle 2"/>
          <p:cNvSpPr>
            <a:spLocks noChangeArrowheads="1"/>
          </p:cNvSpPr>
          <p:nvPr/>
        </p:nvSpPr>
        <p:spPr bwMode="auto">
          <a:xfrm>
            <a:off x="70288" y="678426"/>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establishes a Shadow </a:t>
            </a:r>
            <a:r>
              <a:rPr lang="en-US" dirty="0">
                <a:ea typeface="Times New Roman" panose="02020603050405020304" pitchFamily="18" charset="0"/>
              </a:rPr>
              <a:t>P</a:t>
            </a:r>
            <a:r>
              <a:rPr lang="en-US" sz="1800" dirty="0">
                <a:effectLst/>
                <a:latin typeface="Arial" panose="020B0604020202020204" pitchFamily="34" charset="0"/>
                <a:ea typeface="Times New Roman" panose="02020603050405020304" pitchFamily="18" charset="0"/>
              </a:rPr>
              <a:t>rice cap for congestion impacting an Interconnection Reliability Operating Limit (IROL).</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5/9/24, PRS voted to grant NPRR1230 Urgent status.  There were two opposing votes from the Independent Generator (2) (Constellation, Calpine) Market Segment and six abstentions from the Independent Generator (Jupiter Power), IPM (Tenaska), IOU (Linebacker Power), and Municipal (3) (CPS Energy, GEUS, Austin Energy) Market Segments.  PRS then voted to recommend approval of NPRR1230 as revised by PRS and to forward to TAC NPRR1230 and the 5/7/24 Impact Analysis.  There were twelve abstentions from the Independent Generator (6) (Constellation, Jupiter Power, Calpine, NextEra Energy, ENGIE, EDF Renewables), IPM (3) (Tenaska, SENA, NG Renewables), IOU (Linebacker Power), and Municipal (CPS Energy, GEUS) Market Segments.</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CFSG Review:</a:t>
            </a:r>
            <a:r>
              <a:rPr lang="en-US" sz="1800" dirty="0">
                <a:effectLst/>
                <a:latin typeface="Arial" panose="020B0604020202020204" pitchFamily="34" charset="0"/>
                <a:ea typeface="Times New Roman" panose="02020603050405020304" pitchFamily="18" charset="0"/>
              </a:rPr>
              <a:t>  Pending</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75190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62193"/>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567032"/>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7238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5339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57206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rgbClr val="FF0000"/>
                          </a:solidFill>
                          <a:effectLst/>
                          <a:latin typeface="Courier New" pitchFamily="49" charset="0"/>
                          <a:ea typeface="+mn-ea"/>
                          <a:cs typeface="+mn-cs"/>
                        </a:rPr>
                        <a:t>Securitization Default Charge Supporting Data</a:t>
                      </a:r>
                      <a:r>
                        <a:rPr kumimoji="0" lang="en-US" sz="1100" b="0" i="0" u="none" strike="no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sngStrike" kern="1200" cap="none" normalizeH="0" baseline="0" dirty="0">
                          <a:ln>
                            <a:noFill/>
                          </a:ln>
                          <a:solidFill>
                            <a:schemeClr val="tx1"/>
                          </a:solidFill>
                          <a:effectLst/>
                          <a:latin typeface="Courier New" pitchFamily="49" charset="0"/>
                          <a:ea typeface="+mn-ea"/>
                          <a:cs typeface="+mn-cs"/>
                        </a:rPr>
                        <a:t>Forecast Presentation Platform</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NPRR1111</a:t>
                      </a:r>
                      <a:endParaRPr kumimoji="0" lang="en-US" sz="11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NPRR1111</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65768" y="5567685"/>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551469" y="5561257"/>
            <a:ext cx="183993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Phase 1 elements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31946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6946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NPRR1131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kern="1200" cap="none" normalizeH="0" baseline="0" dirty="0">
                          <a:ln>
                            <a:noFill/>
                          </a:ln>
                          <a:solidFill>
                            <a:srgbClr val="FF0000"/>
                          </a:solidFill>
                          <a:effectLst/>
                          <a:latin typeface="Courier New" pitchFamily="49" charset="0"/>
                          <a:ea typeface="+mn-ea"/>
                          <a:cs typeface="+mn-cs"/>
                        </a:rPr>
                        <a:t>Forecast Presentation Platform (CDR reports)</a:t>
                      </a:r>
                      <a:endParaRPr kumimoji="0" lang="en-US" sz="8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RMGRR168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NPRR1023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33813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986276"/>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358253"/>
            <a:ext cx="370549" cy="11079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70447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971800"/>
            <a:ext cx="14373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5472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31817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2" name="TextBox 12">
            <a:extLst>
              <a:ext uri="{FF2B5EF4-FFF2-40B4-BE49-F238E27FC236}">
                <a16:creationId xmlns:a16="http://schemas.microsoft.com/office/drawing/2014/main" id="{50E690C5-BA63-F888-2985-8C940BB9969C}"/>
              </a:ext>
            </a:extLst>
          </p:cNvPr>
          <p:cNvSpPr txBox="1">
            <a:spLocks noChangeArrowheads="1"/>
          </p:cNvSpPr>
          <p:nvPr/>
        </p:nvSpPr>
        <p:spPr bwMode="auto">
          <a:xfrm>
            <a:off x="6019801" y="184185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6/13</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2021360"/>
            <a:ext cx="1505732"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95027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313801"/>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357954"/>
            <a:ext cx="4169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7">
            <a:extLst>
              <a:ext uri="{FF2B5EF4-FFF2-40B4-BE49-F238E27FC236}">
                <a16:creationId xmlns:a16="http://schemas.microsoft.com/office/drawing/2014/main" id="{B8037EF3-8C8F-E312-600C-9B65BE9DF956}"/>
              </a:ext>
            </a:extLst>
          </p:cNvPr>
          <p:cNvSpPr txBox="1"/>
          <p:nvPr/>
        </p:nvSpPr>
        <p:spPr>
          <a:xfrm>
            <a:off x="5679051" y="4364174"/>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8272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562600"/>
            <a:ext cx="1691639" cy="58477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406265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7474542" y="4978341"/>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TBD</a:t>
            </a:r>
          </a:p>
        </p:txBody>
      </p:sp>
      <p:cxnSp>
        <p:nvCxnSpPr>
          <p:cNvPr id="17" name="Straight Arrow Connector 16">
            <a:extLst>
              <a:ext uri="{FF2B5EF4-FFF2-40B4-BE49-F238E27FC236}">
                <a16:creationId xmlns:a16="http://schemas.microsoft.com/office/drawing/2014/main" id="{ADAC86E6-69C9-19CC-D0E4-F6E43B19CC6B}"/>
              </a:ext>
            </a:extLst>
          </p:cNvPr>
          <p:cNvCxnSpPr>
            <a:cxnSpLocks/>
          </p:cNvCxnSpPr>
          <p:nvPr/>
        </p:nvCxnSpPr>
        <p:spPr>
          <a:xfrm>
            <a:off x="7924800" y="4596682"/>
            <a:ext cx="0" cy="6611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8C33612-0FAE-0C37-1E11-A80E16BC9AFE}"/>
              </a:ext>
            </a:extLst>
          </p:cNvPr>
          <p:cNvSpPr txBox="1"/>
          <p:nvPr/>
        </p:nvSpPr>
        <p:spPr>
          <a:xfrm>
            <a:off x="8644204" y="1319353"/>
            <a:ext cx="370549" cy="180049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cxnSp>
        <p:nvCxnSpPr>
          <p:cNvPr id="42" name="Straight Arrow Connector 41">
            <a:extLst>
              <a:ext uri="{FF2B5EF4-FFF2-40B4-BE49-F238E27FC236}">
                <a16:creationId xmlns:a16="http://schemas.microsoft.com/office/drawing/2014/main" id="{07DDAB19-7D82-51D0-AE47-5201C4DA2A05}"/>
              </a:ext>
            </a:extLst>
          </p:cNvPr>
          <p:cNvCxnSpPr>
            <a:cxnSpLocks/>
          </p:cNvCxnSpPr>
          <p:nvPr/>
        </p:nvCxnSpPr>
        <p:spPr>
          <a:xfrm flipV="1">
            <a:off x="7383748" y="2518615"/>
            <a:ext cx="343459" cy="443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ight Brace 43">
            <a:extLst>
              <a:ext uri="{FF2B5EF4-FFF2-40B4-BE49-F238E27FC236}">
                <a16:creationId xmlns:a16="http://schemas.microsoft.com/office/drawing/2014/main" id="{1CF305AA-432B-15CD-DC05-65D18F0C7802}"/>
              </a:ext>
            </a:extLst>
          </p:cNvPr>
          <p:cNvSpPr/>
          <p:nvPr/>
        </p:nvSpPr>
        <p:spPr>
          <a:xfrm>
            <a:off x="7173251" y="2159727"/>
            <a:ext cx="171908" cy="162835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4571391" y="2946846"/>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6/1</a:t>
            </a:r>
          </a:p>
        </p:txBody>
      </p:sp>
      <p:cxnSp>
        <p:nvCxnSpPr>
          <p:cNvPr id="40" name="Straight Arrow Connector 39">
            <a:extLst>
              <a:ext uri="{FF2B5EF4-FFF2-40B4-BE49-F238E27FC236}">
                <a16:creationId xmlns:a16="http://schemas.microsoft.com/office/drawing/2014/main" id="{D83E0541-D75A-0E03-24BD-816290E3337C}"/>
              </a:ext>
            </a:extLst>
          </p:cNvPr>
          <p:cNvCxnSpPr>
            <a:cxnSpLocks/>
          </p:cNvCxnSpPr>
          <p:nvPr/>
        </p:nvCxnSpPr>
        <p:spPr>
          <a:xfrm flipH="1">
            <a:off x="5028210" y="1590813"/>
            <a:ext cx="1171505" cy="1194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67EBD515-1252-A778-CF47-60E8E1D2B979}"/>
              </a:ext>
            </a:extLst>
          </p:cNvPr>
          <p:cNvSpPr txBox="1"/>
          <p:nvPr/>
        </p:nvSpPr>
        <p:spPr>
          <a:xfrm>
            <a:off x="4233155" y="4352635"/>
            <a:ext cx="4169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cxnSp>
        <p:nvCxnSpPr>
          <p:cNvPr id="47" name="Straight Arrow Connector 46">
            <a:extLst>
              <a:ext uri="{FF2B5EF4-FFF2-40B4-BE49-F238E27FC236}">
                <a16:creationId xmlns:a16="http://schemas.microsoft.com/office/drawing/2014/main" id="{2CA845C5-94BC-F67C-73DB-3C5DCDFF35BC}"/>
              </a:ext>
            </a:extLst>
          </p:cNvPr>
          <p:cNvCxnSpPr>
            <a:cxnSpLocks/>
          </p:cNvCxnSpPr>
          <p:nvPr/>
        </p:nvCxnSpPr>
        <p:spPr>
          <a:xfrm flipV="1">
            <a:off x="1345159" y="4829113"/>
            <a:ext cx="432845" cy="95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91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NRRR1220, Market Restart Approval Process Modifications [ERCOT]</a:t>
            </a:r>
          </a:p>
          <a:p>
            <a:pPr>
              <a:spcBef>
                <a:spcPts val="600"/>
              </a:spcBef>
              <a:spcAft>
                <a:spcPts val="600"/>
              </a:spcAft>
            </a:pPr>
            <a:r>
              <a:rPr lang="en-US" b="0" dirty="0"/>
              <a:t>NPRR1222, Public Utility Commission of Texas Approval of the Methodology for Determining Ancillary Service Requirements [ERCOT]</a:t>
            </a:r>
          </a:p>
          <a:p>
            <a:pPr>
              <a:spcBef>
                <a:spcPts val="600"/>
              </a:spcBef>
              <a:spcAft>
                <a:spcPts val="600"/>
              </a:spcAft>
            </a:pPr>
            <a:r>
              <a:rPr lang="en-US" b="0" dirty="0"/>
              <a:t>NPRR1223, Addition of TA Contact Information Into TDSP Application Form [ERCOT]</a:t>
            </a:r>
          </a:p>
          <a:p>
            <a:pPr>
              <a:spcBef>
                <a:spcPts val="600"/>
              </a:spcBef>
              <a:spcAft>
                <a:spcPts val="600"/>
              </a:spcAft>
            </a:pPr>
            <a:r>
              <a:rPr lang="en-US" b="0" dirty="0"/>
              <a:t>NPRR1228, Continued One-Winter Procurements for Firm Fuel Supply Service (FFSS) – URGENT</a:t>
            </a:r>
          </a:p>
          <a:p>
            <a:pPr marL="0" indent="0" eaLnBrk="1" hangingPunct="1">
              <a:spcBef>
                <a:spcPts val="600"/>
              </a:spcBef>
              <a:spcAft>
                <a:spcPts val="600"/>
              </a:spcAft>
              <a:buFontTx/>
              <a:buNone/>
              <a:defRPr/>
            </a:pPr>
            <a:endParaRPr lang="en-US"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NPRR1198, Congestion Mitigation Using Topology Reconfigurations [EDF Renewables]</a:t>
            </a:r>
          </a:p>
          <a:p>
            <a:pPr lvl="1">
              <a:spcAft>
                <a:spcPts val="600"/>
              </a:spcAft>
            </a:pPr>
            <a:r>
              <a:rPr lang="en-US" dirty="0"/>
              <a:t>IA: Between $50K and $80K			Priority 2025; Rank 4520</a:t>
            </a:r>
          </a:p>
          <a:p>
            <a:pPr marL="457200" lvl="1" indent="0">
              <a:spcAft>
                <a:spcPts val="600"/>
              </a:spcAft>
              <a:buNone/>
            </a:pPr>
            <a:r>
              <a:rPr lang="en-US" dirty="0"/>
              <a:t>Between $180K and $220K Recurring O&amp;M</a:t>
            </a:r>
          </a:p>
          <a:p>
            <a:pPr>
              <a:spcAft>
                <a:spcPts val="600"/>
              </a:spcAft>
            </a:pPr>
            <a:endParaRPr lang="en-US" b="0" dirty="0"/>
          </a:p>
          <a:p>
            <a:pPr>
              <a:spcAft>
                <a:spcPts val="600"/>
              </a:spcAft>
            </a:pPr>
            <a:r>
              <a:rPr lang="en-US" b="0" dirty="0"/>
              <a:t>NPRR1218, REC Program Changes Per P.U.C. SUBST. R. 25.173, Renewable Energy Credit Program [ERCOT]</a:t>
            </a:r>
          </a:p>
          <a:p>
            <a:pPr lvl="1">
              <a:spcAft>
                <a:spcPts val="600"/>
              </a:spcAft>
            </a:pPr>
            <a:r>
              <a:rPr lang="en-US" dirty="0"/>
              <a:t>IA: Less than $20K O&amp;M				Priority N/A; Rank N/A</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42948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FontTx/>
              <a:buNone/>
              <a:defRPr/>
            </a:pPr>
            <a:r>
              <a:rPr lang="en-US" dirty="0"/>
              <a:t>Revision Requests Recommended for Approval by PRS – With Opposing Votes (Vote):</a:t>
            </a:r>
          </a:p>
          <a:p>
            <a:pPr eaLnBrk="1" hangingPunct="1">
              <a:spcBef>
                <a:spcPts val="600"/>
              </a:spcBef>
              <a:spcAft>
                <a:spcPts val="600"/>
              </a:spcAft>
              <a:defRPr/>
            </a:pPr>
            <a:r>
              <a:rPr lang="en-US" b="0" dirty="0"/>
              <a:t>NPRR1224, ECRS Manual Deployment Triggers – URGENT</a:t>
            </a:r>
          </a:p>
          <a:p>
            <a:pPr lvl="1" eaLnBrk="1" hangingPunct="1">
              <a:spcBef>
                <a:spcPts val="600"/>
              </a:spcBef>
              <a:spcAft>
                <a:spcPts val="600"/>
              </a:spcAft>
              <a:defRPr/>
            </a:pPr>
            <a:r>
              <a:rPr lang="en-US" dirty="0"/>
              <a:t>IA: No Impact							Priority N/A; Rank N/A</a:t>
            </a:r>
          </a:p>
          <a:p>
            <a:pPr eaLnBrk="1" hangingPunct="1">
              <a:spcBef>
                <a:spcPts val="600"/>
              </a:spcBef>
              <a:spcAft>
                <a:spcPts val="600"/>
              </a:spcAft>
              <a:defRPr/>
            </a:pPr>
            <a:r>
              <a:rPr lang="en-US" b="0" dirty="0"/>
              <a:t>NPRR1230, Methodology for Setting Transmission Shadow Price Caps for an IROL in SCED – URGENT</a:t>
            </a:r>
          </a:p>
          <a:p>
            <a:pPr lvl="1" eaLnBrk="1" hangingPunct="1">
              <a:spcBef>
                <a:spcPts val="600"/>
              </a:spcBef>
              <a:spcAft>
                <a:spcPts val="600"/>
              </a:spcAft>
              <a:defRPr/>
            </a:pPr>
            <a:r>
              <a:rPr lang="en-US" dirty="0"/>
              <a:t>IA: No Impact							Priority N/A; Rank N/A</a:t>
            </a:r>
          </a:p>
          <a:p>
            <a:pPr eaLnBrk="1" hangingPunct="1">
              <a:spcBef>
                <a:spcPts val="600"/>
              </a:spcBef>
              <a:spcAft>
                <a:spcPts val="600"/>
              </a:spcAft>
              <a:defRPr/>
            </a:pPr>
            <a:endParaRPr lang="en-US"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543659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NPRR1198, Congestion Mitigation Using Topology Reconfigurations</a:t>
            </a:r>
            <a:endParaRPr lang="en-US" sz="1800" dirty="0"/>
          </a:p>
        </p:txBody>
      </p:sp>
      <p:sp>
        <p:nvSpPr>
          <p:cNvPr id="14339" name="Rectangle 2"/>
          <p:cNvSpPr>
            <a:spLocks noChangeArrowheads="1"/>
          </p:cNvSpPr>
          <p:nvPr/>
        </p:nvSpPr>
        <p:spPr bwMode="auto">
          <a:xfrm>
            <a:off x="70288" y="678426"/>
            <a:ext cx="873252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b="1" dirty="0">
                <a:effectLst/>
                <a:ea typeface="Times New Roman" panose="02020603050405020304" pitchFamily="18" charset="0"/>
              </a:rPr>
              <a:t>Sponsor:  </a:t>
            </a:r>
            <a:r>
              <a:rPr lang="en-US" dirty="0">
                <a:effectLst/>
                <a:ea typeface="Times New Roman" panose="02020603050405020304" pitchFamily="18" charset="0"/>
              </a:rPr>
              <a:t>EDF Renewables</a:t>
            </a:r>
            <a:endParaRPr lang="en-US"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b="1" dirty="0">
                <a:effectLst/>
                <a:ea typeface="Times New Roman" panose="02020603050405020304" pitchFamily="18" charset="0"/>
              </a:rPr>
              <a:t>Proposed Effective Date:  </a:t>
            </a:r>
            <a:r>
              <a:rPr lang="en-US" dirty="0">
                <a:effectLst/>
                <a:ea typeface="Times New Roman" panose="02020603050405020304" pitchFamily="18" charset="0"/>
              </a:rPr>
              <a:t>Upon system implementation – Priority 2025: Rank 4520</a:t>
            </a:r>
            <a:endParaRPr lang="en-US"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b="1" dirty="0">
                <a:effectLst/>
                <a:ea typeface="Times New Roman" panose="02020603050405020304" pitchFamily="18" charset="0"/>
              </a:rPr>
              <a:t>Estimated Impacts:  </a:t>
            </a:r>
            <a:r>
              <a:rPr lang="en-US" dirty="0">
                <a:effectLst/>
                <a:ea typeface="Times New Roman" panose="02020603050405020304" pitchFamily="18" charset="0"/>
              </a:rPr>
              <a:t>Between $50K and $80K, </a:t>
            </a:r>
            <a:r>
              <a:rPr lang="x-none" dirty="0">
                <a:effectLst/>
                <a:ea typeface="Times New Roman" panose="02020603050405020304" pitchFamily="18" charset="0"/>
              </a:rPr>
              <a:t>Annual Recurring Operations and Maintenance (O&amp;M)</a:t>
            </a:r>
            <a:r>
              <a:rPr lang="en-US" dirty="0">
                <a:effectLst/>
                <a:ea typeface="Times New Roman" panose="02020603050405020304" pitchFamily="18" charset="0"/>
              </a:rPr>
              <a:t> Between $180K and $220K; 1.0 Full-Time Employee (FTE) </a:t>
            </a:r>
          </a:p>
          <a:p>
            <a:pPr marL="228600" marR="0" algn="just">
              <a:spcBef>
                <a:spcPts val="0"/>
              </a:spcBef>
              <a:spcAft>
                <a:spcPts val="0"/>
              </a:spcAft>
            </a:pPr>
            <a:r>
              <a:rPr lang="en-US" b="1" dirty="0">
                <a:effectLst/>
                <a:ea typeface="Times New Roman" panose="02020603050405020304" pitchFamily="18" charset="0"/>
              </a:rPr>
              <a:t>Revision Description:  </a:t>
            </a:r>
            <a:r>
              <a:rPr lang="en-US" dirty="0">
                <a:effectLst/>
                <a:ea typeface="Times New Roman" panose="02020603050405020304" pitchFamily="18" charset="0"/>
              </a:rPr>
              <a:t>This NPRR defines Extended Action Plan (EAP), adds EAP as a type of Constraint Management Plan (CMP) suitable for managing congestion that is resolvable by Security-Constrained Economic Dispatch (SCED), and removes language limiting the application of EAPs to congestion issues for which there exists no feasible SCED.</a:t>
            </a:r>
            <a:endParaRPr lang="en-US"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b="1" dirty="0">
                <a:effectLst/>
                <a:ea typeface="Times New Roman" panose="02020603050405020304" pitchFamily="18" charset="0"/>
              </a:rPr>
              <a:t>PRS Decision:</a:t>
            </a:r>
            <a:r>
              <a:rPr lang="en-US" dirty="0">
                <a:effectLst/>
                <a:ea typeface="Times New Roman" panose="02020603050405020304" pitchFamily="18" charset="0"/>
              </a:rPr>
              <a:t>  On 4/5/24, PRS voted to recommend approval of NPRR1198 as amended by the 3/8/24 LCRA comments.  There were four abstentions from the Cooperative (STEC), Independent Generator (2) (Jupiter Power, Calpine), and Investor Owned Utility (IOU) (CNP) Market Segments.  On 5/9/24, PRS voted to endorse and forward to TAC the 4/5/24 PRS Report and 4/30/24 Impact Analysis for NPRR1198 with a recommended priority of 2025 and rank of 4520.  There were three abstentions from the Cooperative (STEC), Independent Generator (Calpine), and IOU (CNP) Market Segments.</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NPRR1218, REC Program Changes Per P.U.C. SUBST. R. 25.173, Renewable Energy Credit Program</a:t>
            </a:r>
            <a:endParaRPr lang="en-US" sz="1800" dirty="0"/>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Less than $20K </a:t>
            </a:r>
            <a:r>
              <a:rPr lang="x-none" sz="1800" dirty="0">
                <a:effectLst/>
                <a:latin typeface="Arial" panose="020B0604020202020204" pitchFamily="34" charset="0"/>
                <a:ea typeface="Times New Roman" panose="02020603050405020304" pitchFamily="18" charset="0"/>
              </a:rPr>
              <a:t>O&amp;M</a:t>
            </a:r>
            <a:endParaRPr lang="en-US" dirty="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updates Section 14, State of Texas Renewable Energy Credit Trading Program, to comply with P.U.C. SUBST. R. 25.173, Renewable Energy Credit Program.  This includes an update of the Renewable Portfolio Standard (RPS) requirement to pertain to only solar renewable energy.</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4/5/24, PRS voted unanimously to recommend approval of NPRR1218 as amended by the 4/4/24 Reliant comments as revised by PRS.  On 5/9/24, PRS voted unanimously</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to endorse and forward to TAC the 4/5/24 PRS Report and 3/5/24 Impact Analysis for NPRR1218.</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NPRR1220, Market Restart Approval Process Modifications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modifies the Market Restart process.  The proposed process requires Technical Advisory Committee (TAC) and ERCOT Board approval, with an alternative mechanism to ERCOT Board approval where circumstances require it.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4/5/24, PRS voted unanimously to recommend approval of NPRR1220 as submitted.  On 5/9/24, PRS voted unanimously to endorse and forward to TAC the 4/5/24 PRS Report and 3/20/24 Impact Analysis for NPRR1220.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944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NPRR1222, Public Utility Commission of Texas Approval of the Methodology for Determining Ancillary Service Requirements</a:t>
            </a:r>
            <a:endParaRPr lang="en-US" sz="1800" dirty="0"/>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consistent with ERCOT discussions with the PUCT, elevates final approval of the Other Binding Document titled, “ERCOT Methodologies for Determining Minimum Ancillary Service Requirements”, from the ERCOT Board of Directors to the PUCT.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4/5/24, PRS voted unanimously to recommend approval of NPRR1222 as submitted.  On 5/9/24, PRS voted unanimously to endorse and forward to TAC the 4/5/24 PRS Report and 3/20/24 Impact Analysis for NPRR1222.</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00287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9863</TotalTime>
  <Words>2018</Words>
  <Application>Microsoft Office PowerPoint</Application>
  <PresentationFormat>On-screen Show (4:3)</PresentationFormat>
  <Paragraphs>380</Paragraphs>
  <Slides>14</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Summary of PRS Update</vt:lpstr>
      <vt:lpstr>Appendix</vt:lpstr>
      <vt:lpstr>NPRR1198, Congestion Mitigation Using Topology Reconfigurations</vt:lpstr>
      <vt:lpstr>NPRR1218, REC Program Changes Per P.U.C. SUBST. R. 25.173, Renewable Energy Credit Program</vt:lpstr>
      <vt:lpstr>NPRR1220, Market Restart Approval Process Modifications</vt:lpstr>
      <vt:lpstr>NPRR1222, Public Utility Commission of Texas Approval of the Methodology for Determining Ancillary Service Requirements</vt:lpstr>
      <vt:lpstr>NPRR1223, Addition of TA Contact Information Into TDSP Application Form</vt:lpstr>
      <vt:lpstr>NPRR1224, ECRS Manual Deployment Triggers – URGENT</vt:lpstr>
      <vt:lpstr>NPRR1228, Continued One-Winter Procurements for Firm Fuel Supply Service (FFSS) – URGENT</vt:lpstr>
      <vt:lpstr>NPRR1230, Methodology for Setting Transmission Shadow Price Caps for an IROL in SCED – URGENT</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621</cp:revision>
  <cp:lastPrinted>2013-01-30T23:16:36Z</cp:lastPrinted>
  <dcterms:created xsi:type="dcterms:W3CDTF">2010-04-12T23:12:02Z</dcterms:created>
  <dcterms:modified xsi:type="dcterms:W3CDTF">2024-05-15T14:55:45Z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