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1135" r:id="rId2"/>
    <p:sldId id="1134" r:id="rId3"/>
    <p:sldId id="1142" r:id="rId4"/>
    <p:sldId id="1151" r:id="rId5"/>
    <p:sldId id="1152" r:id="rId6"/>
    <p:sldId id="1161" r:id="rId7"/>
    <p:sldId id="1162" r:id="rId8"/>
    <p:sldId id="1153" r:id="rId9"/>
    <p:sldId id="1163" r:id="rId10"/>
    <p:sldId id="1131" r:id="rId11"/>
    <p:sldId id="1154" r:id="rId12"/>
    <p:sldId id="1164" r:id="rId13"/>
    <p:sldId id="1136" r:id="rId14"/>
    <p:sldId id="256" r:id="rId15"/>
    <p:sldId id="1132" r:id="rId16"/>
    <p:sldId id="1133" r:id="rId17"/>
    <p:sldId id="1165" r:id="rId18"/>
    <p:sldId id="114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Fusion\Groups\EMO\RiskControl\Mid_Office\CREDIT\Brenden\ERCOT\Historic_RFAF_DFAF_from_Feb2018_bs10April2024.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FAF Distribution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numRef>
              <c:f>'RFAF Analysis'!$P$2:$P$44</c:f>
              <c:numCache>
                <c:formatCode>General</c:formatCode>
                <c:ptCount val="43"/>
                <c:pt idx="0">
                  <c:v>0.25</c:v>
                </c:pt>
                <c:pt idx="1">
                  <c:v>0.5</c:v>
                </c:pt>
                <c:pt idx="2">
                  <c:v>0.75</c:v>
                </c:pt>
                <c:pt idx="3">
                  <c:v>1</c:v>
                </c:pt>
                <c:pt idx="4">
                  <c:v>1.25</c:v>
                </c:pt>
                <c:pt idx="5">
                  <c:v>1.5</c:v>
                </c:pt>
                <c:pt idx="6">
                  <c:v>1.75</c:v>
                </c:pt>
                <c:pt idx="7">
                  <c:v>2</c:v>
                </c:pt>
                <c:pt idx="8">
                  <c:v>2.25</c:v>
                </c:pt>
                <c:pt idx="9">
                  <c:v>2.5</c:v>
                </c:pt>
                <c:pt idx="10">
                  <c:v>2.75</c:v>
                </c:pt>
                <c:pt idx="11">
                  <c:v>3</c:v>
                </c:pt>
                <c:pt idx="12">
                  <c:v>3.25</c:v>
                </c:pt>
                <c:pt idx="13">
                  <c:v>3.5</c:v>
                </c:pt>
                <c:pt idx="14">
                  <c:v>3.75</c:v>
                </c:pt>
                <c:pt idx="15">
                  <c:v>4</c:v>
                </c:pt>
                <c:pt idx="16">
                  <c:v>4.25</c:v>
                </c:pt>
                <c:pt idx="17">
                  <c:v>4.5</c:v>
                </c:pt>
                <c:pt idx="18">
                  <c:v>4.75</c:v>
                </c:pt>
                <c:pt idx="19">
                  <c:v>5</c:v>
                </c:pt>
                <c:pt idx="20">
                  <c:v>5.25</c:v>
                </c:pt>
                <c:pt idx="21">
                  <c:v>5.5</c:v>
                </c:pt>
                <c:pt idx="22">
                  <c:v>5.75</c:v>
                </c:pt>
                <c:pt idx="23">
                  <c:v>6</c:v>
                </c:pt>
                <c:pt idx="24">
                  <c:v>6.25</c:v>
                </c:pt>
                <c:pt idx="25">
                  <c:v>6.5</c:v>
                </c:pt>
                <c:pt idx="26">
                  <c:v>6.75</c:v>
                </c:pt>
                <c:pt idx="27">
                  <c:v>7</c:v>
                </c:pt>
                <c:pt idx="28">
                  <c:v>7.25</c:v>
                </c:pt>
                <c:pt idx="29">
                  <c:v>7.5</c:v>
                </c:pt>
                <c:pt idx="30">
                  <c:v>7.75</c:v>
                </c:pt>
                <c:pt idx="31">
                  <c:v>8</c:v>
                </c:pt>
                <c:pt idx="32">
                  <c:v>8.25</c:v>
                </c:pt>
                <c:pt idx="33">
                  <c:v>8.5</c:v>
                </c:pt>
                <c:pt idx="34">
                  <c:v>8.75</c:v>
                </c:pt>
                <c:pt idx="35">
                  <c:v>9</c:v>
                </c:pt>
                <c:pt idx="36">
                  <c:v>9.25</c:v>
                </c:pt>
                <c:pt idx="37">
                  <c:v>9.5</c:v>
                </c:pt>
                <c:pt idx="38">
                  <c:v>9.75</c:v>
                </c:pt>
                <c:pt idx="39">
                  <c:v>10</c:v>
                </c:pt>
                <c:pt idx="40">
                  <c:v>10.25</c:v>
                </c:pt>
                <c:pt idx="41">
                  <c:v>10.5</c:v>
                </c:pt>
                <c:pt idx="42">
                  <c:v>10.75</c:v>
                </c:pt>
              </c:numCache>
            </c:numRef>
          </c:cat>
          <c:val>
            <c:numRef>
              <c:f>'RFAF Analysis'!$Q$2:$Q$44</c:f>
              <c:numCache>
                <c:formatCode>General</c:formatCode>
                <c:ptCount val="43"/>
                <c:pt idx="0">
                  <c:v>40</c:v>
                </c:pt>
                <c:pt idx="1">
                  <c:v>46</c:v>
                </c:pt>
                <c:pt idx="2">
                  <c:v>164</c:v>
                </c:pt>
                <c:pt idx="3">
                  <c:v>445</c:v>
                </c:pt>
                <c:pt idx="4">
                  <c:v>645</c:v>
                </c:pt>
                <c:pt idx="5">
                  <c:v>370</c:v>
                </c:pt>
                <c:pt idx="6">
                  <c:v>193</c:v>
                </c:pt>
                <c:pt idx="7">
                  <c:v>117</c:v>
                </c:pt>
                <c:pt idx="8">
                  <c:v>86</c:v>
                </c:pt>
                <c:pt idx="9">
                  <c:v>45</c:v>
                </c:pt>
                <c:pt idx="10">
                  <c:v>18</c:v>
                </c:pt>
                <c:pt idx="11">
                  <c:v>12</c:v>
                </c:pt>
                <c:pt idx="12">
                  <c:v>11</c:v>
                </c:pt>
                <c:pt idx="13">
                  <c:v>5</c:v>
                </c:pt>
                <c:pt idx="14">
                  <c:v>9</c:v>
                </c:pt>
                <c:pt idx="15">
                  <c:v>4</c:v>
                </c:pt>
                <c:pt idx="16">
                  <c:v>7</c:v>
                </c:pt>
                <c:pt idx="17">
                  <c:v>4</c:v>
                </c:pt>
                <c:pt idx="18">
                  <c:v>2</c:v>
                </c:pt>
                <c:pt idx="19">
                  <c:v>6</c:v>
                </c:pt>
                <c:pt idx="20">
                  <c:v>4</c:v>
                </c:pt>
                <c:pt idx="21">
                  <c:v>4</c:v>
                </c:pt>
                <c:pt idx="22">
                  <c:v>0</c:v>
                </c:pt>
                <c:pt idx="23">
                  <c:v>0</c:v>
                </c:pt>
                <c:pt idx="24">
                  <c:v>2</c:v>
                </c:pt>
                <c:pt idx="25">
                  <c:v>4</c:v>
                </c:pt>
                <c:pt idx="26">
                  <c:v>1</c:v>
                </c:pt>
                <c:pt idx="27">
                  <c:v>0</c:v>
                </c:pt>
                <c:pt idx="28">
                  <c:v>2</c:v>
                </c:pt>
                <c:pt idx="29">
                  <c:v>1</c:v>
                </c:pt>
                <c:pt idx="30">
                  <c:v>3</c:v>
                </c:pt>
                <c:pt idx="31">
                  <c:v>0</c:v>
                </c:pt>
                <c:pt idx="32">
                  <c:v>1</c:v>
                </c:pt>
                <c:pt idx="33">
                  <c:v>0</c:v>
                </c:pt>
                <c:pt idx="34">
                  <c:v>0</c:v>
                </c:pt>
                <c:pt idx="35">
                  <c:v>2</c:v>
                </c:pt>
                <c:pt idx="36">
                  <c:v>0</c:v>
                </c:pt>
                <c:pt idx="37">
                  <c:v>0</c:v>
                </c:pt>
                <c:pt idx="38">
                  <c:v>0</c:v>
                </c:pt>
                <c:pt idx="39">
                  <c:v>0</c:v>
                </c:pt>
                <c:pt idx="40">
                  <c:v>0</c:v>
                </c:pt>
                <c:pt idx="41">
                  <c:v>0</c:v>
                </c:pt>
                <c:pt idx="42">
                  <c:v>1</c:v>
                </c:pt>
              </c:numCache>
            </c:numRef>
          </c:val>
          <c:extLst>
            <c:ext xmlns:c16="http://schemas.microsoft.com/office/drawing/2014/chart" uri="{C3380CC4-5D6E-409C-BE32-E72D297353CC}">
              <c16:uniqueId val="{00000000-3A68-4EA1-B787-E4DCE9BFC4C9}"/>
            </c:ext>
          </c:extLst>
        </c:ser>
        <c:dLbls>
          <c:showLegendKey val="0"/>
          <c:showVal val="0"/>
          <c:showCatName val="0"/>
          <c:showSerName val="0"/>
          <c:showPercent val="0"/>
          <c:showBubbleSize val="0"/>
        </c:dLbls>
        <c:gapWidth val="219"/>
        <c:overlap val="-27"/>
        <c:axId val="1841927823"/>
        <c:axId val="1197974272"/>
      </c:barChart>
      <c:catAx>
        <c:axId val="18419278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7974272"/>
        <c:crosses val="autoZero"/>
        <c:auto val="1"/>
        <c:lblAlgn val="ctr"/>
        <c:lblOffset val="100"/>
        <c:noMultiLvlLbl val="0"/>
      </c:catAx>
      <c:valAx>
        <c:axId val="1197974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192782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'RFAF Analysis'!$P$2:$P$44</c:f>
              <c:numCache>
                <c:formatCode>General</c:formatCode>
                <c:ptCount val="43"/>
                <c:pt idx="0">
                  <c:v>0.25</c:v>
                </c:pt>
                <c:pt idx="1">
                  <c:v>0.5</c:v>
                </c:pt>
                <c:pt idx="2">
                  <c:v>0.75</c:v>
                </c:pt>
                <c:pt idx="3">
                  <c:v>1</c:v>
                </c:pt>
                <c:pt idx="4">
                  <c:v>1.25</c:v>
                </c:pt>
                <c:pt idx="5">
                  <c:v>1.5</c:v>
                </c:pt>
                <c:pt idx="6">
                  <c:v>1.75</c:v>
                </c:pt>
                <c:pt idx="7">
                  <c:v>2</c:v>
                </c:pt>
                <c:pt idx="8">
                  <c:v>2.25</c:v>
                </c:pt>
                <c:pt idx="9">
                  <c:v>2.5</c:v>
                </c:pt>
                <c:pt idx="10">
                  <c:v>2.75</c:v>
                </c:pt>
                <c:pt idx="11">
                  <c:v>3</c:v>
                </c:pt>
                <c:pt idx="12">
                  <c:v>3.25</c:v>
                </c:pt>
                <c:pt idx="13">
                  <c:v>3.5</c:v>
                </c:pt>
                <c:pt idx="14">
                  <c:v>3.75</c:v>
                </c:pt>
                <c:pt idx="15">
                  <c:v>4</c:v>
                </c:pt>
                <c:pt idx="16">
                  <c:v>4.25</c:v>
                </c:pt>
                <c:pt idx="17">
                  <c:v>4.5</c:v>
                </c:pt>
                <c:pt idx="18">
                  <c:v>4.75</c:v>
                </c:pt>
                <c:pt idx="19">
                  <c:v>5</c:v>
                </c:pt>
                <c:pt idx="20">
                  <c:v>5.25</c:v>
                </c:pt>
                <c:pt idx="21">
                  <c:v>5.5</c:v>
                </c:pt>
                <c:pt idx="22">
                  <c:v>5.75</c:v>
                </c:pt>
                <c:pt idx="23">
                  <c:v>6</c:v>
                </c:pt>
                <c:pt idx="24">
                  <c:v>6.25</c:v>
                </c:pt>
                <c:pt idx="25">
                  <c:v>6.5</c:v>
                </c:pt>
                <c:pt idx="26">
                  <c:v>6.75</c:v>
                </c:pt>
                <c:pt idx="27">
                  <c:v>7</c:v>
                </c:pt>
                <c:pt idx="28">
                  <c:v>7.25</c:v>
                </c:pt>
                <c:pt idx="29">
                  <c:v>7.5</c:v>
                </c:pt>
                <c:pt idx="30">
                  <c:v>7.75</c:v>
                </c:pt>
                <c:pt idx="31">
                  <c:v>8</c:v>
                </c:pt>
                <c:pt idx="32">
                  <c:v>8.25</c:v>
                </c:pt>
                <c:pt idx="33">
                  <c:v>8.5</c:v>
                </c:pt>
                <c:pt idx="34">
                  <c:v>8.75</c:v>
                </c:pt>
                <c:pt idx="35">
                  <c:v>9</c:v>
                </c:pt>
                <c:pt idx="36">
                  <c:v>9.25</c:v>
                </c:pt>
                <c:pt idx="37">
                  <c:v>9.5</c:v>
                </c:pt>
                <c:pt idx="38">
                  <c:v>9.75</c:v>
                </c:pt>
                <c:pt idx="39">
                  <c:v>10</c:v>
                </c:pt>
                <c:pt idx="40">
                  <c:v>10.25</c:v>
                </c:pt>
                <c:pt idx="41">
                  <c:v>10.5</c:v>
                </c:pt>
                <c:pt idx="42">
                  <c:v>10.75</c:v>
                </c:pt>
              </c:numCache>
            </c:numRef>
          </c:xVal>
          <c:yVal>
            <c:numRef>
              <c:f>'RFAF Analysis'!$S$2:$S$44</c:f>
              <c:numCache>
                <c:formatCode>General</c:formatCode>
                <c:ptCount val="43"/>
                <c:pt idx="0">
                  <c:v>2214</c:v>
                </c:pt>
                <c:pt idx="1">
                  <c:v>2168</c:v>
                </c:pt>
                <c:pt idx="2">
                  <c:v>2004.0000000000002</c:v>
                </c:pt>
                <c:pt idx="3">
                  <c:v>1559</c:v>
                </c:pt>
                <c:pt idx="4">
                  <c:v>913.99999999999989</c:v>
                </c:pt>
                <c:pt idx="5">
                  <c:v>543.99999999999989</c:v>
                </c:pt>
                <c:pt idx="6">
                  <c:v>350.99999999999994</c:v>
                </c:pt>
                <c:pt idx="7">
                  <c:v>233.99999999999997</c:v>
                </c:pt>
                <c:pt idx="8">
                  <c:v>147.99999999999997</c:v>
                </c:pt>
                <c:pt idx="9">
                  <c:v>102.99999999999996</c:v>
                </c:pt>
                <c:pt idx="10">
                  <c:v>84.999999999999957</c:v>
                </c:pt>
                <c:pt idx="11">
                  <c:v>73.000000000000043</c:v>
                </c:pt>
                <c:pt idx="12">
                  <c:v>61.999999999999936</c:v>
                </c:pt>
                <c:pt idx="13">
                  <c:v>56.999999999999908</c:v>
                </c:pt>
                <c:pt idx="14">
                  <c:v>47.999999999999915</c:v>
                </c:pt>
                <c:pt idx="15">
                  <c:v>43.999999999999943</c:v>
                </c:pt>
                <c:pt idx="16">
                  <c:v>37.00000000000005</c:v>
                </c:pt>
                <c:pt idx="17">
                  <c:v>33.000000000000078</c:v>
                </c:pt>
                <c:pt idx="18">
                  <c:v>30.999999999999968</c:v>
                </c:pt>
                <c:pt idx="19">
                  <c:v>24.999999999999886</c:v>
                </c:pt>
                <c:pt idx="20">
                  <c:v>20.999999999999915</c:v>
                </c:pt>
                <c:pt idx="21">
                  <c:v>16.999999999999943</c:v>
                </c:pt>
                <c:pt idx="22">
                  <c:v>16.999999999999943</c:v>
                </c:pt>
                <c:pt idx="23">
                  <c:v>16.999999999999943</c:v>
                </c:pt>
                <c:pt idx="24">
                  <c:v>15.000000000000082</c:v>
                </c:pt>
                <c:pt idx="25">
                  <c:v>11.00000000000011</c:v>
                </c:pt>
                <c:pt idx="26">
                  <c:v>10.000000000000055</c:v>
                </c:pt>
                <c:pt idx="27">
                  <c:v>10.000000000000055</c:v>
                </c:pt>
                <c:pt idx="28">
                  <c:v>7.9999999999999432</c:v>
                </c:pt>
                <c:pt idx="29">
                  <c:v>6.9999999999998881</c:v>
                </c:pt>
                <c:pt idx="30">
                  <c:v>3.9999999999999716</c:v>
                </c:pt>
                <c:pt idx="31">
                  <c:v>3.9999999999999716</c:v>
                </c:pt>
                <c:pt idx="32">
                  <c:v>2.9999999999999165</c:v>
                </c:pt>
                <c:pt idx="33">
                  <c:v>2.9999999999999165</c:v>
                </c:pt>
                <c:pt idx="34">
                  <c:v>2.9999999999999165</c:v>
                </c:pt>
                <c:pt idx="35">
                  <c:v>1.0000000000000555</c:v>
                </c:pt>
                <c:pt idx="36">
                  <c:v>1.0000000000000555</c:v>
                </c:pt>
                <c:pt idx="37">
                  <c:v>1.0000000000000555</c:v>
                </c:pt>
                <c:pt idx="38">
                  <c:v>1.0000000000000555</c:v>
                </c:pt>
                <c:pt idx="39">
                  <c:v>1.0000000000000555</c:v>
                </c:pt>
                <c:pt idx="40">
                  <c:v>1.0000000000000555</c:v>
                </c:pt>
                <c:pt idx="41">
                  <c:v>1.0000000000000555</c:v>
                </c:pt>
                <c:pt idx="42">
                  <c:v>0</c:v>
                </c:pt>
              </c:numCache>
            </c:numRef>
          </c:yVal>
          <c:smooth val="0"/>
          <c:extLst>
            <c:ext xmlns:c16="http://schemas.microsoft.com/office/drawing/2014/chart" uri="{C3380CC4-5D6E-409C-BE32-E72D297353CC}">
              <c16:uniqueId val="{00000000-4B38-4F7C-82EF-E6F5CA7B7393}"/>
            </c:ext>
          </c:extLst>
        </c:ser>
        <c:dLbls>
          <c:showLegendKey val="0"/>
          <c:showVal val="0"/>
          <c:showCatName val="0"/>
          <c:showSerName val="0"/>
          <c:showPercent val="0"/>
          <c:showBubbleSize val="0"/>
        </c:dLbls>
        <c:axId val="2041838927"/>
        <c:axId val="1743320239"/>
      </c:scatterChart>
      <c:valAx>
        <c:axId val="204183892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3320239"/>
        <c:crosses val="autoZero"/>
        <c:crossBetween val="midCat"/>
      </c:valAx>
      <c:valAx>
        <c:axId val="174332023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4183892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4710B-2A8D-4608-B15A-1620BC8A888F}" type="datetimeFigureOut">
              <a:rPr lang="en-US" smtClean="0"/>
              <a:t>5/20/2024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35A3A-9FC9-44A2-9465-F34739611F47}" type="slidenum">
              <a:rPr lang="en-US" smtClean="0"/>
              <a:t>‹#›</a:t>
            </a:fld>
            <a:endParaRPr lang="en-US"/>
          </a:p>
        </p:txBody>
      </p:sp>
    </p:spTree>
    <p:extLst>
      <p:ext uri="{BB962C8B-B14F-4D97-AF65-F5344CB8AC3E}">
        <p14:creationId xmlns:p14="http://schemas.microsoft.com/office/powerpoint/2010/main" val="400249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a:p>
        </p:txBody>
      </p:sp>
    </p:spTree>
    <p:extLst>
      <p:ext uri="{BB962C8B-B14F-4D97-AF65-F5344CB8AC3E}">
        <p14:creationId xmlns:p14="http://schemas.microsoft.com/office/powerpoint/2010/main" val="1909568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649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5/20/2024</a:t>
            </a:fld>
            <a:endParaRPr lang="en-US"/>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5/20/2024</a:t>
            </a:fld>
            <a:endParaRPr lang="en-US"/>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Credit Finance Sub Group Update to the Technical Advisory 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22 May 2023</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566604" y="3962401"/>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Loretto Martin, NRG,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AD-A990-47D8-8BD8-632A72F9B064}"/>
              </a:ext>
            </a:extLst>
          </p:cNvPr>
          <p:cNvSpPr>
            <a:spLocks noGrp="1"/>
          </p:cNvSpPr>
          <p:nvPr>
            <p:ph type="title"/>
          </p:nvPr>
        </p:nvSpPr>
        <p:spPr/>
        <p:txBody>
          <a:bodyPr>
            <a:normAutofit/>
          </a:bodyPr>
          <a:lstStyle/>
          <a:p>
            <a:pPr algn="ctr"/>
            <a:r>
              <a:rPr lang="en-US" b="1" dirty="0"/>
              <a:t>EAL Changes and Analysis</a:t>
            </a:r>
            <a:endParaRPr lang="en-US" dirty="0"/>
          </a:p>
        </p:txBody>
      </p:sp>
      <p:sp>
        <p:nvSpPr>
          <p:cNvPr id="3" name="Content Placeholder 2">
            <a:extLst>
              <a:ext uri="{FF2B5EF4-FFF2-40B4-BE49-F238E27FC236}">
                <a16:creationId xmlns:a16="http://schemas.microsoft.com/office/drawing/2014/main" id="{A4AB3D59-45A9-4A06-8AF4-363FF7BCC7DF}"/>
              </a:ext>
            </a:extLst>
          </p:cNvPr>
          <p:cNvSpPr>
            <a:spLocks noGrp="1"/>
          </p:cNvSpPr>
          <p:nvPr>
            <p:ph idx="1"/>
          </p:nvPr>
        </p:nvSpPr>
        <p:spPr>
          <a:xfrm>
            <a:off x="838200" y="1551963"/>
            <a:ext cx="10515600" cy="5025006"/>
          </a:xfrm>
        </p:spPr>
        <p:txBody>
          <a:bodyPr>
            <a:noAutofit/>
          </a:bodyPr>
          <a:lstStyle/>
          <a:p>
            <a:pPr marL="0" marR="0">
              <a:lnSpc>
                <a:spcPct val="107000"/>
              </a:lnSpc>
              <a:spcBef>
                <a:spcPts val="0"/>
              </a:spcBef>
              <a:spcAft>
                <a:spcPts val="6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DC and Rainbow requested changes to the Estimated Aggregate Liability report that represents parameters defining the CP’s collateral obligation to ERCOT</a:t>
            </a:r>
          </a:p>
          <a:p>
            <a:pPr marL="0" marR="0">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Members expressed desire to have settlement from RT and DA combined in the calculation</a:t>
            </a:r>
          </a:p>
          <a:p>
            <a:pPr marL="457200" lvl="1">
              <a:lnSpc>
                <a:spcPct val="107000"/>
              </a:lnSpc>
              <a:spcBef>
                <a:spcPts val="0"/>
              </a:spcBef>
              <a:spcAft>
                <a:spcPts val="600"/>
              </a:spcAft>
            </a:pPr>
            <a:r>
              <a:rPr lang="en-US" dirty="0">
                <a:latin typeface="Calibri" panose="020F0502020204030204" pitchFamily="34" charset="0"/>
                <a:ea typeface="Calibri" panose="020F0502020204030204" pitchFamily="34" charset="0"/>
                <a:cs typeface="Times New Roman" panose="02020603050405020304" pitchFamily="18" charset="0"/>
              </a:rPr>
              <a:t>Current forward adjustment factors apply separately to DA and RT</a:t>
            </a:r>
          </a:p>
          <a:p>
            <a:pPr marL="0">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Evaluating lookback period designed to protect against default mass transition</a:t>
            </a:r>
          </a:p>
          <a:p>
            <a:pPr marL="457200" lvl="1">
              <a:lnSpc>
                <a:spcPct val="107000"/>
              </a:lnSpc>
              <a:spcBef>
                <a:spcPts val="0"/>
              </a:spcBef>
              <a:spcAft>
                <a:spcPts val="600"/>
              </a:spcAft>
            </a:pPr>
            <a:r>
              <a:rPr lang="en-US" dirty="0">
                <a:latin typeface="Calibri" panose="020F0502020204030204" pitchFamily="34" charset="0"/>
                <a:ea typeface="Calibri" panose="020F0502020204030204" pitchFamily="34" charset="0"/>
                <a:cs typeface="Times New Roman" panose="02020603050405020304" pitchFamily="18" charset="0"/>
              </a:rPr>
              <a:t>Varies but can reflect up to 40 days of invoices and financial market activity</a:t>
            </a:r>
          </a:p>
          <a:p>
            <a:pPr marL="0">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Evaluating Forward Adjustment Factors (FAFs), ratios of future and past prices scaling invoices</a:t>
            </a:r>
          </a:p>
          <a:p>
            <a:pPr marL="0" marR="0">
              <a:lnSpc>
                <a:spcPct val="107000"/>
              </a:lnSpc>
              <a:spcBef>
                <a:spcPts val="0"/>
              </a:spcBef>
              <a:spcAft>
                <a:spcPts val="6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CFSG will continue to review EAL calculation methodology</a:t>
            </a:r>
          </a:p>
          <a:p>
            <a:pPr marL="0" marR="0">
              <a:lnSpc>
                <a:spcPct val="107000"/>
              </a:lnSpc>
              <a:spcBef>
                <a:spcPts val="0"/>
              </a:spcBef>
              <a:spcAft>
                <a:spcPts val="6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ERCOT Credit team is evaluating four scenarios presenting these to CFSG in detail </a:t>
            </a:r>
          </a:p>
          <a:p>
            <a:pPr marL="0" marR="0" indent="0">
              <a:lnSpc>
                <a:spcPct val="107000"/>
              </a:lnSpc>
              <a:spcBef>
                <a:spcPts val="0"/>
              </a:spcBef>
              <a:spcAft>
                <a:spcPts val="800"/>
              </a:spcAft>
              <a:buNone/>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D28837A-E472-492F-A124-69467B5C0689}"/>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473377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AD-A990-47D8-8BD8-632A72F9B064}"/>
              </a:ext>
            </a:extLst>
          </p:cNvPr>
          <p:cNvSpPr>
            <a:spLocks noGrp="1"/>
          </p:cNvSpPr>
          <p:nvPr>
            <p:ph type="title"/>
          </p:nvPr>
        </p:nvSpPr>
        <p:spPr/>
        <p:txBody>
          <a:bodyPr>
            <a:normAutofit/>
          </a:bodyPr>
          <a:lstStyle/>
          <a:p>
            <a:pPr algn="ctr"/>
            <a:r>
              <a:rPr lang="en-US" b="1" dirty="0"/>
              <a:t>EAL Changes and Analysis – Scenario 4</a:t>
            </a:r>
            <a:endParaRPr lang="en-US" dirty="0"/>
          </a:p>
        </p:txBody>
      </p:sp>
      <p:sp>
        <p:nvSpPr>
          <p:cNvPr id="3" name="Content Placeholder 2">
            <a:extLst>
              <a:ext uri="{FF2B5EF4-FFF2-40B4-BE49-F238E27FC236}">
                <a16:creationId xmlns:a16="http://schemas.microsoft.com/office/drawing/2014/main" id="{A4AB3D59-45A9-4A06-8AF4-363FF7BCC7DF}"/>
              </a:ext>
            </a:extLst>
          </p:cNvPr>
          <p:cNvSpPr>
            <a:spLocks noGrp="1"/>
          </p:cNvSpPr>
          <p:nvPr>
            <p:ph idx="1"/>
          </p:nvPr>
        </p:nvSpPr>
        <p:spPr>
          <a:xfrm>
            <a:off x="838200" y="1551963"/>
            <a:ext cx="10515600" cy="5025006"/>
          </a:xfrm>
        </p:spPr>
        <p:txBody>
          <a:bodyPr>
            <a:no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We’ve discussed four scenarios with some variation where ERCOT Credit staff changes parameters to the calculation and re-runs exposure/collateral calculations</a:t>
            </a:r>
          </a:p>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Key to later iterations includes netting of DA and RT where FAF multiplier applied to max value during the lookback period</a:t>
            </a:r>
          </a:p>
          <a:p>
            <a:pPr marL="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Calculation includes </a:t>
            </a:r>
            <a:r>
              <a:rPr lang="en-US" sz="2000" dirty="0">
                <a:solidFill>
                  <a:srgbClr val="000000"/>
                </a:solidFill>
                <a:effectLst/>
                <a:latin typeface="Calibri" panose="020F0502020204030204" pitchFamily="34" charset="0"/>
                <a:ea typeface="Calibri" panose="020F0502020204030204" pitchFamily="34" charset="0"/>
              </a:rPr>
              <a:t>unbilled liability extrapolated (Last 14 days RTM Initial Statement Average + Last 14 days DAM Initial Statement Average based on RTM Initial Operating Day)*M2 </a:t>
            </a:r>
          </a:p>
          <a:p>
            <a:pPr marL="0">
              <a:lnSpc>
                <a:spcPct val="107000"/>
              </a:lnSpc>
              <a:spcBef>
                <a:spcPts val="0"/>
              </a:spcBef>
              <a:spcAft>
                <a:spcPts val="800"/>
              </a:spcAft>
            </a:pPr>
            <a:r>
              <a:rPr lang="en-US" sz="2000" dirty="0">
                <a:solidFill>
                  <a:srgbClr val="000000"/>
                </a:solidFill>
                <a:latin typeface="Calibri" panose="020F0502020204030204" pitchFamily="34" charset="0"/>
                <a:ea typeface="Calibri" panose="020F0502020204030204" pitchFamily="34" charset="0"/>
              </a:rPr>
              <a:t>This resulted in the highest collateral requirement from all previous scenarios</a:t>
            </a:r>
            <a:endParaRPr lang="en-US" sz="2000" dirty="0">
              <a:solidFill>
                <a:srgbClr val="000000"/>
              </a:solidFill>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D28837A-E472-492F-A124-69467B5C0689}"/>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636151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AD-A990-47D8-8BD8-632A72F9B064}"/>
              </a:ext>
            </a:extLst>
          </p:cNvPr>
          <p:cNvSpPr>
            <a:spLocks noGrp="1"/>
          </p:cNvSpPr>
          <p:nvPr>
            <p:ph type="title"/>
          </p:nvPr>
        </p:nvSpPr>
        <p:spPr/>
        <p:txBody>
          <a:bodyPr>
            <a:normAutofit/>
          </a:bodyPr>
          <a:lstStyle/>
          <a:p>
            <a:pPr algn="ctr"/>
            <a:r>
              <a:rPr lang="en-US" b="1" dirty="0"/>
              <a:t>EAL Changes and Analysis – Potential Changes</a:t>
            </a:r>
            <a:endParaRPr lang="en-US" dirty="0"/>
          </a:p>
        </p:txBody>
      </p:sp>
      <p:sp>
        <p:nvSpPr>
          <p:cNvPr id="3" name="Content Placeholder 2">
            <a:extLst>
              <a:ext uri="{FF2B5EF4-FFF2-40B4-BE49-F238E27FC236}">
                <a16:creationId xmlns:a16="http://schemas.microsoft.com/office/drawing/2014/main" id="{A4AB3D59-45A9-4A06-8AF4-363FF7BCC7DF}"/>
              </a:ext>
            </a:extLst>
          </p:cNvPr>
          <p:cNvSpPr>
            <a:spLocks noGrp="1"/>
          </p:cNvSpPr>
          <p:nvPr>
            <p:ph idx="1"/>
          </p:nvPr>
        </p:nvSpPr>
        <p:spPr>
          <a:xfrm>
            <a:off x="838200" y="1551963"/>
            <a:ext cx="10515600" cy="5025006"/>
          </a:xfrm>
        </p:spPr>
        <p:txBody>
          <a:bodyPr>
            <a:noAutofit/>
          </a:bodyPr>
          <a:lstStyle/>
          <a:p>
            <a:pPr marL="0" marR="0">
              <a:lnSpc>
                <a:spcPct val="107000"/>
              </a:lnSpc>
              <a:spcBef>
                <a:spcPts val="0"/>
              </a:spcBef>
              <a:spcAft>
                <a:spcPts val="80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ERCOT discussed capping FAFs applied to current net liability or consider a fixed multiplier</a:t>
            </a:r>
          </a:p>
          <a:p>
            <a:pPr marL="457200" lvl="1">
              <a:lnSpc>
                <a:spcPct val="107000"/>
              </a:lnSpc>
              <a:spcBef>
                <a:spcPts val="0"/>
              </a:spcBef>
              <a:spcAft>
                <a:spcPts val="800"/>
              </a:spcAft>
            </a:pPr>
            <a:r>
              <a:rPr lang="en-US" sz="2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Method would allow for an economically reasonable floor to avoid periods where FAF’s &lt; 1.0 haircut invoices below face value</a:t>
            </a:r>
          </a:p>
          <a:p>
            <a:pPr marL="0">
              <a:lnSpc>
                <a:spcPct val="107000"/>
              </a:lnSpc>
              <a:spcBef>
                <a:spcPts val="0"/>
              </a:spcBef>
              <a:spcAft>
                <a:spcPts val="800"/>
              </a:spcAft>
            </a:pPr>
            <a:r>
              <a:rPr lang="en-US" sz="3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Reduce lookback periods seasonally</a:t>
            </a:r>
          </a:p>
          <a:p>
            <a:pPr marL="0">
              <a:lnSpc>
                <a:spcPct val="107000"/>
              </a:lnSpc>
              <a:spcBef>
                <a:spcPts val="0"/>
              </a:spcBef>
              <a:spcAft>
                <a:spcPts val="800"/>
              </a:spcAft>
            </a:pPr>
            <a:r>
              <a:rPr lang="en-US" sz="3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Increase ERCOT charges/ haircut credits by 10-20% as implemented elsewhere in the protocols</a:t>
            </a:r>
          </a:p>
          <a:p>
            <a:pPr marL="0">
              <a:lnSpc>
                <a:spcPct val="107000"/>
              </a:lnSpc>
              <a:spcBef>
                <a:spcPts val="0"/>
              </a:spcBef>
              <a:spcAft>
                <a:spcPts val="800"/>
              </a:spcAft>
            </a:pPr>
            <a:r>
              <a:rPr lang="en-US" sz="3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 not net invoices (charge only) for traders</a:t>
            </a:r>
            <a:r>
              <a:rPr lang="en-US" sz="3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or leave as is without netting</a:t>
            </a:r>
            <a:endParaRPr lang="en-US" sz="3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457200" lvl="1">
              <a:lnSpc>
                <a:spcPct val="107000"/>
              </a:lnSpc>
              <a:spcBef>
                <a:spcPts val="0"/>
              </a:spcBef>
              <a:spcAft>
                <a:spcPts val="800"/>
              </a:spcAft>
            </a:pPr>
            <a:endParaRPr lang="en-US" sz="2800" dirty="0">
              <a:solidFill>
                <a:srgbClr val="000000"/>
              </a:solidFill>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D28837A-E472-492F-A124-69467B5C0689}"/>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223734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a:xfrm>
            <a:off x="838200" y="365125"/>
            <a:ext cx="10515600" cy="868057"/>
          </a:xfrm>
        </p:spPr>
        <p:txBody>
          <a:bodyPr/>
          <a:lstStyle/>
          <a:p>
            <a:pPr algn="ctr"/>
            <a:r>
              <a:rPr lang="en-US" b="1" dirty="0"/>
              <a:t>NPRR’s Reviewed</a:t>
            </a:r>
          </a:p>
        </p:txBody>
      </p:sp>
      <p:sp>
        <p:nvSpPr>
          <p:cNvPr id="3" name="Content Placeholder 2">
            <a:extLst>
              <a:ext uri="{FF2B5EF4-FFF2-40B4-BE49-F238E27FC236}">
                <a16:creationId xmlns:a16="http://schemas.microsoft.com/office/drawing/2014/main" id="{4E2942D8-46C5-494A-A41B-18E9D3AF7D30}"/>
              </a:ext>
            </a:extLst>
          </p:cNvPr>
          <p:cNvSpPr>
            <a:spLocks noGrp="1"/>
          </p:cNvSpPr>
          <p:nvPr>
            <p:ph idx="1"/>
          </p:nvPr>
        </p:nvSpPr>
        <p:spPr>
          <a:xfrm>
            <a:off x="838200" y="1367406"/>
            <a:ext cx="10515600" cy="4809557"/>
          </a:xfrm>
        </p:spPr>
        <p:txBody>
          <a:bodyPr>
            <a:normAutofit fontScale="77500" lnSpcReduction="20000"/>
          </a:bodyPr>
          <a:lstStyle/>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NPRR1228, Continued One-Winter Procurements for Firm Fuel Supply Service (FFSS).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NPRR1230, Methodology for Setting Transmission Shadow Price Caps for an IROL in SCED.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NPRR1190, High Dispatch Limit Override Provision for Increased Load Serving Entity Costs.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NPRR1216, Implementation of Emergency Pricing Program.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NPRR1215, Clarifications to the Day-Ahead Market (DAM) Energy-Only Offer Calculation.  CFSG supported</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NPRR1224, ECRS Manual Deployment Triggers.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NPRR1225, Exclusion of Lubbock Load from Securitization Charges.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NPRR1198, Congestion Mitigation Using Topology Reconfigurations.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NPRR1218, REC Program Changes Per P.U.C. SUBST. R. 25.173, Renewable Energy Credit Program</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NPRR1220, Market Restart Approval Process Modifications.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NPRR1222, Public Utility Commission of Texas Approval of the Methodology for Determining Ancillary Service Requirements. </a:t>
            </a:r>
          </a:p>
          <a:p>
            <a:pPr marL="0" marR="0">
              <a:lnSpc>
                <a:spcPct val="107000"/>
              </a:lnSpc>
              <a:spcBef>
                <a:spcPts val="0"/>
              </a:spcBef>
              <a:spcAft>
                <a:spcPts val="800"/>
              </a:spcAft>
            </a:pPr>
            <a:r>
              <a:rPr lang="en-US" altLang="en-US" sz="2400" b="1" dirty="0">
                <a:solidFill>
                  <a:srgbClr val="000000"/>
                </a:solidFill>
                <a:cs typeface="Calibri" panose="020F0502020204030204" pitchFamily="34" charset="0"/>
              </a:rPr>
              <a:t>NPRR1223, Addition of TA Contact Information Into TDSP Application Form. </a:t>
            </a:r>
            <a:endParaRPr lang="en-US" sz="2400" b="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0931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023457" y="655639"/>
            <a:ext cx="9644543" cy="735012"/>
          </a:xfrm>
        </p:spPr>
        <p:txBody>
          <a:bodyPr>
            <a:normAutofit/>
          </a:bodyPr>
          <a:lstStyle/>
          <a:p>
            <a:r>
              <a:rPr lang="en-US" sz="3600" b="1" dirty="0">
                <a:latin typeface="+mn-lt"/>
                <a:cs typeface="Times New Roman" panose="02020603050405020304" pitchFamily="18" charset="0"/>
              </a:rPr>
              <a:t>Monthly Highlights March – April 2024</a:t>
            </a:r>
            <a:endParaRPr lang="en-US" sz="3600" b="1" dirty="0"/>
          </a:p>
        </p:txBody>
      </p:sp>
      <p:sp>
        <p:nvSpPr>
          <p:cNvPr id="5" name="TextBox 4">
            <a:extLst>
              <a:ext uri="{FF2B5EF4-FFF2-40B4-BE49-F238E27FC236}">
                <a16:creationId xmlns:a16="http://schemas.microsoft.com/office/drawing/2014/main" id="{CDCFF607-9103-4ED4-B8CA-ADCE0DAAEF4F}"/>
              </a:ext>
            </a:extLst>
          </p:cNvPr>
          <p:cNvSpPr txBox="1"/>
          <p:nvPr/>
        </p:nvSpPr>
        <p:spPr>
          <a:xfrm>
            <a:off x="563417" y="1638300"/>
            <a:ext cx="11259127" cy="4462760"/>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400" dirty="0">
                <a:cs typeface="Times New Roman" panose="02020603050405020304" pitchFamily="18" charset="0"/>
              </a:rPr>
              <a:t>Market-wide average Total Potential Exposure (TPE) increased from $1.37 billion in March 2024 to $1.52 billion in April 2024.</a:t>
            </a:r>
          </a:p>
          <a:p>
            <a:pPr marL="800100" lvl="1" indent="-342900">
              <a:spcAft>
                <a:spcPts val="600"/>
              </a:spcAft>
              <a:buFont typeface="Arial" panose="020B0604020202020204" pitchFamily="34" charset="0"/>
              <a:buChar char="•"/>
            </a:pPr>
            <a:r>
              <a:rPr lang="en-US" sz="2400" dirty="0">
                <a:cs typeface="Times New Roman" panose="02020603050405020304" pitchFamily="18" charset="0"/>
              </a:rPr>
              <a:t>TPE increased due to higher forward adjustment factors and real-time and day-ahead prices</a:t>
            </a:r>
          </a:p>
          <a:p>
            <a:pPr marL="342900" indent="-342900">
              <a:spcAft>
                <a:spcPts val="600"/>
              </a:spcAft>
              <a:buFont typeface="Arial" panose="020B0604020202020204" pitchFamily="34" charset="0"/>
              <a:buChar char="•"/>
            </a:pPr>
            <a:r>
              <a:rPr lang="en-US" sz="2400" dirty="0">
                <a:cs typeface="Times New Roman" panose="02020603050405020304" pitchFamily="18" charset="0"/>
              </a:rPr>
              <a:t>Discretionary Collateral is defined as Secured Collateral in excess of TPE,CRR Locked ACL and DAM Exposure</a:t>
            </a:r>
          </a:p>
          <a:p>
            <a:pPr marL="800100" lvl="1" indent="-342900">
              <a:spcAft>
                <a:spcPts val="600"/>
              </a:spcAft>
              <a:buFont typeface="Arial" panose="020B0604020202020204" pitchFamily="34" charset="0"/>
              <a:buChar char="•"/>
            </a:pPr>
            <a:r>
              <a:rPr lang="en-US" sz="2400" dirty="0">
                <a:cs typeface="Times New Roman" panose="02020603050405020304" pitchFamily="18" charset="0"/>
              </a:rPr>
              <a:t>Average Discretionary Collateral decreased from $4.43 billion in March 2024 to $4.10 billion in April 2024</a:t>
            </a:r>
          </a:p>
          <a:p>
            <a:pPr marL="342900" indent="-342900">
              <a:spcAft>
                <a:spcPts val="600"/>
              </a:spcAft>
              <a:buFont typeface="Arial" panose="020B0604020202020204" pitchFamily="34" charset="0"/>
              <a:buChar char="•"/>
            </a:pPr>
            <a:r>
              <a:rPr lang="en-US" sz="2400" dirty="0">
                <a:cs typeface="Times New Roman" panose="02020603050405020304" pitchFamily="18" charset="0"/>
              </a:rPr>
              <a:t>Four Counter-parties defaulted for not posting the required Independent Amount after NPRR 1165 was implemented on April 1st.  All four CPs did not have any activity in the market and did not want to post Independent Amounts.</a:t>
            </a:r>
          </a:p>
        </p:txBody>
      </p:sp>
    </p:spTree>
    <p:extLst>
      <p:ext uri="{BB962C8B-B14F-4D97-AF65-F5344CB8AC3E}">
        <p14:creationId xmlns:p14="http://schemas.microsoft.com/office/powerpoint/2010/main" val="473303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p:txBody>
          <a:bodyPr/>
          <a:lstStyle/>
          <a:p>
            <a:r>
              <a:rPr lang="en-US" sz="4400" b="1" dirty="0"/>
              <a:t>Available Credit by Type Compared to Total Potential Exposure (TPE) YTD April 2024</a:t>
            </a:r>
            <a:endParaRPr lang="en-US" b="1" dirty="0"/>
          </a:p>
        </p:txBody>
      </p:sp>
      <p:sp>
        <p:nvSpPr>
          <p:cNvPr id="6" name="Content Placeholder 5">
            <a:extLst>
              <a:ext uri="{FF2B5EF4-FFF2-40B4-BE49-F238E27FC236}">
                <a16:creationId xmlns:a16="http://schemas.microsoft.com/office/drawing/2014/main" id="{BA9F9C72-2E83-D8D5-9DCC-87E08894EFBF}"/>
              </a:ext>
            </a:extLst>
          </p:cNvPr>
          <p:cNvSpPr>
            <a:spLocks noGrp="1"/>
          </p:cNvSpPr>
          <p:nvPr>
            <p:ph idx="1"/>
          </p:nvPr>
        </p:nvSpPr>
        <p:spPr>
          <a:xfrm>
            <a:off x="1367406" y="1825625"/>
            <a:ext cx="9986394" cy="4351338"/>
          </a:xfrm>
        </p:spPr>
        <p:txBody>
          <a:bodyPr/>
          <a:lstStyle/>
          <a:p>
            <a:endParaRPr lang="en-US" dirty="0"/>
          </a:p>
        </p:txBody>
      </p:sp>
      <p:pic>
        <p:nvPicPr>
          <p:cNvPr id="4" name="Picture 3">
            <a:extLst>
              <a:ext uri="{FF2B5EF4-FFF2-40B4-BE49-F238E27FC236}">
                <a16:creationId xmlns:a16="http://schemas.microsoft.com/office/drawing/2014/main" id="{A1E98881-4CFB-1EEA-854F-E77ABE57DBE8}"/>
              </a:ext>
            </a:extLst>
          </p:cNvPr>
          <p:cNvPicPr>
            <a:picLocks noChangeAspect="1"/>
          </p:cNvPicPr>
          <p:nvPr/>
        </p:nvPicPr>
        <p:blipFill>
          <a:blip r:embed="rId2"/>
          <a:stretch>
            <a:fillRect/>
          </a:stretch>
        </p:blipFill>
        <p:spPr>
          <a:xfrm>
            <a:off x="536868" y="1690688"/>
            <a:ext cx="10875022" cy="5076360"/>
          </a:xfrm>
          <a:prstGeom prst="rect">
            <a:avLst/>
          </a:prstGeom>
        </p:spPr>
      </p:pic>
    </p:spTree>
    <p:extLst>
      <p:ext uri="{BB962C8B-B14F-4D97-AF65-F5344CB8AC3E}">
        <p14:creationId xmlns:p14="http://schemas.microsoft.com/office/powerpoint/2010/main" val="1744205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a:xfrm>
            <a:off x="838199" y="365125"/>
            <a:ext cx="10923166" cy="1325563"/>
          </a:xfrm>
        </p:spPr>
        <p:txBody>
          <a:bodyPr/>
          <a:lstStyle/>
          <a:p>
            <a:pPr algn="ctr"/>
            <a:r>
              <a:rPr lang="en-US" sz="4400" dirty="0">
                <a:cs typeface="Times New Roman" panose="02020603050405020304" pitchFamily="18" charset="0"/>
              </a:rPr>
              <a:t>Discretionary Collateral </a:t>
            </a:r>
            <a:r>
              <a:rPr lang="en-US" dirty="0">
                <a:cs typeface="Times New Roman" panose="02020603050405020304" pitchFamily="18" charset="0"/>
              </a:rPr>
              <a:t>March-April 2024</a:t>
            </a:r>
            <a:endParaRPr lang="en-US" dirty="0"/>
          </a:p>
        </p:txBody>
      </p:sp>
      <p:sp>
        <p:nvSpPr>
          <p:cNvPr id="4" name="Content Placeholder 3">
            <a:extLst>
              <a:ext uri="{FF2B5EF4-FFF2-40B4-BE49-F238E27FC236}">
                <a16:creationId xmlns:a16="http://schemas.microsoft.com/office/drawing/2014/main" id="{7D5E10CA-3B69-96B1-E39E-7B55B3A3D0B9}"/>
              </a:ext>
            </a:extLst>
          </p:cNvPr>
          <p:cNvSpPr>
            <a:spLocks noGrp="1"/>
          </p:cNvSpPr>
          <p:nvPr>
            <p:ph idx="1"/>
          </p:nvPr>
        </p:nvSpPr>
        <p:spPr/>
        <p:txBody>
          <a:bodyPr/>
          <a:lstStyle/>
          <a:p>
            <a:endParaRPr lang="en-US"/>
          </a:p>
        </p:txBody>
      </p:sp>
      <p:pic>
        <p:nvPicPr>
          <p:cNvPr id="6" name="Picture 5">
            <a:extLst>
              <a:ext uri="{FF2B5EF4-FFF2-40B4-BE49-F238E27FC236}">
                <a16:creationId xmlns:a16="http://schemas.microsoft.com/office/drawing/2014/main" id="{2BEF24AF-A992-7536-0993-ECFD5731E684}"/>
              </a:ext>
            </a:extLst>
          </p:cNvPr>
          <p:cNvPicPr>
            <a:picLocks noChangeAspect="1"/>
          </p:cNvPicPr>
          <p:nvPr/>
        </p:nvPicPr>
        <p:blipFill>
          <a:blip r:embed="rId2"/>
          <a:stretch>
            <a:fillRect/>
          </a:stretch>
        </p:blipFill>
        <p:spPr>
          <a:xfrm>
            <a:off x="634417" y="1396417"/>
            <a:ext cx="10923166" cy="5461583"/>
          </a:xfrm>
          <a:prstGeom prst="rect">
            <a:avLst/>
          </a:prstGeom>
        </p:spPr>
      </p:pic>
    </p:spTree>
    <p:extLst>
      <p:ext uri="{BB962C8B-B14F-4D97-AF65-F5344CB8AC3E}">
        <p14:creationId xmlns:p14="http://schemas.microsoft.com/office/powerpoint/2010/main" val="19944851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3"/>
            <a:ext cx="8458200" cy="481587"/>
          </a:xfrm>
        </p:spPr>
        <p:txBody>
          <a:bodyPr/>
          <a:lstStyle/>
          <a:p>
            <a:r>
              <a:rPr lang="en-US" sz="1600" dirty="0"/>
              <a:t>Issuer Credit Limits vs Total LC Amounts Per Issuer: End-April 2024</a:t>
            </a:r>
            <a:endParaRPr lang="en-US" sz="1600"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17</a:t>
            </a:fld>
            <a:endParaRPr lang="en-US"/>
          </a:p>
        </p:txBody>
      </p:sp>
      <p:sp>
        <p:nvSpPr>
          <p:cNvPr id="7" name="Rectangle 6"/>
          <p:cNvSpPr/>
          <p:nvPr/>
        </p:nvSpPr>
        <p:spPr>
          <a:xfrm>
            <a:off x="2111284" y="5257801"/>
            <a:ext cx="7848600" cy="461665"/>
          </a:xfrm>
          <a:prstGeom prst="rect">
            <a:avLst/>
          </a:prstGeom>
        </p:spPr>
        <p:txBody>
          <a:bodyPr wrap="square">
            <a:spAutoFit/>
          </a:bodyPr>
          <a:lstStyle/>
          <a:p>
            <a:pPr marL="171450" indent="-171450">
              <a:buFont typeface="Arial" panose="020B0604020202020204" pitchFamily="34" charset="0"/>
              <a:buChar char="•"/>
            </a:pPr>
            <a:r>
              <a:rPr lang="en-US" sz="1200" dirty="0">
                <a:solidFill>
                  <a:srgbClr val="5B6770"/>
                </a:solidFill>
              </a:rPr>
              <a:t>As of April 30, 2024</a:t>
            </a:r>
          </a:p>
          <a:p>
            <a:pPr marL="171450" indent="-171450">
              <a:buFont typeface="Arial" panose="020B0604020202020204" pitchFamily="34" charset="0"/>
              <a:buChar char="•"/>
            </a:pPr>
            <a:r>
              <a:rPr lang="en-US" sz="1200" dirty="0">
                <a:solidFill>
                  <a:srgbClr val="5B6770"/>
                </a:solidFill>
              </a:rPr>
              <a:t>There are a total of 36 banks that have issued LCs.</a:t>
            </a:r>
          </a:p>
        </p:txBody>
      </p:sp>
      <p:pic>
        <p:nvPicPr>
          <p:cNvPr id="9" name="Picture 8">
            <a:extLst>
              <a:ext uri="{FF2B5EF4-FFF2-40B4-BE49-F238E27FC236}">
                <a16:creationId xmlns:a16="http://schemas.microsoft.com/office/drawing/2014/main" id="{FEC6CA8C-FC8F-BED1-0874-D668980948EC}"/>
              </a:ext>
            </a:extLst>
          </p:cNvPr>
          <p:cNvPicPr>
            <a:picLocks noChangeAspect="1"/>
          </p:cNvPicPr>
          <p:nvPr/>
        </p:nvPicPr>
        <p:blipFill>
          <a:blip r:embed="rId3"/>
          <a:stretch>
            <a:fillRect/>
          </a:stretch>
        </p:blipFill>
        <p:spPr>
          <a:xfrm>
            <a:off x="1981200" y="1922617"/>
            <a:ext cx="8305800" cy="2958482"/>
          </a:xfrm>
          <a:prstGeom prst="rect">
            <a:avLst/>
          </a:prstGeom>
        </p:spPr>
      </p:pic>
    </p:spTree>
    <p:extLst>
      <p:ext uri="{BB962C8B-B14F-4D97-AF65-F5344CB8AC3E}">
        <p14:creationId xmlns:p14="http://schemas.microsoft.com/office/powerpoint/2010/main" val="3513239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Question marks in a line and one question mark is lit">
            <a:extLst>
              <a:ext uri="{FF2B5EF4-FFF2-40B4-BE49-F238E27FC236}">
                <a16:creationId xmlns:a16="http://schemas.microsoft.com/office/drawing/2014/main" id="{6B2C015A-608E-460E-AEF9-3985F551079A}"/>
              </a:ext>
            </a:extLst>
          </p:cNvPr>
          <p:cNvPicPr>
            <a:picLocks noChangeAspect="1"/>
          </p:cNvPicPr>
          <p:nvPr/>
        </p:nvPicPr>
        <p:blipFill rotWithShape="1">
          <a:blip r:embed="rId2"/>
          <a:srcRect t="1980" r="23298" b="7112"/>
          <a:stretch/>
        </p:blipFill>
        <p:spPr>
          <a:xfrm>
            <a:off x="3523488" y="10"/>
            <a:ext cx="8668512" cy="6857990"/>
          </a:xfrm>
          <a:prstGeom prst="rect">
            <a:avLst/>
          </a:prstGeom>
        </p:spPr>
      </p:pic>
      <p:sp>
        <p:nvSpPr>
          <p:cNvPr id="29"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6D4A7F-F05A-475E-92CE-D3F0E16C2A51}"/>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t>Questions?</a:t>
            </a:r>
          </a:p>
        </p:txBody>
      </p:sp>
      <p:sp>
        <p:nvSpPr>
          <p:cNvPr id="30"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7"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374959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a:xfrm>
            <a:off x="838200" y="1150056"/>
            <a:ext cx="10515600" cy="4557888"/>
          </a:xfrm>
        </p:spPr>
        <p:txBody>
          <a:bodyPr>
            <a:noAutofit/>
          </a:bodyPr>
          <a:lstStyle/>
          <a:p>
            <a:pPr lvl="1">
              <a:spcBef>
                <a:spcPts val="0"/>
              </a:spcBef>
              <a:defRPr/>
            </a:pPr>
            <a:r>
              <a:rPr lang="en-US" sz="3200" dirty="0"/>
              <a:t>April 18 and May 17 CFSG meetings </a:t>
            </a:r>
            <a:endParaRPr lang="en-US" sz="3200" dirty="0">
              <a:cs typeface="Arial" panose="020B0604020202020204" pitchFamily="34" charset="0"/>
            </a:endParaRPr>
          </a:p>
          <a:p>
            <a:pPr lvl="1">
              <a:spcBef>
                <a:spcPts val="0"/>
              </a:spcBef>
              <a:defRPr/>
            </a:pPr>
            <a:r>
              <a:rPr lang="en-US" sz="3200" dirty="0"/>
              <a:t>Voting matters</a:t>
            </a:r>
          </a:p>
          <a:p>
            <a:pPr lvl="2">
              <a:spcBef>
                <a:spcPts val="0"/>
              </a:spcBef>
              <a:defRPr/>
            </a:pPr>
            <a:r>
              <a:rPr lang="en-US" sz="2800" dirty="0"/>
              <a:t>Operational NPRR’s without credit impacts</a:t>
            </a:r>
          </a:p>
          <a:p>
            <a:pPr lvl="2">
              <a:spcBef>
                <a:spcPts val="0"/>
              </a:spcBef>
              <a:defRPr/>
            </a:pPr>
            <a:r>
              <a:rPr lang="en-US" sz="2800" dirty="0"/>
              <a:t>Endorsement of NPRR 1215</a:t>
            </a:r>
          </a:p>
          <a:p>
            <a:pPr lvl="1">
              <a:spcBef>
                <a:spcPts val="0"/>
              </a:spcBef>
              <a:defRPr/>
            </a:pPr>
            <a:r>
              <a:rPr lang="en-US" sz="3200" dirty="0"/>
              <a:t>Discussion items </a:t>
            </a:r>
          </a:p>
          <a:p>
            <a:pPr lvl="2">
              <a:spcBef>
                <a:spcPts val="0"/>
              </a:spcBef>
              <a:defRPr/>
            </a:pPr>
            <a:r>
              <a:rPr lang="en-US" sz="2800" dirty="0"/>
              <a:t>EAL Change Proposals</a:t>
            </a:r>
          </a:p>
          <a:p>
            <a:pPr lvl="2">
              <a:spcBef>
                <a:spcPts val="0"/>
              </a:spcBef>
              <a:defRPr/>
            </a:pPr>
            <a:r>
              <a:rPr lang="en-US" sz="2800" dirty="0"/>
              <a:t>Independent Amount Posting Requirement</a:t>
            </a:r>
          </a:p>
          <a:p>
            <a:pPr lvl="2">
              <a:spcBef>
                <a:spcPts val="0"/>
              </a:spcBef>
              <a:defRPr/>
            </a:pPr>
            <a:r>
              <a:rPr lang="en-US" sz="2800" dirty="0"/>
              <a:t>NPRR 1215 Clarifications to DAM and Energy-Only Offer Calc</a:t>
            </a:r>
          </a:p>
          <a:p>
            <a:pPr lvl="2">
              <a:spcBef>
                <a:spcPts val="0"/>
              </a:spcBef>
              <a:defRPr/>
            </a:pPr>
            <a:r>
              <a:rPr lang="en-US" sz="2800" dirty="0"/>
              <a:t>Forward Adjustment Factor historical analysis</a:t>
            </a:r>
          </a:p>
          <a:p>
            <a:pPr lvl="2">
              <a:spcBef>
                <a:spcPts val="0"/>
              </a:spcBef>
              <a:defRPr/>
            </a:pPr>
            <a:r>
              <a:rPr lang="en-US" sz="2800" dirty="0"/>
              <a:t>PCM Collateral calculations</a:t>
            </a:r>
          </a:p>
          <a:p>
            <a:pPr lvl="2">
              <a:spcBef>
                <a:spcPts val="0"/>
              </a:spcBef>
              <a:defRPr/>
            </a:pPr>
            <a:r>
              <a:rPr lang="en-US" sz="2800" dirty="0"/>
              <a:t>Collateral Holds from ERCOT Treasury</a:t>
            </a:r>
          </a:p>
          <a:p>
            <a:pPr lvl="1">
              <a:spcBef>
                <a:spcPts val="0"/>
              </a:spcBef>
              <a:defRPr/>
            </a:pPr>
            <a:r>
              <a:rPr lang="en-US" sz="3200" dirty="0"/>
              <a:t>Regular credit exposure updates</a:t>
            </a:r>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a:bodyPr>
          <a:lstStyle/>
          <a:p>
            <a:pPr algn="ctr"/>
            <a:r>
              <a:rPr lang="en-US" b="1" dirty="0"/>
              <a:t>Independent Amount Posting</a:t>
            </a:r>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
        <p:nvSpPr>
          <p:cNvPr id="5" name="Content Placeholder 4">
            <a:extLst>
              <a:ext uri="{FF2B5EF4-FFF2-40B4-BE49-F238E27FC236}">
                <a16:creationId xmlns:a16="http://schemas.microsoft.com/office/drawing/2014/main" id="{E5DDFA0C-4015-8DBB-1F4D-479E6EC8EC25}"/>
              </a:ext>
            </a:extLst>
          </p:cNvPr>
          <p:cNvSpPr>
            <a:spLocks noGrp="1"/>
          </p:cNvSpPr>
          <p:nvPr>
            <p:ph idx="1"/>
          </p:nvPr>
        </p:nvSpPr>
        <p:spPr>
          <a:xfrm>
            <a:off x="838200" y="1690687"/>
            <a:ext cx="10515600" cy="4450053"/>
          </a:xfrm>
        </p:spPr>
        <p:txBody>
          <a:bodyPr>
            <a:normAutofit/>
          </a:bodyPr>
          <a:lstStyle/>
          <a:p>
            <a:pPr marL="0" marR="0">
              <a:spcBef>
                <a:spcPts val="0"/>
              </a:spcBef>
              <a:spcAft>
                <a:spcPts val="0"/>
              </a:spcAft>
            </a:pPr>
            <a:r>
              <a:rPr lang="en-US" dirty="0">
                <a:effectLst/>
                <a:latin typeface="Calibri" panose="020F0502020204030204" pitchFamily="34" charset="0"/>
                <a:ea typeface="Calibri" panose="020F0502020204030204" pitchFamily="34" charset="0"/>
              </a:rPr>
              <a:t>Upon implementation of NPRR 1165 April 1, all CP required to post IA</a:t>
            </a:r>
          </a:p>
          <a:p>
            <a:pPr marL="0" marR="0">
              <a:spcBef>
                <a:spcPts val="0"/>
              </a:spcBef>
              <a:spcAft>
                <a:spcPts val="0"/>
              </a:spcAft>
            </a:pPr>
            <a:r>
              <a:rPr lang="en-US" dirty="0">
                <a:latin typeface="Calibri" panose="020F0502020204030204" pitchFamily="34" charset="0"/>
                <a:ea typeface="Calibri" panose="020F0502020204030204" pitchFamily="34" charset="0"/>
              </a:rPr>
              <a:t>Four CP’s terminated after not posting as of April 17</a:t>
            </a:r>
            <a:endParaRPr lang="en-US" dirty="0">
              <a:effectLst/>
              <a:latin typeface="Calibri" panose="020F0502020204030204" pitchFamily="34" charset="0"/>
              <a:ea typeface="Calibri" panose="020F0502020204030204" pitchFamily="34" charset="0"/>
            </a:endParaRPr>
          </a:p>
          <a:p>
            <a:pPr marL="457200" lvl="1">
              <a:spcBef>
                <a:spcPts val="0"/>
              </a:spcBef>
            </a:pPr>
            <a:r>
              <a:rPr lang="en-US" dirty="0">
                <a:effectLst/>
                <a:latin typeface="Calibri" panose="020F0502020204030204" pitchFamily="34" charset="0"/>
                <a:ea typeface="Calibri" panose="020F0502020204030204" pitchFamily="34" charset="0"/>
              </a:rPr>
              <a:t>CRR only = $500K; Multi-market = $200K</a:t>
            </a:r>
          </a:p>
          <a:p>
            <a:pPr marL="0" marR="0">
              <a:spcBef>
                <a:spcPts val="0"/>
              </a:spcBef>
              <a:spcAft>
                <a:spcPts val="0"/>
              </a:spcAft>
            </a:pPr>
            <a:r>
              <a:rPr lang="en-US" dirty="0">
                <a:latin typeface="Calibri" panose="020F0502020204030204" pitchFamily="34" charset="0"/>
                <a:ea typeface="Calibri" panose="020F0502020204030204" pitchFamily="34" charset="0"/>
              </a:rPr>
              <a:t>Ramsey </a:t>
            </a:r>
            <a:r>
              <a:rPr lang="en-US" dirty="0" err="1">
                <a:latin typeface="Calibri" panose="020F0502020204030204" pitchFamily="34" charset="0"/>
                <a:ea typeface="Calibri" panose="020F0502020204030204" pitchFamily="34" charset="0"/>
              </a:rPr>
              <a:t>Cripe</a:t>
            </a:r>
            <a:r>
              <a:rPr lang="en-US" dirty="0">
                <a:latin typeface="Calibri" panose="020F0502020204030204" pitchFamily="34" charset="0"/>
                <a:ea typeface="Calibri" panose="020F0502020204030204" pitchFamily="34" charset="0"/>
              </a:rPr>
              <a:t> of </a:t>
            </a:r>
            <a:r>
              <a:rPr lang="en-US" dirty="0" err="1">
                <a:latin typeface="Calibri" panose="020F0502020204030204" pitchFamily="34" charset="0"/>
                <a:ea typeface="Calibri" panose="020F0502020204030204" pitchFamily="34" charset="0"/>
              </a:rPr>
              <a:t>SEnergy</a:t>
            </a:r>
            <a:r>
              <a:rPr lang="en-US" dirty="0">
                <a:latin typeface="Calibri" panose="020F0502020204030204" pitchFamily="34" charset="0"/>
                <a:ea typeface="Calibri" panose="020F0502020204030204" pitchFamily="34" charset="0"/>
              </a:rPr>
              <a:t> presented concerns over added costs and liquidity constraints for smaller MP’s</a:t>
            </a:r>
          </a:p>
          <a:p>
            <a:pPr marL="457200" lvl="1">
              <a:spcBef>
                <a:spcPts val="0"/>
              </a:spcBef>
            </a:pPr>
            <a:r>
              <a:rPr lang="en-US" dirty="0">
                <a:effectLst/>
                <a:latin typeface="Calibri" panose="020F0502020204030204" pitchFamily="34" charset="0"/>
                <a:ea typeface="Calibri" panose="020F0502020204030204" pitchFamily="34" charset="0"/>
              </a:rPr>
              <a:t>Could also </a:t>
            </a:r>
            <a:r>
              <a:rPr lang="en-US" dirty="0">
                <a:latin typeface="Calibri" panose="020F0502020204030204" pitchFamily="34" charset="0"/>
                <a:ea typeface="Calibri" panose="020F0502020204030204" pitchFamily="34" charset="0"/>
              </a:rPr>
              <a:t>reduce overall hedging in the market</a:t>
            </a:r>
          </a:p>
          <a:p>
            <a:pPr marL="0" marR="0">
              <a:spcBef>
                <a:spcPts val="0"/>
              </a:spcBef>
              <a:spcAft>
                <a:spcPts val="0"/>
              </a:spcAft>
            </a:pPr>
            <a:r>
              <a:rPr lang="en-US" dirty="0">
                <a:latin typeface="Calibri" panose="020F0502020204030204" pitchFamily="34" charset="0"/>
                <a:ea typeface="Calibri" panose="020F0502020204030204" pitchFamily="34" charset="0"/>
              </a:rPr>
              <a:t>ERCOT Legal responded that exemptions could not be granted for regulatory reasons </a:t>
            </a:r>
          </a:p>
          <a:p>
            <a:pPr marL="457200" lvl="1">
              <a:spcBef>
                <a:spcPts val="0"/>
              </a:spcBef>
            </a:pPr>
            <a:r>
              <a:rPr lang="en-US" dirty="0">
                <a:latin typeface="Calibri" panose="020F0502020204030204" pitchFamily="34" charset="0"/>
                <a:ea typeface="Calibri" panose="020F0502020204030204" pitchFamily="34" charset="0"/>
              </a:rPr>
              <a:t>In addition, operational concerns around tracking individual non posting CPs</a:t>
            </a:r>
          </a:p>
          <a:p>
            <a:pPr marL="0" marR="0">
              <a:spcBef>
                <a:spcPts val="0"/>
              </a:spcBef>
              <a:spcAft>
                <a:spcPts val="0"/>
              </a:spcAft>
            </a:pPr>
            <a:endParaRPr lang="en-US"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850581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a:bodyPr>
          <a:lstStyle/>
          <a:p>
            <a:pPr algn="ctr"/>
            <a:r>
              <a:rPr lang="en-US" b="1" dirty="0"/>
              <a:t>NPRR 1215 Clarifications to the Day-Ahead Market (DAM) Energy-Only Offer Calculation</a:t>
            </a:r>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
        <p:nvSpPr>
          <p:cNvPr id="5" name="Content Placeholder 4">
            <a:extLst>
              <a:ext uri="{FF2B5EF4-FFF2-40B4-BE49-F238E27FC236}">
                <a16:creationId xmlns:a16="http://schemas.microsoft.com/office/drawing/2014/main" id="{E5DDFA0C-4015-8DBB-1F4D-479E6EC8EC25}"/>
              </a:ext>
            </a:extLst>
          </p:cNvPr>
          <p:cNvSpPr>
            <a:spLocks noGrp="1"/>
          </p:cNvSpPr>
          <p:nvPr>
            <p:ph idx="1"/>
          </p:nvPr>
        </p:nvSpPr>
        <p:spPr>
          <a:xfrm>
            <a:off x="838200" y="1690687"/>
            <a:ext cx="10515600" cy="4450053"/>
          </a:xfrm>
        </p:spPr>
        <p:txBody>
          <a:bodyPr>
            <a:normAutofit/>
          </a:bodyPr>
          <a:lstStyle/>
          <a:p>
            <a:pPr marL="0" marR="0">
              <a:spcBef>
                <a:spcPts val="0"/>
              </a:spcBef>
              <a:spcAft>
                <a:spcPts val="0"/>
              </a:spcAft>
            </a:pPr>
            <a:r>
              <a:rPr lang="en-US" dirty="0">
                <a:effectLst/>
                <a:latin typeface="Calibri" panose="020F0502020204030204" pitchFamily="34" charset="0"/>
                <a:ea typeface="Calibri" panose="020F0502020204030204" pitchFamily="34" charset="0"/>
              </a:rPr>
              <a:t>NPRR from ERCOT to address issue observed by MP’s of ambiguities in protocol language around DAM Energy-Only Offer Calculation</a:t>
            </a:r>
          </a:p>
          <a:p>
            <a:pPr marL="0" marR="0">
              <a:spcBef>
                <a:spcPts val="0"/>
              </a:spcBef>
              <a:spcAft>
                <a:spcPts val="0"/>
              </a:spcAft>
            </a:pPr>
            <a:r>
              <a:rPr lang="en-US" dirty="0">
                <a:latin typeface="Calibri" panose="020F0502020204030204" pitchFamily="34" charset="0"/>
                <a:ea typeface="Calibri" panose="020F0502020204030204" pitchFamily="34" charset="0"/>
              </a:rPr>
              <a:t>ERCOT proposed an administrative clean up of the language which will not impact market operations</a:t>
            </a:r>
          </a:p>
          <a:p>
            <a:pPr marL="457200" lvl="1">
              <a:spcBef>
                <a:spcPts val="0"/>
              </a:spcBef>
            </a:pPr>
            <a:r>
              <a:rPr lang="en-US" dirty="0">
                <a:effectLst/>
                <a:latin typeface="Calibri" panose="020F0502020204030204" pitchFamily="34" charset="0"/>
                <a:ea typeface="Calibri" panose="020F0502020204030204" pitchFamily="34" charset="0"/>
              </a:rPr>
              <a:t>Two clarification edits to reflect that the “absolute value” of negative prices is used to increase exposure when prices are negative.</a:t>
            </a:r>
          </a:p>
          <a:p>
            <a:pPr marL="457200" lvl="1">
              <a:spcBef>
                <a:spcPts val="0"/>
              </a:spcBef>
            </a:pPr>
            <a:r>
              <a:rPr lang="en-US" dirty="0">
                <a:effectLst/>
                <a:latin typeface="Calibri" panose="020F0502020204030204" pitchFamily="34" charset="0"/>
                <a:ea typeface="Calibri" panose="020F0502020204030204" pitchFamily="34" charset="0"/>
              </a:rPr>
              <a:t>Paragraph reference error resolved</a:t>
            </a:r>
          </a:p>
          <a:p>
            <a:pPr marL="457200" lvl="1">
              <a:spcBef>
                <a:spcPts val="0"/>
              </a:spcBef>
            </a:pPr>
            <a:r>
              <a:rPr lang="en-US" dirty="0">
                <a:effectLst/>
                <a:latin typeface="Calibri" panose="020F0502020204030204" pitchFamily="34" charset="0"/>
                <a:ea typeface="Calibri" panose="020F0502020204030204" pitchFamily="34" charset="0"/>
              </a:rPr>
              <a:t>Incorporation of the as-built value of e2 used in the calculation of credit Exposure for Dam Energy-Only Offers. </a:t>
            </a:r>
          </a:p>
          <a:p>
            <a:pPr marL="0" marR="0">
              <a:spcBef>
                <a:spcPts val="0"/>
              </a:spcBef>
              <a:spcAft>
                <a:spcPts val="0"/>
              </a:spcAft>
            </a:pPr>
            <a:r>
              <a:rPr lang="en-US" dirty="0">
                <a:solidFill>
                  <a:srgbClr val="FF0000"/>
                </a:solidFill>
                <a:effectLst/>
                <a:latin typeface="Calibri" panose="020F0502020204030204" pitchFamily="34" charset="0"/>
                <a:ea typeface="Calibri" panose="020F0502020204030204" pitchFamily="34" charset="0"/>
              </a:rPr>
              <a:t>CFSG </a:t>
            </a:r>
            <a:r>
              <a:rPr lang="en-US" dirty="0">
                <a:solidFill>
                  <a:srgbClr val="FF0000"/>
                </a:solidFill>
                <a:latin typeface="Calibri" panose="020F0502020204030204" pitchFamily="34" charset="0"/>
                <a:ea typeface="Calibri" panose="020F0502020204030204" pitchFamily="34" charset="0"/>
              </a:rPr>
              <a:t>voted to </a:t>
            </a:r>
            <a:r>
              <a:rPr lang="en-US" dirty="0">
                <a:solidFill>
                  <a:srgbClr val="FF0000"/>
                </a:solidFill>
                <a:effectLst/>
                <a:latin typeface="Calibri" panose="020F0502020204030204" pitchFamily="34" charset="0"/>
                <a:ea typeface="Calibri" panose="020F0502020204030204" pitchFamily="34" charset="0"/>
              </a:rPr>
              <a:t>endorse NPRR1215 as amended by the 4/12/24 ERCOT comments</a:t>
            </a:r>
          </a:p>
          <a:p>
            <a:pPr marL="0" marR="0">
              <a:spcBef>
                <a:spcPts val="0"/>
              </a:spcBef>
              <a:spcAft>
                <a:spcPts val="0"/>
              </a:spcAft>
            </a:pPr>
            <a:endParaRPr lang="en-US" dirty="0">
              <a:latin typeface="Calibri" panose="020F0502020204030204" pitchFamily="34" charset="0"/>
              <a:ea typeface="Calibri" panose="020F0502020204030204" pitchFamily="34" charset="0"/>
            </a:endParaRPr>
          </a:p>
          <a:p>
            <a:pPr marL="0" marR="0">
              <a:spcBef>
                <a:spcPts val="0"/>
              </a:spcBef>
              <a:spcAft>
                <a:spcPts val="0"/>
              </a:spcAft>
            </a:pPr>
            <a:endParaRPr lang="en-US"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934725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a:bodyPr>
          <a:lstStyle/>
          <a:p>
            <a:pPr algn="ctr"/>
            <a:r>
              <a:rPr lang="en-US" b="1" dirty="0"/>
              <a:t>Forward Adjustment Factor (FAF) </a:t>
            </a:r>
            <a:br>
              <a:rPr lang="en-US" b="1" dirty="0"/>
            </a:br>
            <a:r>
              <a:rPr lang="en-US" b="1" dirty="0"/>
              <a:t>Historical Analysis</a:t>
            </a:r>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
        <p:nvSpPr>
          <p:cNvPr id="5" name="Content Placeholder 4">
            <a:extLst>
              <a:ext uri="{FF2B5EF4-FFF2-40B4-BE49-F238E27FC236}">
                <a16:creationId xmlns:a16="http://schemas.microsoft.com/office/drawing/2014/main" id="{E5DDFA0C-4015-8DBB-1F4D-479E6EC8EC25}"/>
              </a:ext>
            </a:extLst>
          </p:cNvPr>
          <p:cNvSpPr>
            <a:spLocks noGrp="1"/>
          </p:cNvSpPr>
          <p:nvPr>
            <p:ph idx="1"/>
          </p:nvPr>
        </p:nvSpPr>
        <p:spPr>
          <a:xfrm>
            <a:off x="838200" y="1690687"/>
            <a:ext cx="10515600" cy="4450053"/>
          </a:xfrm>
        </p:spPr>
        <p:txBody>
          <a:bodyPr>
            <a:normAutofit/>
          </a:bodyPr>
          <a:lstStyle/>
          <a:p>
            <a:pPr lvl="1">
              <a:spcBef>
                <a:spcPts val="0"/>
              </a:spcBef>
              <a:defRPr/>
            </a:pPr>
            <a:r>
              <a:rPr lang="en-US" sz="2800" dirty="0"/>
              <a:t>Weighted ratio of forward North Hub prices over Settlement prices</a:t>
            </a:r>
          </a:p>
          <a:p>
            <a:pPr lvl="2">
              <a:spcBef>
                <a:spcPts val="0"/>
              </a:spcBef>
              <a:defRPr/>
            </a:pPr>
            <a:r>
              <a:rPr lang="en-US" sz="2400" dirty="0"/>
              <a:t>That is, higher forwards over lower settlements results in a FAF &gt; 1.0</a:t>
            </a:r>
          </a:p>
          <a:p>
            <a:pPr lvl="1">
              <a:spcBef>
                <a:spcPts val="0"/>
              </a:spcBef>
              <a:defRPr/>
            </a:pPr>
            <a:r>
              <a:rPr lang="en-US" sz="2800" dirty="0"/>
              <a:t>Simplified formula: </a:t>
            </a:r>
            <a:r>
              <a:rPr lang="en-US" sz="2800" b="1" i="1" dirty="0"/>
              <a:t>RFAF x Max 40-day RT invoice history</a:t>
            </a:r>
          </a:p>
          <a:p>
            <a:pPr lvl="1">
              <a:spcBef>
                <a:spcPts val="0"/>
              </a:spcBef>
              <a:defRPr/>
            </a:pPr>
            <a:r>
              <a:rPr lang="en-US" sz="2800" dirty="0"/>
              <a:t>RT/DA invoices not netted and there are separate RFAF and DFAF</a:t>
            </a:r>
          </a:p>
          <a:p>
            <a:pPr lvl="1">
              <a:spcBef>
                <a:spcPts val="0"/>
              </a:spcBef>
              <a:defRPr/>
            </a:pPr>
            <a:r>
              <a:rPr lang="en-US" sz="2800" dirty="0"/>
              <a:t>Analysis focuses on </a:t>
            </a:r>
            <a:r>
              <a:rPr lang="en-US" sz="2800" b="1" u="sng" dirty="0"/>
              <a:t>Real Time FAF’s </a:t>
            </a:r>
            <a:r>
              <a:rPr lang="en-US" sz="2800" dirty="0"/>
              <a:t>since both RFAF and DFAF highly correlated (coefficient = 0.87)</a:t>
            </a:r>
          </a:p>
          <a:p>
            <a:pPr lvl="1">
              <a:spcBef>
                <a:spcPts val="0"/>
              </a:spcBef>
              <a:defRPr/>
            </a:pPr>
            <a:r>
              <a:rPr lang="en-US" sz="2800" dirty="0"/>
              <a:t>RFAF more prominent in EAL calculation, applied to max value of Real Time daily history (lookback)</a:t>
            </a:r>
          </a:p>
          <a:p>
            <a:pPr lvl="1">
              <a:spcBef>
                <a:spcPts val="0"/>
              </a:spcBef>
              <a:defRPr/>
            </a:pPr>
            <a:r>
              <a:rPr lang="en-US" sz="2800" dirty="0"/>
              <a:t>Fixing max/min values for FAF more straightforward implementation compared EAL adjustment proposals (which are not mutually exclusive)</a:t>
            </a:r>
          </a:p>
          <a:p>
            <a:pPr marL="0" marR="0">
              <a:spcBef>
                <a:spcPts val="0"/>
              </a:spcBef>
              <a:spcAft>
                <a:spcPts val="0"/>
              </a:spcAft>
            </a:pPr>
            <a:endParaRPr lang="en-US"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507299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a:xfrm>
            <a:off x="838200" y="365125"/>
            <a:ext cx="6116273" cy="1325563"/>
          </a:xfrm>
        </p:spPr>
        <p:txBody>
          <a:bodyPr/>
          <a:lstStyle/>
          <a:p>
            <a:pPr algn="ctr"/>
            <a:r>
              <a:rPr lang="en-US" b="1" dirty="0"/>
              <a:t>FAF Data Summary</a:t>
            </a:r>
          </a:p>
        </p:txBody>
      </p:sp>
      <p:graphicFrame>
        <p:nvGraphicFramePr>
          <p:cNvPr id="5" name="Table 5">
            <a:extLst>
              <a:ext uri="{FF2B5EF4-FFF2-40B4-BE49-F238E27FC236}">
                <a16:creationId xmlns:a16="http://schemas.microsoft.com/office/drawing/2014/main" id="{D2EF09B3-107D-7402-67D9-8B14D513A751}"/>
              </a:ext>
            </a:extLst>
          </p:cNvPr>
          <p:cNvGraphicFramePr>
            <a:graphicFrameLocks noGrp="1"/>
          </p:cNvGraphicFramePr>
          <p:nvPr>
            <p:ph idx="1"/>
          </p:nvPr>
        </p:nvGraphicFramePr>
        <p:xfrm>
          <a:off x="7256477" y="514589"/>
          <a:ext cx="3858934" cy="1026633"/>
        </p:xfrm>
        <a:graphic>
          <a:graphicData uri="http://schemas.openxmlformats.org/drawingml/2006/table">
            <a:tbl>
              <a:tblPr firstRow="1" bandRow="1">
                <a:tableStyleId>{F5AB1C69-6EDB-4FF4-983F-18BD219EF322}</a:tableStyleId>
              </a:tblPr>
              <a:tblGrid>
                <a:gridCol w="1282028">
                  <a:extLst>
                    <a:ext uri="{9D8B030D-6E8A-4147-A177-3AD203B41FA5}">
                      <a16:colId xmlns:a16="http://schemas.microsoft.com/office/drawing/2014/main" val="923426517"/>
                    </a:ext>
                  </a:extLst>
                </a:gridCol>
                <a:gridCol w="1288453">
                  <a:extLst>
                    <a:ext uri="{9D8B030D-6E8A-4147-A177-3AD203B41FA5}">
                      <a16:colId xmlns:a16="http://schemas.microsoft.com/office/drawing/2014/main" val="478690649"/>
                    </a:ext>
                  </a:extLst>
                </a:gridCol>
                <a:gridCol w="1288453">
                  <a:extLst>
                    <a:ext uri="{9D8B030D-6E8A-4147-A177-3AD203B41FA5}">
                      <a16:colId xmlns:a16="http://schemas.microsoft.com/office/drawing/2014/main" val="2001464556"/>
                    </a:ext>
                  </a:extLst>
                </a:gridCol>
              </a:tblGrid>
              <a:tr h="342211">
                <a:tc>
                  <a:txBody>
                    <a:bodyPr/>
                    <a:lstStyle/>
                    <a:p>
                      <a:pPr algn="ctr" fontAlgn="b"/>
                      <a:r>
                        <a:rPr lang="en-US" sz="1800" b="0" u="none" strike="noStrike" dirty="0">
                          <a:solidFill>
                            <a:srgbClr val="000000"/>
                          </a:solidFill>
                          <a:effectLst/>
                        </a:rPr>
                        <a:t>min</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u="none" strike="noStrike" dirty="0">
                          <a:solidFill>
                            <a:srgbClr val="000000"/>
                          </a:solidFill>
                          <a:effectLst/>
                        </a:rPr>
                        <a:t>0.01</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u="none" strike="noStrike" dirty="0">
                          <a:solidFill>
                            <a:srgbClr val="000000"/>
                          </a:solidFill>
                          <a:effectLst/>
                        </a:rPr>
                        <a:t>2/7/2018</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4606026"/>
                  </a:ext>
                </a:extLst>
              </a:tr>
              <a:tr h="342211">
                <a:tc>
                  <a:txBody>
                    <a:bodyPr/>
                    <a:lstStyle/>
                    <a:p>
                      <a:pPr algn="ctr" fontAlgn="b"/>
                      <a:r>
                        <a:rPr lang="en-US" sz="1800" b="0" u="none" strike="noStrike">
                          <a:solidFill>
                            <a:srgbClr val="000000"/>
                          </a:solidFill>
                          <a:effectLst/>
                        </a:rPr>
                        <a:t>max</a:t>
                      </a:r>
                      <a:endParaRPr lang="en-US" sz="1800" b="0" i="0" u="none" strike="noStrike">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u="none" strike="noStrike" dirty="0">
                          <a:solidFill>
                            <a:srgbClr val="000000"/>
                          </a:solidFill>
                          <a:effectLst/>
                        </a:rPr>
                        <a:t>10.61</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u="none" strike="noStrike" dirty="0">
                          <a:solidFill>
                            <a:srgbClr val="000000"/>
                          </a:solidFill>
                          <a:effectLst/>
                        </a:rPr>
                        <a:t>4/9/2024</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9217940"/>
                  </a:ext>
                </a:extLst>
              </a:tr>
              <a:tr h="342211">
                <a:tc>
                  <a:txBody>
                    <a:bodyPr/>
                    <a:lstStyle/>
                    <a:p>
                      <a:pPr algn="ctr" fontAlgn="b"/>
                      <a:r>
                        <a:rPr lang="en-US" sz="1800" b="0" u="none" strike="noStrike" dirty="0">
                          <a:solidFill>
                            <a:srgbClr val="000000"/>
                          </a:solidFill>
                          <a:effectLst/>
                        </a:rPr>
                        <a:t>N</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u="none" strike="noStrike" dirty="0">
                          <a:solidFill>
                            <a:srgbClr val="000000"/>
                          </a:solidFill>
                          <a:effectLst/>
                        </a:rPr>
                        <a:t>2254</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u="none" strike="noStrike" dirty="0">
                          <a:solidFill>
                            <a:srgbClr val="000000"/>
                          </a:solidFill>
                          <a:effectLst/>
                        </a:rPr>
                        <a:t> </a:t>
                      </a:r>
                      <a:endParaRPr lang="en-US" sz="1800" b="0" i="0" u="none" strike="noStrike" dirty="0">
                        <a:solidFill>
                          <a:srgbClr val="000000"/>
                        </a:solidFill>
                        <a:effectLst/>
                        <a:latin typeface="Arial Rounded MT Bold" panose="020F07040305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00222495"/>
                  </a:ext>
                </a:extLst>
              </a:tr>
            </a:tbl>
          </a:graphicData>
        </a:graphic>
      </p:graphicFrame>
      <p:graphicFrame>
        <p:nvGraphicFramePr>
          <p:cNvPr id="6" name="Chart 5">
            <a:extLst>
              <a:ext uri="{FF2B5EF4-FFF2-40B4-BE49-F238E27FC236}">
                <a16:creationId xmlns:a16="http://schemas.microsoft.com/office/drawing/2014/main" id="{8DD36A51-FAE0-71C8-3CE7-A479AB6DF08F}"/>
              </a:ext>
            </a:extLst>
          </p:cNvPr>
          <p:cNvGraphicFramePr>
            <a:graphicFrameLocks/>
          </p:cNvGraphicFramePr>
          <p:nvPr/>
        </p:nvGraphicFramePr>
        <p:xfrm>
          <a:off x="461394" y="1690689"/>
          <a:ext cx="6795083" cy="25038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240A5AC9-8B04-FD91-A196-DC0454EFD5DA}"/>
              </a:ext>
            </a:extLst>
          </p:cNvPr>
          <p:cNvGraphicFramePr>
            <a:graphicFrameLocks/>
          </p:cNvGraphicFramePr>
          <p:nvPr/>
        </p:nvGraphicFramePr>
        <p:xfrm>
          <a:off x="7256477" y="1803634"/>
          <a:ext cx="4261606" cy="23908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e 4">
            <a:extLst>
              <a:ext uri="{FF2B5EF4-FFF2-40B4-BE49-F238E27FC236}">
                <a16:creationId xmlns:a16="http://schemas.microsoft.com/office/drawing/2014/main" id="{1A1AFCB6-5CF7-F0E5-3750-0669D7D88220}"/>
              </a:ext>
            </a:extLst>
          </p:cNvPr>
          <p:cNvGraphicFramePr>
            <a:graphicFrameLocks/>
          </p:cNvGraphicFramePr>
          <p:nvPr/>
        </p:nvGraphicFramePr>
        <p:xfrm>
          <a:off x="545284" y="4325544"/>
          <a:ext cx="10447789" cy="1854200"/>
        </p:xfrm>
        <a:graphic>
          <a:graphicData uri="http://schemas.openxmlformats.org/drawingml/2006/table">
            <a:tbl>
              <a:tblPr firstRow="1" bandRow="1">
                <a:tableStyleId>{5C22544A-7EE6-4342-B048-85BDC9FD1C3A}</a:tableStyleId>
              </a:tblPr>
              <a:tblGrid>
                <a:gridCol w="2561089">
                  <a:extLst>
                    <a:ext uri="{9D8B030D-6E8A-4147-A177-3AD203B41FA5}">
                      <a16:colId xmlns:a16="http://schemas.microsoft.com/office/drawing/2014/main" val="2779396875"/>
                    </a:ext>
                  </a:extLst>
                </a:gridCol>
                <a:gridCol w="2628900">
                  <a:extLst>
                    <a:ext uri="{9D8B030D-6E8A-4147-A177-3AD203B41FA5}">
                      <a16:colId xmlns:a16="http://schemas.microsoft.com/office/drawing/2014/main" val="3216508918"/>
                    </a:ext>
                  </a:extLst>
                </a:gridCol>
                <a:gridCol w="2628900">
                  <a:extLst>
                    <a:ext uri="{9D8B030D-6E8A-4147-A177-3AD203B41FA5}">
                      <a16:colId xmlns:a16="http://schemas.microsoft.com/office/drawing/2014/main" val="824018768"/>
                    </a:ext>
                  </a:extLst>
                </a:gridCol>
                <a:gridCol w="2628900">
                  <a:extLst>
                    <a:ext uri="{9D8B030D-6E8A-4147-A177-3AD203B41FA5}">
                      <a16:colId xmlns:a16="http://schemas.microsoft.com/office/drawing/2014/main" val="3850035946"/>
                    </a:ext>
                  </a:extLst>
                </a:gridCol>
              </a:tblGrid>
              <a:tr h="370840">
                <a:tc>
                  <a:txBody>
                    <a:bodyPr/>
                    <a:lstStyle/>
                    <a:p>
                      <a:pPr algn="ctr" fontAlgn="b"/>
                      <a:r>
                        <a:rPr lang="en-US" sz="1800" b="1" i="0" u="none" strike="noStrike" dirty="0">
                          <a:solidFill>
                            <a:srgbClr val="000000"/>
                          </a:solidFill>
                          <a:effectLst/>
                          <a:latin typeface="Segoe UI" panose="020B0502040204020203" pitchFamily="34" charset="0"/>
                        </a:rPr>
                        <a:t>FAF</a:t>
                      </a:r>
                    </a:p>
                  </a:txBody>
                  <a:tcPr marL="9525" marR="9525" marT="9525" marB="0" anchor="b">
                    <a:noFill/>
                  </a:tcPr>
                </a:tc>
                <a:tc>
                  <a:txBody>
                    <a:bodyPr/>
                    <a:lstStyle/>
                    <a:p>
                      <a:pPr algn="ctr" fontAlgn="b"/>
                      <a:r>
                        <a:rPr lang="en-US" sz="1800" b="1" i="0" u="none" strike="noStrike">
                          <a:solidFill>
                            <a:srgbClr val="000000"/>
                          </a:solidFill>
                          <a:effectLst/>
                          <a:latin typeface="Segoe UI" panose="020B0502040204020203" pitchFamily="34" charset="0"/>
                        </a:rPr>
                        <a:t>obs &gt;</a:t>
                      </a:r>
                    </a:p>
                  </a:txBody>
                  <a:tcPr marL="9525" marR="9525" marT="9525" marB="0" anchor="b">
                    <a:noFill/>
                  </a:tcPr>
                </a:tc>
                <a:tc>
                  <a:txBody>
                    <a:bodyPr/>
                    <a:lstStyle/>
                    <a:p>
                      <a:pPr algn="ctr" fontAlgn="b"/>
                      <a:r>
                        <a:rPr lang="en-US" sz="1800" b="1" i="0" u="none" strike="noStrike">
                          <a:solidFill>
                            <a:srgbClr val="000000"/>
                          </a:solidFill>
                          <a:effectLst/>
                          <a:latin typeface="Segoe UI" panose="020B0502040204020203" pitchFamily="34" charset="0"/>
                        </a:rPr>
                        <a:t>N-tile</a:t>
                      </a:r>
                    </a:p>
                  </a:txBody>
                  <a:tcPr marL="9525" marR="9525" marT="9525" marB="0" anchor="b">
                    <a:noFill/>
                  </a:tcPr>
                </a:tc>
                <a:tc>
                  <a:txBody>
                    <a:bodyPr/>
                    <a:lstStyle/>
                    <a:p>
                      <a:pPr algn="ctr" fontAlgn="b"/>
                      <a:r>
                        <a:rPr lang="en-US" sz="1800" b="1" i="0" u="none" strike="noStrike" dirty="0" err="1">
                          <a:solidFill>
                            <a:srgbClr val="000000"/>
                          </a:solidFill>
                          <a:effectLst/>
                          <a:latin typeface="Segoe UI" panose="020B0502040204020203" pitchFamily="34" charset="0"/>
                        </a:rPr>
                        <a:t>Wgt</a:t>
                      </a:r>
                      <a:r>
                        <a:rPr lang="en-US" sz="1800" b="1" i="0" u="none" strike="noStrike" dirty="0">
                          <a:solidFill>
                            <a:srgbClr val="000000"/>
                          </a:solidFill>
                          <a:effectLst/>
                          <a:latin typeface="Segoe UI" panose="020B0502040204020203" pitchFamily="34" charset="0"/>
                        </a:rPr>
                        <a:t> Avg &gt; FAF level</a:t>
                      </a:r>
                    </a:p>
                  </a:txBody>
                  <a:tcPr marL="9525" marR="9525" marT="9525" marB="0" anchor="b">
                    <a:noFill/>
                  </a:tcPr>
                </a:tc>
                <a:extLst>
                  <a:ext uri="{0D108BD9-81ED-4DB2-BD59-A6C34878D82A}">
                    <a16:rowId xmlns:a16="http://schemas.microsoft.com/office/drawing/2014/main" val="3369296456"/>
                  </a:ext>
                </a:extLst>
              </a:tr>
              <a:tr h="370840">
                <a:tc>
                  <a:txBody>
                    <a:bodyPr/>
                    <a:lstStyle/>
                    <a:p>
                      <a:pPr algn="ctr" fontAlgn="b"/>
                      <a:r>
                        <a:rPr lang="en-US" sz="1800" b="0" i="0" u="none" strike="noStrike" dirty="0">
                          <a:solidFill>
                            <a:srgbClr val="000000"/>
                          </a:solidFill>
                          <a:effectLst/>
                          <a:latin typeface="Segoe UI" panose="020B0502040204020203" pitchFamily="34" charset="0"/>
                        </a:rPr>
                        <a:t>2</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117</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0.90</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4.215</a:t>
                      </a:r>
                    </a:p>
                  </a:txBody>
                  <a:tcPr marL="9525" marR="9525" marT="9525" marB="0" anchor="b">
                    <a:noFill/>
                  </a:tcPr>
                </a:tc>
                <a:extLst>
                  <a:ext uri="{0D108BD9-81ED-4DB2-BD59-A6C34878D82A}">
                    <a16:rowId xmlns:a16="http://schemas.microsoft.com/office/drawing/2014/main" val="2788349600"/>
                  </a:ext>
                </a:extLst>
              </a:tr>
              <a:tr h="370840">
                <a:tc>
                  <a:txBody>
                    <a:bodyPr/>
                    <a:lstStyle/>
                    <a:p>
                      <a:pPr algn="ctr" fontAlgn="b"/>
                      <a:r>
                        <a:rPr lang="en-US" sz="1800" b="0" i="0" u="none" strike="noStrike">
                          <a:solidFill>
                            <a:srgbClr val="000000"/>
                          </a:solidFill>
                          <a:effectLst/>
                          <a:latin typeface="Segoe UI" panose="020B0502040204020203" pitchFamily="34" charset="0"/>
                        </a:rPr>
                        <a:t>2.5</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45</a:t>
                      </a:r>
                    </a:p>
                  </a:txBody>
                  <a:tcPr marL="9525" marR="9525" marT="9525" marB="0" anchor="b">
                    <a:noFill/>
                  </a:tcPr>
                </a:tc>
                <a:tc>
                  <a:txBody>
                    <a:bodyPr/>
                    <a:lstStyle/>
                    <a:p>
                      <a:pPr algn="ctr" fontAlgn="b"/>
                      <a:r>
                        <a:rPr lang="en-US" sz="1800" b="0" i="0" u="none" strike="noStrike">
                          <a:solidFill>
                            <a:srgbClr val="000000"/>
                          </a:solidFill>
                          <a:effectLst/>
                          <a:latin typeface="Segoe UI" panose="020B0502040204020203" pitchFamily="34" charset="0"/>
                        </a:rPr>
                        <a:t>0.95</a:t>
                      </a:r>
                    </a:p>
                  </a:txBody>
                  <a:tcPr marL="9525" marR="9525" marT="9525" marB="0" anchor="b">
                    <a:noFill/>
                  </a:tcPr>
                </a:tc>
                <a:tc>
                  <a:txBody>
                    <a:bodyPr/>
                    <a:lstStyle/>
                    <a:p>
                      <a:pPr algn="ctr" fontAlgn="b"/>
                      <a:r>
                        <a:rPr lang="en-US" sz="1800" b="0" i="0" u="none" strike="noStrike">
                          <a:solidFill>
                            <a:srgbClr val="000000"/>
                          </a:solidFill>
                          <a:effectLst/>
                          <a:latin typeface="Segoe UI" panose="020B0502040204020203" pitchFamily="34" charset="0"/>
                        </a:rPr>
                        <a:t>5.425</a:t>
                      </a:r>
                    </a:p>
                  </a:txBody>
                  <a:tcPr marL="9525" marR="9525" marT="9525" marB="0" anchor="b">
                    <a:noFill/>
                  </a:tcPr>
                </a:tc>
                <a:extLst>
                  <a:ext uri="{0D108BD9-81ED-4DB2-BD59-A6C34878D82A}">
                    <a16:rowId xmlns:a16="http://schemas.microsoft.com/office/drawing/2014/main" val="2066091396"/>
                  </a:ext>
                </a:extLst>
              </a:tr>
              <a:tr h="370840">
                <a:tc>
                  <a:txBody>
                    <a:bodyPr/>
                    <a:lstStyle/>
                    <a:p>
                      <a:pPr algn="ctr" fontAlgn="b"/>
                      <a:r>
                        <a:rPr lang="en-US" sz="1800" b="0" i="0" u="none" strike="noStrike">
                          <a:solidFill>
                            <a:srgbClr val="000000"/>
                          </a:solidFill>
                          <a:effectLst/>
                          <a:latin typeface="Segoe UI" panose="020B0502040204020203" pitchFamily="34" charset="0"/>
                        </a:rPr>
                        <a:t>3.25</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11</a:t>
                      </a:r>
                    </a:p>
                  </a:txBody>
                  <a:tcPr marL="9525" marR="9525" marT="9525" marB="0" anchor="b">
                    <a:noFill/>
                  </a:tcPr>
                </a:tc>
                <a:tc>
                  <a:txBody>
                    <a:bodyPr/>
                    <a:lstStyle/>
                    <a:p>
                      <a:pPr algn="ctr" fontAlgn="b"/>
                      <a:r>
                        <a:rPr lang="en-US" sz="1800" b="0" i="0" u="none" strike="noStrike">
                          <a:solidFill>
                            <a:srgbClr val="000000"/>
                          </a:solidFill>
                          <a:effectLst/>
                          <a:latin typeface="Segoe UI" panose="020B0502040204020203" pitchFamily="34" charset="0"/>
                        </a:rPr>
                        <a:t>0.97</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5.819</a:t>
                      </a:r>
                    </a:p>
                  </a:txBody>
                  <a:tcPr marL="9525" marR="9525" marT="9525" marB="0" anchor="b">
                    <a:noFill/>
                  </a:tcPr>
                </a:tc>
                <a:extLst>
                  <a:ext uri="{0D108BD9-81ED-4DB2-BD59-A6C34878D82A}">
                    <a16:rowId xmlns:a16="http://schemas.microsoft.com/office/drawing/2014/main" val="963410781"/>
                  </a:ext>
                </a:extLst>
              </a:tr>
              <a:tr h="370840">
                <a:tc>
                  <a:txBody>
                    <a:bodyPr/>
                    <a:lstStyle/>
                    <a:p>
                      <a:pPr algn="ctr" fontAlgn="b"/>
                      <a:r>
                        <a:rPr lang="en-US" sz="1800" b="0" i="0" u="none" strike="noStrike">
                          <a:solidFill>
                            <a:srgbClr val="000000"/>
                          </a:solidFill>
                          <a:effectLst/>
                          <a:latin typeface="Segoe UI" panose="020B0502040204020203" pitchFamily="34" charset="0"/>
                        </a:rPr>
                        <a:t>5.25</a:t>
                      </a:r>
                    </a:p>
                  </a:txBody>
                  <a:tcPr marL="9525" marR="9525" marT="9525" marB="0" anchor="b">
                    <a:noFill/>
                  </a:tcPr>
                </a:tc>
                <a:tc>
                  <a:txBody>
                    <a:bodyPr/>
                    <a:lstStyle/>
                    <a:p>
                      <a:pPr algn="ctr" fontAlgn="b"/>
                      <a:r>
                        <a:rPr lang="en-US" sz="1800" b="0" i="0" u="none" strike="noStrike">
                          <a:solidFill>
                            <a:srgbClr val="000000"/>
                          </a:solidFill>
                          <a:effectLst/>
                          <a:latin typeface="Segoe UI" panose="020B0502040204020203" pitchFamily="34" charset="0"/>
                        </a:rPr>
                        <a:t>4</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0.99</a:t>
                      </a:r>
                    </a:p>
                  </a:txBody>
                  <a:tcPr marL="9525" marR="9525" marT="9525" marB="0" anchor="b">
                    <a:noFill/>
                  </a:tcPr>
                </a:tc>
                <a:tc>
                  <a:txBody>
                    <a:bodyPr/>
                    <a:lstStyle/>
                    <a:p>
                      <a:pPr algn="ctr" fontAlgn="b"/>
                      <a:r>
                        <a:rPr lang="en-US" sz="1800" b="0" i="0" u="none" strike="noStrike" dirty="0">
                          <a:solidFill>
                            <a:srgbClr val="000000"/>
                          </a:solidFill>
                          <a:effectLst/>
                          <a:latin typeface="Segoe UI" panose="020B0502040204020203" pitchFamily="34" charset="0"/>
                        </a:rPr>
                        <a:t>8.119</a:t>
                      </a:r>
                    </a:p>
                  </a:txBody>
                  <a:tcPr marL="9525" marR="9525" marT="9525" marB="0" anchor="b">
                    <a:noFill/>
                  </a:tcPr>
                </a:tc>
                <a:extLst>
                  <a:ext uri="{0D108BD9-81ED-4DB2-BD59-A6C34878D82A}">
                    <a16:rowId xmlns:a16="http://schemas.microsoft.com/office/drawing/2014/main" val="4274538854"/>
                  </a:ext>
                </a:extLst>
              </a:tr>
            </a:tbl>
          </a:graphicData>
        </a:graphic>
      </p:graphicFrame>
    </p:spTree>
    <p:extLst>
      <p:ext uri="{BB962C8B-B14F-4D97-AF65-F5344CB8AC3E}">
        <p14:creationId xmlns:p14="http://schemas.microsoft.com/office/powerpoint/2010/main" val="4286386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a:bodyPr>
          <a:lstStyle/>
          <a:p>
            <a:pPr algn="ctr"/>
            <a:r>
              <a:rPr lang="en-US" b="1" dirty="0"/>
              <a:t>Conclusion</a:t>
            </a:r>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
        <p:nvSpPr>
          <p:cNvPr id="5" name="Content Placeholder 4">
            <a:extLst>
              <a:ext uri="{FF2B5EF4-FFF2-40B4-BE49-F238E27FC236}">
                <a16:creationId xmlns:a16="http://schemas.microsoft.com/office/drawing/2014/main" id="{E5DDFA0C-4015-8DBB-1F4D-479E6EC8EC25}"/>
              </a:ext>
            </a:extLst>
          </p:cNvPr>
          <p:cNvSpPr>
            <a:spLocks noGrp="1"/>
          </p:cNvSpPr>
          <p:nvPr>
            <p:ph idx="1"/>
          </p:nvPr>
        </p:nvSpPr>
        <p:spPr>
          <a:xfrm>
            <a:off x="838200" y="1585519"/>
            <a:ext cx="10515600" cy="4681057"/>
          </a:xfrm>
        </p:spPr>
        <p:txBody>
          <a:bodyPr>
            <a:normAutofit/>
          </a:bodyPr>
          <a:lstStyle/>
          <a:p>
            <a:pPr marL="0" marR="0">
              <a:spcBef>
                <a:spcPts val="0"/>
              </a:spcBef>
              <a:spcAft>
                <a:spcPts val="0"/>
              </a:spcAft>
            </a:pPr>
            <a:r>
              <a:rPr lang="en-US" sz="3200" dirty="0">
                <a:latin typeface="Calibri" panose="020F0502020204030204" pitchFamily="34" charset="0"/>
                <a:ea typeface="Calibri" panose="020F0502020204030204" pitchFamily="34" charset="0"/>
              </a:rPr>
              <a:t>CFSG should consider max values of 8.5 for FAF’s </a:t>
            </a:r>
          </a:p>
          <a:p>
            <a:pPr marL="0" marR="0">
              <a:spcBef>
                <a:spcPts val="0"/>
              </a:spcBef>
              <a:spcAft>
                <a:spcPts val="0"/>
              </a:spcAft>
            </a:pPr>
            <a:r>
              <a:rPr lang="en-US" sz="3200" dirty="0">
                <a:effectLst/>
                <a:latin typeface="Calibri" panose="020F0502020204030204" pitchFamily="34" charset="0"/>
                <a:ea typeface="Calibri" panose="020F0502020204030204" pitchFamily="34" charset="0"/>
              </a:rPr>
              <a:t>Would add clarity </a:t>
            </a:r>
            <a:r>
              <a:rPr lang="en-US" sz="3200" dirty="0">
                <a:latin typeface="Calibri" panose="020F0502020204030204" pitchFamily="34" charset="0"/>
                <a:ea typeface="Calibri" panose="020F0502020204030204" pitchFamily="34" charset="0"/>
              </a:rPr>
              <a:t>for short term collateral requirements</a:t>
            </a:r>
          </a:p>
          <a:p>
            <a:pPr marL="0" marR="0">
              <a:spcBef>
                <a:spcPts val="0"/>
              </a:spcBef>
              <a:spcAft>
                <a:spcPts val="0"/>
              </a:spcAft>
            </a:pPr>
            <a:r>
              <a:rPr lang="en-US" sz="3200" dirty="0">
                <a:latin typeface="Calibri" panose="020F0502020204030204" pitchFamily="34" charset="0"/>
                <a:ea typeface="Calibri" panose="020F0502020204030204" pitchFamily="34" charset="0"/>
              </a:rPr>
              <a:t>CFSG should consider a min value of FAF’s &lt; 1 </a:t>
            </a:r>
            <a:r>
              <a:rPr lang="en-US" sz="3200" u="sng" dirty="0">
                <a:highlight>
                  <a:srgbClr val="FFFF00"/>
                </a:highlight>
                <a:latin typeface="Calibri" panose="020F0502020204030204" pitchFamily="34" charset="0"/>
                <a:ea typeface="Calibri" panose="020F0502020204030204" pitchFamily="34" charset="0"/>
              </a:rPr>
              <a:t>only if there are changes to the lookback value</a:t>
            </a:r>
          </a:p>
          <a:p>
            <a:pPr marL="457200" lvl="1">
              <a:spcBef>
                <a:spcPts val="0"/>
              </a:spcBef>
            </a:pPr>
            <a:r>
              <a:rPr lang="en-US" sz="3200" dirty="0">
                <a:latin typeface="Calibri" panose="020F0502020204030204" pitchFamily="34" charset="0"/>
                <a:ea typeface="Calibri" panose="020F0502020204030204" pitchFamily="34" charset="0"/>
              </a:rPr>
              <a:t>If lookback </a:t>
            </a:r>
            <a:r>
              <a:rPr lang="en-US" sz="3200" i="1" dirty="0">
                <a:latin typeface="Calibri" panose="020F0502020204030204" pitchFamily="34" charset="0"/>
                <a:ea typeface="Calibri" panose="020F0502020204030204" pitchFamily="34" charset="0"/>
              </a:rPr>
              <a:t>not</a:t>
            </a:r>
            <a:r>
              <a:rPr lang="en-US" sz="3200" dirty="0">
                <a:latin typeface="Calibri" panose="020F0502020204030204" pitchFamily="34" charset="0"/>
                <a:ea typeface="Calibri" panose="020F0502020204030204" pitchFamily="34" charset="0"/>
              </a:rPr>
              <a:t> changed, then current method is preferable </a:t>
            </a:r>
          </a:p>
          <a:p>
            <a:pPr marL="0">
              <a:spcBef>
                <a:spcPts val="0"/>
              </a:spcBef>
            </a:pPr>
            <a:r>
              <a:rPr lang="en-US" sz="3200" dirty="0"/>
              <a:t>Fixing max/min values for FAF and/or lookbacks more straightforward implementation compared complex EAL formula adjustment proposals (which are not mutually exclusive)</a:t>
            </a:r>
          </a:p>
          <a:p>
            <a:pPr marL="0" marR="0">
              <a:spcBef>
                <a:spcPts val="0"/>
              </a:spcBef>
              <a:spcAft>
                <a:spcPts val="0"/>
              </a:spcAft>
            </a:pPr>
            <a:endParaRPr lang="en-US"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666131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a:xfrm>
            <a:off x="838200" y="365126"/>
            <a:ext cx="10515600" cy="641554"/>
          </a:xfrm>
        </p:spPr>
        <p:txBody>
          <a:bodyPr>
            <a:noAutofit/>
          </a:bodyPr>
          <a:lstStyle/>
          <a:p>
            <a:pPr lvl="2" algn="ctr">
              <a:spcBef>
                <a:spcPts val="0"/>
              </a:spcBef>
              <a:defRPr/>
            </a:pPr>
            <a:r>
              <a:rPr lang="en-US" sz="4400" b="1" dirty="0">
                <a:latin typeface="+mj-lt"/>
              </a:rPr>
              <a:t>PCM Collateral calculations</a:t>
            </a:r>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
        <p:nvSpPr>
          <p:cNvPr id="5" name="Content Placeholder 4">
            <a:extLst>
              <a:ext uri="{FF2B5EF4-FFF2-40B4-BE49-F238E27FC236}">
                <a16:creationId xmlns:a16="http://schemas.microsoft.com/office/drawing/2014/main" id="{E5DDFA0C-4015-8DBB-1F4D-479E6EC8EC25}"/>
              </a:ext>
            </a:extLst>
          </p:cNvPr>
          <p:cNvSpPr>
            <a:spLocks noGrp="1"/>
          </p:cNvSpPr>
          <p:nvPr>
            <p:ph idx="1"/>
          </p:nvPr>
        </p:nvSpPr>
        <p:spPr>
          <a:xfrm>
            <a:off x="838200" y="1208015"/>
            <a:ext cx="10515600" cy="4932725"/>
          </a:xfrm>
        </p:spPr>
        <p:txBody>
          <a:bodyPr>
            <a:normAutofit/>
          </a:bodyPr>
          <a:lstStyle/>
          <a:p>
            <a:pPr marL="0" marR="0">
              <a:spcBef>
                <a:spcPts val="0"/>
              </a:spcBef>
              <a:spcAft>
                <a:spcPts val="0"/>
              </a:spcAft>
            </a:pPr>
            <a:r>
              <a:rPr lang="en-US" dirty="0">
                <a:latin typeface="Calibri" panose="020F0502020204030204" pitchFamily="34" charset="0"/>
                <a:ea typeface="Calibri" panose="020F0502020204030204" pitchFamily="34" charset="0"/>
              </a:rPr>
              <a:t>E3 followed up with CFSG after their April 17 ERCOT Stakeholder Workshop</a:t>
            </a:r>
          </a:p>
          <a:p>
            <a:pPr marL="0" marR="0">
              <a:spcBef>
                <a:spcPts val="0"/>
              </a:spcBef>
              <a:spcAft>
                <a:spcPts val="0"/>
              </a:spcAft>
            </a:pPr>
            <a:r>
              <a:rPr lang="en-US" dirty="0">
                <a:latin typeface="Calibri" panose="020F0502020204030204" pitchFamily="34" charset="0"/>
                <a:ea typeface="Calibri" panose="020F0502020204030204" pitchFamily="34" charset="0"/>
              </a:rPr>
              <a:t>Post Uri Senate Bill 3 to bolster financial stability on the grid </a:t>
            </a:r>
          </a:p>
          <a:p>
            <a:pPr marL="0" marR="0">
              <a:spcBef>
                <a:spcPts val="0"/>
              </a:spcBef>
              <a:spcAft>
                <a:spcPts val="0"/>
              </a:spcAft>
            </a:pPr>
            <a:r>
              <a:rPr lang="en-US" dirty="0">
                <a:latin typeface="Calibri" panose="020F0502020204030204" pitchFamily="34" charset="0"/>
                <a:ea typeface="Calibri" panose="020F0502020204030204" pitchFamily="34" charset="0"/>
              </a:rPr>
              <a:t>In Jan 2023 </a:t>
            </a:r>
            <a:r>
              <a:rPr lang="en-US" b="0" i="0" dirty="0">
                <a:solidFill>
                  <a:srgbClr val="222222"/>
                </a:solidFill>
                <a:effectLst/>
              </a:rPr>
              <a:t>the PUCT proposed a novel “Performance Credit Mechanism” or “PCM” </a:t>
            </a:r>
          </a:p>
          <a:p>
            <a:pPr marL="457200" lvl="1">
              <a:spcBef>
                <a:spcPts val="0"/>
              </a:spcBef>
            </a:pPr>
            <a:r>
              <a:rPr lang="en-US" b="0" i="0" dirty="0">
                <a:solidFill>
                  <a:srgbClr val="222222"/>
                </a:solidFill>
                <a:effectLst/>
              </a:rPr>
              <a:t>PCM construct would provide an additional revenue stream to generators that commit in advance to being available to provide power during hours of highest reliability risk.</a:t>
            </a:r>
          </a:p>
          <a:p>
            <a:pPr marL="0">
              <a:spcBef>
                <a:spcPts val="0"/>
              </a:spcBef>
            </a:pPr>
            <a:r>
              <a:rPr lang="en-US" dirty="0">
                <a:solidFill>
                  <a:srgbClr val="222222"/>
                </a:solidFill>
                <a:ea typeface="Calibri" panose="020F0502020204030204" pitchFamily="34" charset="0"/>
              </a:rPr>
              <a:t>HB 1500 added additional “guardrails” such that the cost of PCM to the market cannot exceed $1BN/year</a:t>
            </a:r>
          </a:p>
          <a:p>
            <a:pPr marL="0">
              <a:spcBef>
                <a:spcPts val="0"/>
              </a:spcBef>
            </a:pPr>
            <a:endParaRPr lang="en-US" dirty="0">
              <a:ea typeface="Calibri" panose="020F0502020204030204" pitchFamily="34" charset="0"/>
            </a:endParaRPr>
          </a:p>
        </p:txBody>
      </p:sp>
    </p:spTree>
    <p:extLst>
      <p:ext uri="{BB962C8B-B14F-4D97-AF65-F5344CB8AC3E}">
        <p14:creationId xmlns:p14="http://schemas.microsoft.com/office/powerpoint/2010/main" val="2456630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a:xfrm>
            <a:off x="838200" y="365126"/>
            <a:ext cx="10515600" cy="641554"/>
          </a:xfrm>
        </p:spPr>
        <p:txBody>
          <a:bodyPr>
            <a:noAutofit/>
          </a:bodyPr>
          <a:lstStyle/>
          <a:p>
            <a:pPr lvl="2" algn="ctr">
              <a:spcBef>
                <a:spcPts val="0"/>
              </a:spcBef>
              <a:defRPr/>
            </a:pPr>
            <a:r>
              <a:rPr lang="en-US" sz="4400" b="1" dirty="0">
                <a:latin typeface="+mj-lt"/>
              </a:rPr>
              <a:t>PCM Collateral calculations</a:t>
            </a:r>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
        <p:nvSpPr>
          <p:cNvPr id="5" name="Content Placeholder 4">
            <a:extLst>
              <a:ext uri="{FF2B5EF4-FFF2-40B4-BE49-F238E27FC236}">
                <a16:creationId xmlns:a16="http://schemas.microsoft.com/office/drawing/2014/main" id="{E5DDFA0C-4015-8DBB-1F4D-479E6EC8EC25}"/>
              </a:ext>
            </a:extLst>
          </p:cNvPr>
          <p:cNvSpPr>
            <a:spLocks noGrp="1"/>
          </p:cNvSpPr>
          <p:nvPr>
            <p:ph idx="1"/>
          </p:nvPr>
        </p:nvSpPr>
        <p:spPr>
          <a:xfrm>
            <a:off x="838200" y="1208015"/>
            <a:ext cx="10515600" cy="4932725"/>
          </a:xfrm>
        </p:spPr>
        <p:txBody>
          <a:bodyPr>
            <a:normAutofit fontScale="92500" lnSpcReduction="10000"/>
          </a:bodyPr>
          <a:lstStyle/>
          <a:p>
            <a:pPr marL="0" marR="0">
              <a:spcBef>
                <a:spcPts val="0"/>
              </a:spcBef>
              <a:spcAft>
                <a:spcPts val="0"/>
              </a:spcAft>
            </a:pPr>
            <a:r>
              <a:rPr lang="en-US" dirty="0">
                <a:latin typeface="Calibri" panose="020F0502020204030204" pitchFamily="34" charset="0"/>
                <a:ea typeface="Calibri" panose="020F0502020204030204" pitchFamily="34" charset="0"/>
              </a:rPr>
              <a:t>E3 proposal is substantially different from the current ERCOT Credit methods to calculate collateral obligations</a:t>
            </a:r>
          </a:p>
          <a:p>
            <a:pPr marL="0" marR="0">
              <a:spcBef>
                <a:spcPts val="0"/>
              </a:spcBef>
              <a:spcAft>
                <a:spcPts val="0"/>
              </a:spcAft>
            </a:pPr>
            <a:r>
              <a:rPr lang="en-US" dirty="0">
                <a:solidFill>
                  <a:srgbClr val="222222"/>
                </a:solidFill>
                <a:latin typeface="Calibri" panose="020F0502020204030204" pitchFamily="34" charset="0"/>
                <a:ea typeface="Calibri" panose="020F0502020204030204" pitchFamily="34" charset="0"/>
              </a:rPr>
              <a:t>Structured as prepayments of future costs with proposed settlements/true-ups at different points in time</a:t>
            </a:r>
          </a:p>
          <a:p>
            <a:pPr marL="457200" lvl="1">
              <a:spcBef>
                <a:spcPts val="0"/>
              </a:spcBef>
            </a:pPr>
            <a:r>
              <a:rPr lang="en-US" dirty="0"/>
              <a:t>Collateral Obligation = Expected Performance Credit (PC) price x (Expected PC requirement – Forward market procurement)</a:t>
            </a:r>
            <a:endParaRPr lang="en-US" dirty="0">
              <a:solidFill>
                <a:srgbClr val="222222"/>
              </a:solidFill>
              <a:ea typeface="Calibri" panose="020F0502020204030204" pitchFamily="34" charset="0"/>
            </a:endParaRPr>
          </a:p>
          <a:p>
            <a:pPr marL="457200" lvl="1">
              <a:spcBef>
                <a:spcPts val="0"/>
              </a:spcBef>
            </a:pPr>
            <a:r>
              <a:rPr lang="en-US" dirty="0"/>
              <a:t>Expected PC Price = (Seasonal risk allocation x Net-CONE x PC price multiplier)</a:t>
            </a:r>
          </a:p>
          <a:p>
            <a:pPr marL="457200" lvl="1">
              <a:spcBef>
                <a:spcPts val="0"/>
              </a:spcBef>
            </a:pPr>
            <a:r>
              <a:rPr lang="en-US" dirty="0">
                <a:effectLst/>
                <a:ea typeface="Calibri" panose="020F0502020204030204" pitchFamily="34" charset="0"/>
                <a:cs typeface="Calibri" panose="020F0502020204030204" pitchFamily="34" charset="0"/>
              </a:rPr>
              <a:t>“Net-CONE” is the Cost Of New Entry (CONE) minus the energy and ancillary service margins (or net revenues). </a:t>
            </a:r>
            <a:endParaRPr lang="en-US" dirty="0"/>
          </a:p>
          <a:p>
            <a:pPr marL="0">
              <a:spcBef>
                <a:spcPts val="0"/>
              </a:spcBef>
            </a:pPr>
            <a:r>
              <a:rPr lang="en-US" dirty="0">
                <a:ea typeface="Calibri" panose="020F0502020204030204" pitchFamily="34" charset="0"/>
              </a:rPr>
              <a:t>During Uri, collateral posted to ERCOT rose to nearly $20BN from a more typical $3-4BN; Summer 2023 was around $8-10BN</a:t>
            </a:r>
          </a:p>
          <a:p>
            <a:pPr marL="0">
              <a:spcBef>
                <a:spcPts val="0"/>
              </a:spcBef>
            </a:pPr>
            <a:r>
              <a:rPr lang="en-US" dirty="0">
                <a:ea typeface="Calibri" panose="020F0502020204030204" pitchFamily="34" charset="0"/>
              </a:rPr>
              <a:t>Uncertainty around conflicts between HB 1500 guardrail cost caps and current methods which far exceed it</a:t>
            </a:r>
          </a:p>
          <a:p>
            <a:pPr marL="0">
              <a:spcBef>
                <a:spcPts val="0"/>
              </a:spcBef>
            </a:pPr>
            <a:r>
              <a:rPr lang="en-US" dirty="0">
                <a:ea typeface="Calibri" panose="020F0502020204030204" pitchFamily="34" charset="0"/>
              </a:rPr>
              <a:t>CFSG voiced concerns about use of estimates and extrapolations rather than current actual invoice exposures</a:t>
            </a:r>
          </a:p>
        </p:txBody>
      </p:sp>
    </p:spTree>
    <p:extLst>
      <p:ext uri="{BB962C8B-B14F-4D97-AF65-F5344CB8AC3E}">
        <p14:creationId xmlns:p14="http://schemas.microsoft.com/office/powerpoint/2010/main" val="613863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87ff0d5-859f-4698-9b9b-079befd22fd5}" enabled="1" method="Standard" siteId="{482dc10d-9180-4c99-816e-70ee2557afd5}" contentBits="0" removed="0"/>
</clbl:labelList>
</file>

<file path=docProps/app.xml><?xml version="1.0" encoding="utf-8"?>
<Properties xmlns="http://schemas.openxmlformats.org/officeDocument/2006/extended-properties" xmlns:vt="http://schemas.openxmlformats.org/officeDocument/2006/docPropsVTypes">
  <TotalTime>2125</TotalTime>
  <Words>1350</Words>
  <Application>Microsoft Office PowerPoint</Application>
  <PresentationFormat>Widescreen</PresentationFormat>
  <Paragraphs>149</Paragraphs>
  <Slides>18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Aptos</vt:lpstr>
      <vt:lpstr>Arial</vt:lpstr>
      <vt:lpstr>Arial Rounded MT Bold</vt:lpstr>
      <vt:lpstr>Calibri</vt:lpstr>
      <vt:lpstr>Calibri Light</vt:lpstr>
      <vt:lpstr>Segoe UI</vt:lpstr>
      <vt:lpstr>Office Theme</vt:lpstr>
      <vt:lpstr>Credit Finance Sub Group Update to the Technical Advisory Committee</vt:lpstr>
      <vt:lpstr>General Update </vt:lpstr>
      <vt:lpstr>Independent Amount Posting</vt:lpstr>
      <vt:lpstr>NPRR 1215 Clarifications to the Day-Ahead Market (DAM) Energy-Only Offer Calculation</vt:lpstr>
      <vt:lpstr>Forward Adjustment Factor (FAF)  Historical Analysis</vt:lpstr>
      <vt:lpstr>FAF Data Summary</vt:lpstr>
      <vt:lpstr>Conclusion</vt:lpstr>
      <vt:lpstr>PCM Collateral calculations</vt:lpstr>
      <vt:lpstr>PCM Collateral calculations</vt:lpstr>
      <vt:lpstr>EAL Changes and Analysis</vt:lpstr>
      <vt:lpstr>EAL Changes and Analysis – Scenario 4</vt:lpstr>
      <vt:lpstr>EAL Changes and Analysis – Potential Changes</vt:lpstr>
      <vt:lpstr>NPRR’s Reviewed</vt:lpstr>
      <vt:lpstr>Monthly Highlights March – April 2024</vt:lpstr>
      <vt:lpstr>Available Credit by Type Compared to Total Potential Exposure (TPE) YTD April 2024</vt:lpstr>
      <vt:lpstr>Discretionary Collateral March-April 2024</vt:lpstr>
      <vt:lpstr>Issuer Credit Limits vs Total LC Amounts Per Issuer: End-April 2024</vt:lpstr>
      <vt:lpstr>Questions?</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Sager, Brenden</cp:lastModifiedBy>
  <cp:revision>52</cp:revision>
  <dcterms:created xsi:type="dcterms:W3CDTF">2022-08-01T15:23:51Z</dcterms:created>
  <dcterms:modified xsi:type="dcterms:W3CDTF">2024-05-20T17:24:02Z</dcterms:modified>
</cp:coreProperties>
</file>