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421" r:id="rId7"/>
    <p:sldId id="402" r:id="rId8"/>
    <p:sldId id="268" r:id="rId9"/>
    <p:sldId id="26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ngwei Du" initials="PD" lastIdx="3" clrIdx="0">
    <p:extLst>
      <p:ext uri="{19B8F6BF-5375-455C-9EA6-DF929625EA0E}">
        <p15:presenceInfo xmlns:p15="http://schemas.microsoft.com/office/powerpoint/2012/main" userId="Pengwei Du" providerId="None"/>
      </p:ext>
    </p:extLst>
  </p:cmAuthor>
  <p:cmAuthor id="2" name="Lee, Raymund" initials="LR" lastIdx="6" clrIdx="1">
    <p:extLst>
      <p:ext uri="{19B8F6BF-5375-455C-9EA6-DF929625EA0E}">
        <p15:presenceInfo xmlns:p15="http://schemas.microsoft.com/office/powerpoint/2012/main" userId="S::Raymund.Lee@ercot.com::98f7a3e9-c10a-456d-96d3-9fd5eda081db" providerId="AD"/>
      </p:ext>
    </p:extLst>
  </p:cmAuthor>
  <p:cmAuthor id="3" name="Freddy G." initials="A" lastIdx="1" clrIdx="2">
    <p:extLst>
      <p:ext uri="{19B8F6BF-5375-455C-9EA6-DF929625EA0E}">
        <p15:presenceInfo xmlns:p15="http://schemas.microsoft.com/office/powerpoint/2012/main" userId="Freddy G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78" y="22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14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13447"/>
            <a:ext cx="56460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SCR819 Implementation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NPRR1111 &amp; SCR819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r>
              <a:rPr lang="en-US" altLang="zh-CN" sz="2000" dirty="0"/>
              <a:t>General description</a:t>
            </a:r>
          </a:p>
          <a:p>
            <a:pPr lvl="1"/>
            <a:r>
              <a:rPr lang="en-US" sz="1800" dirty="0"/>
              <a:t>IRR units behind a binding GTC with a shift factor impact greater than 2% on the GTC flow should NOT exceed their SCED BP when NTE is triggered.</a:t>
            </a:r>
          </a:p>
          <a:p>
            <a:r>
              <a:rPr lang="en-US" sz="1800" dirty="0"/>
              <a:t>SCR819 parameters:</a:t>
            </a:r>
          </a:p>
          <a:p>
            <a:pPr lvl="1"/>
            <a:r>
              <a:rPr lang="en-US" sz="1600" b="1" dirty="0"/>
              <a:t>Triggering condition:</a:t>
            </a:r>
            <a:r>
              <a:rPr lang="en-US" sz="1600" dirty="0"/>
              <a:t> Trigger conditions being considered are:</a:t>
            </a:r>
          </a:p>
          <a:p>
            <a:pPr lvl="2"/>
            <a:r>
              <a:rPr lang="en-US" sz="1400" dirty="0"/>
              <a:t>When GTC loading is above 85% of calculated limit</a:t>
            </a:r>
          </a:p>
          <a:p>
            <a:pPr lvl="2"/>
            <a:r>
              <a:rPr lang="en-US" sz="1400" dirty="0"/>
              <a:t>When GTC constraint is activated/ binding in SCED</a:t>
            </a:r>
          </a:p>
          <a:p>
            <a:pPr lvl="1"/>
            <a:r>
              <a:rPr lang="en-US" sz="1600" b="1" dirty="0"/>
              <a:t>Discount factor: </a:t>
            </a:r>
            <a:r>
              <a:rPr lang="en-US" sz="1600" dirty="0"/>
              <a:t>Reliability limit will be discounted in a less-conservative manner, closer to 1.0.</a:t>
            </a:r>
          </a:p>
          <a:p>
            <a:pPr lvl="1"/>
            <a:r>
              <a:rPr lang="en-US" sz="1600" b="1" dirty="0"/>
              <a:t>IRR shift factor threshold:</a:t>
            </a:r>
            <a:r>
              <a:rPr lang="en-US" sz="1600" dirty="0"/>
              <a:t> IRR units with shift factor greater than 2% on a GTC cannot exceed their SCED BP.</a:t>
            </a:r>
          </a:p>
          <a:p>
            <a:pPr lvl="1"/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7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NTE Concept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304800" y="1057848"/>
            <a:ext cx="8153399" cy="5266752"/>
          </a:xfrm>
        </p:spPr>
        <p:txBody>
          <a:bodyPr/>
          <a:lstStyle/>
          <a:p>
            <a:r>
              <a:rPr lang="en-US" sz="2000" dirty="0"/>
              <a:t>Should allow ERCOT to bind at a higher limit, resulting in more MW production from IRRs behind IROL when binding</a:t>
            </a:r>
          </a:p>
          <a:p>
            <a:r>
              <a:rPr lang="en-US" sz="2000" dirty="0"/>
              <a:t>Keeps ERCOT from exceeding SOLs and IROLs</a:t>
            </a:r>
          </a:p>
          <a:p>
            <a:r>
              <a:rPr lang="en-US" sz="2000" dirty="0"/>
              <a:t>More efficient way of meeting reliability requirements, especially when GTC limit constraints are binding</a:t>
            </a:r>
          </a:p>
          <a:p>
            <a:r>
              <a:rPr lang="en-US" sz="2000" dirty="0"/>
              <a:t>Additional advantages to real-time operations</a:t>
            </a:r>
          </a:p>
          <a:p>
            <a:pPr lvl="1"/>
            <a:r>
              <a:rPr lang="en-US" sz="1400" dirty="0"/>
              <a:t>Requires less operator attention</a:t>
            </a:r>
          </a:p>
          <a:p>
            <a:pPr lvl="1"/>
            <a:r>
              <a:rPr lang="en-US" sz="1400" dirty="0"/>
              <a:t>Provides greater certainty in managing flow </a:t>
            </a:r>
          </a:p>
        </p:txBody>
      </p:sp>
    </p:spTree>
    <p:extLst>
      <p:ext uri="{BB962C8B-B14F-4D97-AF65-F5344CB8AC3E}">
        <p14:creationId xmlns:p14="http://schemas.microsoft.com/office/powerpoint/2010/main" val="254113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7598C-5765-482B-9090-6803B2697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96057"/>
            <a:ext cx="8458200" cy="518318"/>
          </a:xfrm>
        </p:spPr>
        <p:txBody>
          <a:bodyPr/>
          <a:lstStyle/>
          <a:p>
            <a:r>
              <a:rPr lang="en-US" dirty="0"/>
              <a:t>Resource Shift Factor Distribution per GTC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00B698-834D-4C1F-A90A-9D48A95EEE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2D58B01A-66B8-472C-BEC3-3070022C0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20" y="1323975"/>
            <a:ext cx="903922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E0FF91-311D-4794-870E-372D81DE6067}"/>
              </a:ext>
            </a:extLst>
          </p:cNvPr>
          <p:cNvSpPr txBox="1"/>
          <p:nvPr/>
        </p:nvSpPr>
        <p:spPr>
          <a:xfrm>
            <a:off x="1295400" y="954643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Number of IRRs, per GTC, per shift factor bin</a:t>
            </a:r>
          </a:p>
        </p:txBody>
      </p:sp>
    </p:spTree>
    <p:extLst>
      <p:ext uri="{BB962C8B-B14F-4D97-AF65-F5344CB8AC3E}">
        <p14:creationId xmlns:p14="http://schemas.microsoft.com/office/powerpoint/2010/main" val="331972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60FB8-1730-41DF-953B-11CC9ED1A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F3341-3C3B-40BD-9498-CC3AA5D76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665" y="990600"/>
            <a:ext cx="8534400" cy="5052221"/>
          </a:xfrm>
        </p:spPr>
        <p:txBody>
          <a:bodyPr/>
          <a:lstStyle/>
          <a:p>
            <a:r>
              <a:rPr lang="en-US" sz="2000" dirty="0"/>
              <a:t>Implementation May 30, 2024</a:t>
            </a:r>
          </a:p>
          <a:p>
            <a:r>
              <a:rPr lang="en-US" sz="2000" dirty="0"/>
              <a:t>Start initially North Edinburg to Lobo GTC</a:t>
            </a:r>
          </a:p>
          <a:p>
            <a:pPr lvl="1"/>
            <a:r>
              <a:rPr lang="en-US" sz="1800" dirty="0"/>
              <a:t>Issue Market Notice prior to implementation</a:t>
            </a:r>
          </a:p>
          <a:p>
            <a:pPr lvl="1"/>
            <a:r>
              <a:rPr lang="en-US" sz="1800" dirty="0"/>
              <a:t>Monitor Performance for 2 weeks</a:t>
            </a:r>
          </a:p>
          <a:p>
            <a:pPr lvl="2"/>
            <a:r>
              <a:rPr lang="en-US" sz="1600" dirty="0"/>
              <a:t>Determine how well IRRs are performing or controlling Base Points</a:t>
            </a:r>
            <a:endParaRPr lang="en-US" sz="1800" dirty="0"/>
          </a:p>
          <a:p>
            <a:pPr lvl="1"/>
            <a:endParaRPr lang="en-US" sz="700" dirty="0"/>
          </a:p>
          <a:p>
            <a:r>
              <a:rPr lang="en-US" sz="2000" dirty="0"/>
              <a:t>Enable Panhandle IROL</a:t>
            </a:r>
          </a:p>
          <a:p>
            <a:pPr lvl="1"/>
            <a:r>
              <a:rPr lang="en-US" sz="1800" dirty="0"/>
              <a:t>Issue Market Notice prior to implementation</a:t>
            </a:r>
          </a:p>
          <a:p>
            <a:pPr lvl="1"/>
            <a:r>
              <a:rPr lang="en-US" sz="1800" dirty="0"/>
              <a:t>Monitor Performance for 2 weeks</a:t>
            </a:r>
          </a:p>
          <a:p>
            <a:pPr lvl="2"/>
            <a:r>
              <a:rPr lang="en-US" sz="1600" dirty="0"/>
              <a:t>Determine how well IRRs are performing or controlling Base Points</a:t>
            </a:r>
          </a:p>
          <a:p>
            <a:pPr lvl="2"/>
            <a:endParaRPr lang="en-US" sz="600" dirty="0"/>
          </a:p>
          <a:p>
            <a:r>
              <a:rPr lang="en-US" sz="2000" dirty="0"/>
              <a:t>West Texas, </a:t>
            </a:r>
            <a:r>
              <a:rPr lang="en-US" sz="2000" dirty="0" err="1"/>
              <a:t>McCamey</a:t>
            </a:r>
            <a:r>
              <a:rPr lang="en-US" sz="2000" dirty="0"/>
              <a:t> GTCs and South Texas Export IROL</a:t>
            </a:r>
          </a:p>
          <a:p>
            <a:pPr lvl="1"/>
            <a:r>
              <a:rPr lang="en-US" sz="1800" dirty="0"/>
              <a:t>Issue Market Notice prior to implementation</a:t>
            </a:r>
          </a:p>
          <a:p>
            <a:pPr lvl="1"/>
            <a:r>
              <a:rPr lang="en-US" sz="1800" dirty="0"/>
              <a:t>Monitor Performance for 2 weeks</a:t>
            </a:r>
          </a:p>
          <a:p>
            <a:pPr lvl="1"/>
            <a:endParaRPr lang="en-US" sz="900" dirty="0"/>
          </a:p>
          <a:p>
            <a:r>
              <a:rPr lang="en-US" sz="2000" dirty="0"/>
              <a:t>Enable for other GTCs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93F77E-BC8A-4D42-9EFA-95A2E9A91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6594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2" ma:contentTypeDescription="Create a new document." ma:contentTypeScope="" ma:versionID="9392a42241bc506ffd33e3ca0191f2d9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91A4FDD-7D2E-4E4A-8875-2A136DAE93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9902</TotalTime>
  <Words>278</Words>
  <Application>Microsoft Office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NPRR1111 &amp; SCR819 Review</vt:lpstr>
      <vt:lpstr>Benefits of NTE Concept</vt:lpstr>
      <vt:lpstr>Resource Shift Factor Distribution per GTC</vt:lpstr>
      <vt:lpstr>Implementation Plan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F. Garcia</cp:lastModifiedBy>
  <cp:revision>54</cp:revision>
  <cp:lastPrinted>2016-01-21T20:53:15Z</cp:lastPrinted>
  <dcterms:created xsi:type="dcterms:W3CDTF">2016-01-21T15:20:31Z</dcterms:created>
  <dcterms:modified xsi:type="dcterms:W3CDTF">2024-05-16T15:25:02Z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2024-05-10T20:58:47Z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de95fbf0-b08d-44e7-8cd1-c1219373dcbb</vt:lpwstr>
  </property>
  <property fmtid="{D5CDD505-2E9C-101B-9397-08002B2CF9AE}" pid="9" name="MSIP_Label_7084cbda-52b8-46fb-a7b7-cb5bd465ed85_ContentBits">
    <vt:lpwstr>0</vt:lpwstr>
  </property>
</Properties>
</file>