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3"/>
  </p:notesMasterIdLst>
  <p:handoutMasterIdLst>
    <p:handoutMasterId r:id="rId24"/>
  </p:handoutMasterIdLst>
  <p:sldIdLst>
    <p:sldId id="260" r:id="rId7"/>
    <p:sldId id="330" r:id="rId8"/>
    <p:sldId id="338" r:id="rId9"/>
    <p:sldId id="337" r:id="rId10"/>
    <p:sldId id="356" r:id="rId11"/>
    <p:sldId id="357" r:id="rId12"/>
    <p:sldId id="314" r:id="rId13"/>
    <p:sldId id="347" r:id="rId14"/>
    <p:sldId id="295" r:id="rId15"/>
    <p:sldId id="355" r:id="rId16"/>
    <p:sldId id="343" r:id="rId17"/>
    <p:sldId id="351" r:id="rId18"/>
    <p:sldId id="341" r:id="rId19"/>
    <p:sldId id="344" r:id="rId20"/>
    <p:sldId id="345" r:id="rId21"/>
    <p:sldId id="322"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e, Mark" initials="RM" lastIdx="11" clrIdx="0">
    <p:extLst>
      <p:ext uri="{19B8F6BF-5375-455C-9EA6-DF929625EA0E}">
        <p15:presenceInfo xmlns:p15="http://schemas.microsoft.com/office/powerpoint/2012/main" userId="S-1-5-21-639947351-343809578-3807592339-28078" providerId="AD"/>
      </p:ext>
    </p:extLst>
  </p:cmAuthor>
  <p:cmAuthor id="2" name="Papudesi, Spoorthy" initials="PS" lastIdx="18" clrIdx="1">
    <p:extLst>
      <p:ext uri="{19B8F6BF-5375-455C-9EA6-DF929625EA0E}">
        <p15:presenceInfo xmlns:p15="http://schemas.microsoft.com/office/powerpoint/2012/main" userId="S-1-5-21-639947351-343809578-3807592339-42261" providerId="AD"/>
      </p:ext>
    </p:extLst>
  </p:cmAuthor>
  <p:cmAuthor id="3" name="Spells, Vanessa" initials="SV" lastIdx="8" clrIdx="2">
    <p:extLst>
      <p:ext uri="{19B8F6BF-5375-455C-9EA6-DF929625EA0E}">
        <p15:presenceInfo xmlns:p15="http://schemas.microsoft.com/office/powerpoint/2012/main" userId="S-1-5-21-639947351-343809578-3807592339-4322" providerId="AD"/>
      </p:ext>
    </p:extLst>
  </p:cmAuthor>
  <p:cmAuthor id="4" name="Zapanta, Zaldy" initials="ZZ" lastIdx="11" clrIdx="3">
    <p:extLst>
      <p:ext uri="{19B8F6BF-5375-455C-9EA6-DF929625EA0E}">
        <p15:presenceInfo xmlns:p15="http://schemas.microsoft.com/office/powerpoint/2012/main" userId="S-1-5-21-639947351-343809578-3807592339-38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00A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130" autoAdjust="0"/>
  </p:normalViewPr>
  <p:slideViewPr>
    <p:cSldViewPr showGuides="1">
      <p:cViewPr varScale="1">
        <p:scale>
          <a:sx n="126" d="100"/>
          <a:sy n="126" d="100"/>
        </p:scale>
        <p:origin x="1152" y="13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092"/>
    </p:cViewPr>
  </p:sorterViewPr>
  <p:notesViewPr>
    <p:cSldViewPr showGuides="1">
      <p:cViewPr varScale="1">
        <p:scale>
          <a:sx n="75" d="100"/>
          <a:sy n="75" d="100"/>
        </p:scale>
        <p:origin x="205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3970338" y="1"/>
            <a:ext cx="3038475" cy="466725"/>
          </a:xfrm>
          <a:prstGeom prst="rect">
            <a:avLst/>
          </a:prstGeom>
        </p:spPr>
        <p:txBody>
          <a:bodyPr vert="horz" lIns="91430" tIns="45715" rIns="91430" bIns="45715" rtlCol="0"/>
          <a:lstStyle>
            <a:lvl1pPr algn="r">
              <a:defRPr sz="1200"/>
            </a:lvl1pPr>
          </a:lstStyle>
          <a:p>
            <a:fld id="{F750BF31-E9A8-4E88-81E7-44C5092290FC}" type="datetimeFigureOut">
              <a:rPr lang="en-US" smtClean="0"/>
              <a:t>5/16/2024</a:t>
            </a:fld>
            <a:endParaRPr lang="en-US"/>
          </a:p>
        </p:txBody>
      </p:sp>
      <p:sp>
        <p:nvSpPr>
          <p:cNvPr id="4" name="Footer Placeholder 3"/>
          <p:cNvSpPr>
            <a:spLocks noGrp="1"/>
          </p:cNvSpPr>
          <p:nvPr>
            <p:ph type="ftr" sz="quarter" idx="2"/>
          </p:nvPr>
        </p:nvSpPr>
        <p:spPr>
          <a:xfrm>
            <a:off x="1" y="8829675"/>
            <a:ext cx="3038475" cy="4667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30" tIns="45715" rIns="91430" bIns="45715"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a:defRPr sz="1200"/>
            </a:lvl1pPr>
          </a:lstStyle>
          <a:p>
            <a:fld id="{67EFB637-CCC9-4803-8851-F6915048CBB4}" type="datetimeFigureOut">
              <a:rPr lang="en-US" smtClean="0"/>
              <a:t>5/16/2024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916580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033136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538436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3238816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10138751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1549866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23186743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a:p>
        </p:txBody>
      </p:sp>
    </p:spTree>
    <p:extLst>
      <p:ext uri="{BB962C8B-B14F-4D97-AF65-F5344CB8AC3E}">
        <p14:creationId xmlns:p14="http://schemas.microsoft.com/office/powerpoint/2010/main" val="3645617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2008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159207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201982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7288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909568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068481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508872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3370711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52800" y="2438400"/>
            <a:ext cx="5646034" cy="646331"/>
          </a:xfrm>
          <a:prstGeom prst="rect">
            <a:avLst/>
          </a:prstGeom>
          <a:noFill/>
        </p:spPr>
        <p:txBody>
          <a:bodyPr wrap="square" rtlCol="0">
            <a:spAutoFit/>
          </a:bodyPr>
          <a:lstStyle/>
          <a:p>
            <a:r>
              <a:rPr lang="en-US" b="1" dirty="0">
                <a:solidFill>
                  <a:srgbClr val="5B6770"/>
                </a:solidFill>
                <a:cs typeface="Times New Roman" panose="02020603050405020304" pitchFamily="18" charset="0"/>
              </a:rPr>
              <a:t>Credit Exposure Update</a:t>
            </a:r>
          </a:p>
          <a:p>
            <a:endParaRPr lang="en-US" dirty="0">
              <a:cs typeface="Times New Roman" panose="02020603050405020304" pitchFamily="18" charset="0"/>
            </a:endParaRPr>
          </a:p>
        </p:txBody>
      </p:sp>
      <p:sp>
        <p:nvSpPr>
          <p:cNvPr id="2" name="Rectangle 1"/>
          <p:cNvSpPr/>
          <p:nvPr/>
        </p:nvSpPr>
        <p:spPr>
          <a:xfrm>
            <a:off x="3352800" y="3276600"/>
            <a:ext cx="4572000" cy="923330"/>
          </a:xfrm>
          <a:prstGeom prst="rect">
            <a:avLst/>
          </a:prstGeom>
        </p:spPr>
        <p:txBody>
          <a:bodyPr>
            <a:spAutoFit/>
          </a:bodyPr>
          <a:lstStyle/>
          <a:p>
            <a:r>
              <a:rPr lang="en-US" dirty="0">
                <a:solidFill>
                  <a:srgbClr val="5B6770"/>
                </a:solidFill>
                <a:cs typeface="Times New Roman" panose="02020603050405020304" pitchFamily="18" charset="0"/>
              </a:rPr>
              <a:t>Market Credit Work Group</a:t>
            </a:r>
          </a:p>
          <a:p>
            <a:r>
              <a:rPr lang="en-US" dirty="0">
                <a:solidFill>
                  <a:srgbClr val="5B6770"/>
                </a:solidFill>
                <a:cs typeface="Times New Roman" panose="02020603050405020304" pitchFamily="18" charset="0"/>
              </a:rPr>
              <a:t>ERCOT Public</a:t>
            </a:r>
          </a:p>
          <a:p>
            <a:r>
              <a:rPr lang="en-US" dirty="0">
                <a:solidFill>
                  <a:srgbClr val="5B6770"/>
                </a:solidFill>
                <a:cs typeface="Times New Roman" panose="02020603050405020304" pitchFamily="18" charset="0"/>
              </a:rPr>
              <a:t>May 2024</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458200" cy="533400"/>
          </a:xfrm>
        </p:spPr>
        <p:txBody>
          <a:bodyPr/>
          <a:lstStyle/>
          <a:p>
            <a:r>
              <a:rPr lang="en-US" sz="1600" dirty="0">
                <a:cs typeface="Times New Roman" panose="02020603050405020304" pitchFamily="18" charset="0"/>
              </a:rPr>
              <a:t>TPEA Coverage of Settlements March 2023 - March 2024 </a:t>
            </a:r>
            <a:endParaRPr lang="en-US" sz="16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a:p>
        </p:txBody>
      </p:sp>
      <p:sp>
        <p:nvSpPr>
          <p:cNvPr id="7" name="TextBox 6"/>
          <p:cNvSpPr txBox="1"/>
          <p:nvPr/>
        </p:nvSpPr>
        <p:spPr>
          <a:xfrm>
            <a:off x="495300" y="5334000"/>
            <a:ext cx="8153400" cy="461665"/>
          </a:xfrm>
          <a:prstGeom prst="rect">
            <a:avLst/>
          </a:prstGeom>
          <a:noFill/>
        </p:spPr>
        <p:txBody>
          <a:bodyPr wrap="square" rtlCol="0">
            <a:spAutoFit/>
          </a:bodyPr>
          <a:lstStyle/>
          <a:p>
            <a:pPr marL="171450" indent="-171450">
              <a:buFont typeface="Arial" panose="020B0604020202020204" pitchFamily="34" charset="0"/>
              <a:buChar char="•"/>
            </a:pPr>
            <a:endParaRPr lang="en-US" sz="1200" dirty="0">
              <a:solidFill>
                <a:srgbClr val="5B6770"/>
              </a:solidFill>
            </a:endParaRPr>
          </a:p>
          <a:p>
            <a:pPr marL="171450" indent="-171450">
              <a:buFont typeface="Arial" panose="020B0604020202020204" pitchFamily="34" charset="0"/>
              <a:buChar char="•"/>
            </a:pPr>
            <a:r>
              <a:rPr lang="en-US" sz="1200" dirty="0">
                <a:solidFill>
                  <a:srgbClr val="5B6770"/>
                </a:solidFill>
              </a:rPr>
              <a:t>TPEA closely approximates actual/invoice exposure</a:t>
            </a:r>
          </a:p>
        </p:txBody>
      </p:sp>
      <p:graphicFrame>
        <p:nvGraphicFramePr>
          <p:cNvPr id="4" name="Table 4">
            <a:extLst>
              <a:ext uri="{FF2B5EF4-FFF2-40B4-BE49-F238E27FC236}">
                <a16:creationId xmlns:a16="http://schemas.microsoft.com/office/drawing/2014/main" id="{B433832F-97AD-AEA2-D4D4-02EF027DA874}"/>
              </a:ext>
            </a:extLst>
          </p:cNvPr>
          <p:cNvGraphicFramePr>
            <a:graphicFrameLocks noGrp="1"/>
          </p:cNvGraphicFramePr>
          <p:nvPr>
            <p:extLst>
              <p:ext uri="{D42A27DB-BD31-4B8C-83A1-F6EECF244321}">
                <p14:modId xmlns:p14="http://schemas.microsoft.com/office/powerpoint/2010/main" val="718810650"/>
              </p:ext>
            </p:extLst>
          </p:nvPr>
        </p:nvGraphicFramePr>
        <p:xfrm>
          <a:off x="519546" y="4159296"/>
          <a:ext cx="8153400" cy="1234440"/>
        </p:xfrm>
        <a:graphic>
          <a:graphicData uri="http://schemas.openxmlformats.org/drawingml/2006/table">
            <a:tbl>
              <a:tblPr firstRow="1" bandRow="1">
                <a:tableStyleId>{5C22544A-7EE6-4342-B048-85BDC9FD1C3A}</a:tableStyleId>
              </a:tblPr>
              <a:tblGrid>
                <a:gridCol w="2057401">
                  <a:extLst>
                    <a:ext uri="{9D8B030D-6E8A-4147-A177-3AD203B41FA5}">
                      <a16:colId xmlns:a16="http://schemas.microsoft.com/office/drawing/2014/main" val="2249618771"/>
                    </a:ext>
                  </a:extLst>
                </a:gridCol>
                <a:gridCol w="2133600">
                  <a:extLst>
                    <a:ext uri="{9D8B030D-6E8A-4147-A177-3AD203B41FA5}">
                      <a16:colId xmlns:a16="http://schemas.microsoft.com/office/drawing/2014/main" val="3828286173"/>
                    </a:ext>
                  </a:extLst>
                </a:gridCol>
                <a:gridCol w="3962399">
                  <a:extLst>
                    <a:ext uri="{9D8B030D-6E8A-4147-A177-3AD203B41FA5}">
                      <a16:colId xmlns:a16="http://schemas.microsoft.com/office/drawing/2014/main" val="55604886"/>
                    </a:ext>
                  </a:extLst>
                </a:gridCol>
              </a:tblGrid>
              <a:tr h="165037">
                <a:tc>
                  <a:txBody>
                    <a:bodyPr/>
                    <a:lstStyle/>
                    <a:p>
                      <a:r>
                        <a:rPr lang="en-US" sz="900" dirty="0"/>
                        <a:t>Invoice Exposure</a:t>
                      </a:r>
                    </a:p>
                  </a:txBody>
                  <a:tcPr/>
                </a:tc>
                <a:tc>
                  <a:txBody>
                    <a:bodyPr/>
                    <a:lstStyle/>
                    <a:p>
                      <a:r>
                        <a:rPr lang="en-US" sz="900" dirty="0"/>
                        <a:t>Historical</a:t>
                      </a:r>
                    </a:p>
                  </a:txBody>
                  <a:tcPr/>
                </a:tc>
                <a:tc>
                  <a:txBody>
                    <a:bodyPr/>
                    <a:lstStyle/>
                    <a:p>
                      <a:r>
                        <a:rPr lang="en-US" sz="900" dirty="0"/>
                        <a:t>Future</a:t>
                      </a:r>
                    </a:p>
                  </a:txBody>
                  <a:tcPr/>
                </a:tc>
                <a:extLst>
                  <a:ext uri="{0D108BD9-81ED-4DB2-BD59-A6C34878D82A}">
                    <a16:rowId xmlns:a16="http://schemas.microsoft.com/office/drawing/2014/main" val="4156954974"/>
                  </a:ext>
                </a:extLst>
              </a:tr>
              <a:tr h="189473">
                <a:tc>
                  <a:txBody>
                    <a:bodyPr/>
                    <a:lstStyle/>
                    <a:p>
                      <a:r>
                        <a:rPr lang="en-US" sz="900" dirty="0"/>
                        <a:t>Existing Invoice Exposure</a:t>
                      </a:r>
                    </a:p>
                  </a:txBody>
                  <a:tcPr/>
                </a:tc>
                <a:tc>
                  <a:txBody>
                    <a:bodyPr/>
                    <a:lstStyle/>
                    <a:p>
                      <a:r>
                        <a:rPr lang="en-US" sz="900" dirty="0"/>
                        <a:t>RTLCNS + UDAA</a:t>
                      </a:r>
                    </a:p>
                  </a:txBody>
                  <a:tcPr/>
                </a:tc>
                <a:tc>
                  <a:txBody>
                    <a:bodyPr/>
                    <a:lstStyle/>
                    <a:p>
                      <a:r>
                        <a:rPr lang="en-US" sz="900" dirty="0"/>
                        <a:t>M1 Days (including current day) Forward Charge Invoice Amounts</a:t>
                      </a:r>
                    </a:p>
                  </a:txBody>
                  <a:tcPr/>
                </a:tc>
                <a:extLst>
                  <a:ext uri="{0D108BD9-81ED-4DB2-BD59-A6C34878D82A}">
                    <a16:rowId xmlns:a16="http://schemas.microsoft.com/office/drawing/2014/main" val="1775975608"/>
                  </a:ext>
                </a:extLst>
              </a:tr>
              <a:tr h="636089">
                <a:tc>
                  <a:txBody>
                    <a:bodyPr/>
                    <a:lstStyle/>
                    <a:p>
                      <a:r>
                        <a:rPr lang="en-US" sz="900" dirty="0"/>
                        <a:t>New Invoice Exposure</a:t>
                      </a:r>
                    </a:p>
                  </a:txBody>
                  <a:tcPr/>
                </a:tc>
                <a:tc>
                  <a:txBody>
                    <a:bodyPr/>
                    <a:lstStyle/>
                    <a:p>
                      <a:r>
                        <a:rPr lang="en-US" sz="900" dirty="0"/>
                        <a:t>7 Days Back Net Invoice Amounts (Charges &amp; Credits)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M1 Days (including current day) Forward Net Invoice Amounts (Charges &amp; Credits);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Excluding: 1) Securitization Invoices; 2) CRR Auction Invoices; and 3) Subchapter N Funds Distribution Invoice</a:t>
                      </a:r>
                    </a:p>
                  </a:txBody>
                  <a:tcPr/>
                </a:tc>
                <a:extLst>
                  <a:ext uri="{0D108BD9-81ED-4DB2-BD59-A6C34878D82A}">
                    <a16:rowId xmlns:a16="http://schemas.microsoft.com/office/drawing/2014/main" val="841549271"/>
                  </a:ext>
                </a:extLst>
              </a:tr>
            </a:tbl>
          </a:graphicData>
        </a:graphic>
      </p:graphicFrame>
      <p:pic>
        <p:nvPicPr>
          <p:cNvPr id="3" name="Picture 2">
            <a:extLst>
              <a:ext uri="{FF2B5EF4-FFF2-40B4-BE49-F238E27FC236}">
                <a16:creationId xmlns:a16="http://schemas.microsoft.com/office/drawing/2014/main" id="{DA0054F8-2BD5-B893-F205-D5F491B937E5}"/>
              </a:ext>
            </a:extLst>
          </p:cNvPr>
          <p:cNvPicPr>
            <a:picLocks noChangeAspect="1"/>
          </p:cNvPicPr>
          <p:nvPr/>
        </p:nvPicPr>
        <p:blipFill>
          <a:blip r:embed="rId3"/>
          <a:stretch>
            <a:fillRect/>
          </a:stretch>
        </p:blipFill>
        <p:spPr>
          <a:xfrm>
            <a:off x="542406" y="1295400"/>
            <a:ext cx="8178012" cy="2474807"/>
          </a:xfrm>
          <a:prstGeom prst="rect">
            <a:avLst/>
          </a:prstGeom>
        </p:spPr>
      </p:pic>
    </p:spTree>
    <p:extLst>
      <p:ext uri="{BB962C8B-B14F-4D97-AF65-F5344CB8AC3E}">
        <p14:creationId xmlns:p14="http://schemas.microsoft.com/office/powerpoint/2010/main" val="585152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53846"/>
          </a:xfrm>
        </p:spPr>
        <p:txBody>
          <a:bodyPr/>
          <a:lstStyle/>
          <a:p>
            <a:r>
              <a:rPr lang="en-US" sz="1800" dirty="0">
                <a:cs typeface="Times New Roman" panose="02020603050405020304" pitchFamily="18" charset="0"/>
              </a:rPr>
              <a:t>TPEA Coverage of Settlements March 2023 - March 2024 </a:t>
            </a:r>
            <a:endParaRPr lang="en-US" sz="18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11</a:t>
            </a:fld>
            <a:endParaRPr lang="en-US"/>
          </a:p>
        </p:txBody>
      </p:sp>
      <p:sp>
        <p:nvSpPr>
          <p:cNvPr id="7" name="TextBox 6"/>
          <p:cNvSpPr txBox="1"/>
          <p:nvPr/>
        </p:nvSpPr>
        <p:spPr>
          <a:xfrm>
            <a:off x="609600" y="5730141"/>
            <a:ext cx="2444452" cy="276999"/>
          </a:xfrm>
          <a:prstGeom prst="rect">
            <a:avLst/>
          </a:prstGeom>
          <a:noFill/>
        </p:spPr>
        <p:txBody>
          <a:bodyPr wrap="none" rtlCol="0">
            <a:spAutoFit/>
          </a:bodyPr>
          <a:lstStyle/>
          <a:p>
            <a:r>
              <a:rPr lang="en-US" sz="1200" dirty="0">
                <a:solidFill>
                  <a:srgbClr val="5B6770"/>
                </a:solidFill>
              </a:rPr>
              <a:t>*TPEA exceeds invoice exposure</a:t>
            </a:r>
          </a:p>
        </p:txBody>
      </p:sp>
      <p:graphicFrame>
        <p:nvGraphicFramePr>
          <p:cNvPr id="13" name="Table 4">
            <a:extLst>
              <a:ext uri="{FF2B5EF4-FFF2-40B4-BE49-F238E27FC236}">
                <a16:creationId xmlns:a16="http://schemas.microsoft.com/office/drawing/2014/main" id="{626E3E8B-6010-800F-1BD6-4DB94143C6D3}"/>
              </a:ext>
            </a:extLst>
          </p:cNvPr>
          <p:cNvGraphicFramePr>
            <a:graphicFrameLocks noGrp="1"/>
          </p:cNvGraphicFramePr>
          <p:nvPr>
            <p:extLst>
              <p:ext uri="{D42A27DB-BD31-4B8C-83A1-F6EECF244321}">
                <p14:modId xmlns:p14="http://schemas.microsoft.com/office/powerpoint/2010/main" val="3020168088"/>
              </p:ext>
            </p:extLst>
          </p:nvPr>
        </p:nvGraphicFramePr>
        <p:xfrm>
          <a:off x="495300" y="4524026"/>
          <a:ext cx="8153400" cy="1234440"/>
        </p:xfrm>
        <a:graphic>
          <a:graphicData uri="http://schemas.openxmlformats.org/drawingml/2006/table">
            <a:tbl>
              <a:tblPr firstRow="1" bandRow="1">
                <a:tableStyleId>{5C22544A-7EE6-4342-B048-85BDC9FD1C3A}</a:tableStyleId>
              </a:tblPr>
              <a:tblGrid>
                <a:gridCol w="2057401">
                  <a:extLst>
                    <a:ext uri="{9D8B030D-6E8A-4147-A177-3AD203B41FA5}">
                      <a16:colId xmlns:a16="http://schemas.microsoft.com/office/drawing/2014/main" val="2249618771"/>
                    </a:ext>
                  </a:extLst>
                </a:gridCol>
                <a:gridCol w="2133600">
                  <a:extLst>
                    <a:ext uri="{9D8B030D-6E8A-4147-A177-3AD203B41FA5}">
                      <a16:colId xmlns:a16="http://schemas.microsoft.com/office/drawing/2014/main" val="3828286173"/>
                    </a:ext>
                  </a:extLst>
                </a:gridCol>
                <a:gridCol w="3962399">
                  <a:extLst>
                    <a:ext uri="{9D8B030D-6E8A-4147-A177-3AD203B41FA5}">
                      <a16:colId xmlns:a16="http://schemas.microsoft.com/office/drawing/2014/main" val="55604886"/>
                    </a:ext>
                  </a:extLst>
                </a:gridCol>
              </a:tblGrid>
              <a:tr h="165037">
                <a:tc>
                  <a:txBody>
                    <a:bodyPr/>
                    <a:lstStyle/>
                    <a:p>
                      <a:r>
                        <a:rPr lang="en-US" sz="900" dirty="0"/>
                        <a:t>Invoice Exposure</a:t>
                      </a:r>
                    </a:p>
                  </a:txBody>
                  <a:tcPr/>
                </a:tc>
                <a:tc>
                  <a:txBody>
                    <a:bodyPr/>
                    <a:lstStyle/>
                    <a:p>
                      <a:r>
                        <a:rPr lang="en-US" sz="900" dirty="0"/>
                        <a:t>Historical</a:t>
                      </a:r>
                    </a:p>
                  </a:txBody>
                  <a:tcPr/>
                </a:tc>
                <a:tc>
                  <a:txBody>
                    <a:bodyPr/>
                    <a:lstStyle/>
                    <a:p>
                      <a:r>
                        <a:rPr lang="en-US" sz="900" dirty="0"/>
                        <a:t>Future</a:t>
                      </a:r>
                    </a:p>
                  </a:txBody>
                  <a:tcPr/>
                </a:tc>
                <a:extLst>
                  <a:ext uri="{0D108BD9-81ED-4DB2-BD59-A6C34878D82A}">
                    <a16:rowId xmlns:a16="http://schemas.microsoft.com/office/drawing/2014/main" val="4156954974"/>
                  </a:ext>
                </a:extLst>
              </a:tr>
              <a:tr h="189473">
                <a:tc>
                  <a:txBody>
                    <a:bodyPr/>
                    <a:lstStyle/>
                    <a:p>
                      <a:r>
                        <a:rPr lang="en-US" sz="900" dirty="0"/>
                        <a:t>Existing Invoice Exposure</a:t>
                      </a:r>
                    </a:p>
                  </a:txBody>
                  <a:tcPr/>
                </a:tc>
                <a:tc>
                  <a:txBody>
                    <a:bodyPr/>
                    <a:lstStyle/>
                    <a:p>
                      <a:r>
                        <a:rPr lang="en-US" sz="900" dirty="0"/>
                        <a:t>RTLCNS + UDAA</a:t>
                      </a:r>
                    </a:p>
                  </a:txBody>
                  <a:tcPr/>
                </a:tc>
                <a:tc>
                  <a:txBody>
                    <a:bodyPr/>
                    <a:lstStyle/>
                    <a:p>
                      <a:r>
                        <a:rPr lang="en-US" sz="900" dirty="0"/>
                        <a:t>M1 Days (including current day)  Forward Charge Invoice Amounts</a:t>
                      </a:r>
                    </a:p>
                  </a:txBody>
                  <a:tcPr/>
                </a:tc>
                <a:extLst>
                  <a:ext uri="{0D108BD9-81ED-4DB2-BD59-A6C34878D82A}">
                    <a16:rowId xmlns:a16="http://schemas.microsoft.com/office/drawing/2014/main" val="1775975608"/>
                  </a:ext>
                </a:extLst>
              </a:tr>
              <a:tr h="636089">
                <a:tc>
                  <a:txBody>
                    <a:bodyPr/>
                    <a:lstStyle/>
                    <a:p>
                      <a:r>
                        <a:rPr lang="en-US" sz="900" dirty="0"/>
                        <a:t>New Invoice Exposure</a:t>
                      </a:r>
                    </a:p>
                  </a:txBody>
                  <a:tcPr/>
                </a:tc>
                <a:tc>
                  <a:txBody>
                    <a:bodyPr/>
                    <a:lstStyle/>
                    <a:p>
                      <a:r>
                        <a:rPr lang="en-US" sz="900" dirty="0"/>
                        <a:t>7 Days Back Net Invoice Amounts (Charges &amp; Credits)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M1 Days (including current day)  Forward Net Invoice Amounts (Charges &amp; Credits);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Excluding: 1) Securitization Invoices; 2) CRR Auction Invoices; 3) Subchapter N Funds Distribution Invoice</a:t>
                      </a:r>
                    </a:p>
                  </a:txBody>
                  <a:tcPr/>
                </a:tc>
                <a:extLst>
                  <a:ext uri="{0D108BD9-81ED-4DB2-BD59-A6C34878D82A}">
                    <a16:rowId xmlns:a16="http://schemas.microsoft.com/office/drawing/2014/main" val="841549271"/>
                  </a:ext>
                </a:extLst>
              </a:tr>
            </a:tbl>
          </a:graphicData>
        </a:graphic>
      </p:graphicFrame>
      <p:pic>
        <p:nvPicPr>
          <p:cNvPr id="4" name="Picture 3">
            <a:extLst>
              <a:ext uri="{FF2B5EF4-FFF2-40B4-BE49-F238E27FC236}">
                <a16:creationId xmlns:a16="http://schemas.microsoft.com/office/drawing/2014/main" id="{5B966A9C-D47C-5579-C76A-7B670A203119}"/>
              </a:ext>
            </a:extLst>
          </p:cNvPr>
          <p:cNvPicPr>
            <a:picLocks noChangeAspect="1"/>
          </p:cNvPicPr>
          <p:nvPr/>
        </p:nvPicPr>
        <p:blipFill>
          <a:blip r:embed="rId3"/>
          <a:stretch>
            <a:fillRect/>
          </a:stretch>
        </p:blipFill>
        <p:spPr>
          <a:xfrm>
            <a:off x="476250" y="1676400"/>
            <a:ext cx="8267700" cy="2501949"/>
          </a:xfrm>
          <a:prstGeom prst="rect">
            <a:avLst/>
          </a:prstGeom>
        </p:spPr>
      </p:pic>
    </p:spTree>
    <p:extLst>
      <p:ext uri="{BB962C8B-B14F-4D97-AF65-F5344CB8AC3E}">
        <p14:creationId xmlns:p14="http://schemas.microsoft.com/office/powerpoint/2010/main" val="2265554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a:cs typeface="Times New Roman" panose="02020603050405020304" pitchFamily="18" charset="0"/>
              </a:rPr>
              <a:t>TPEA Coverage of Settlements March 2023 - March 2024 </a:t>
            </a:r>
            <a:endParaRPr lang="en-US" sz="18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12</a:t>
            </a:fld>
            <a:endParaRPr lang="en-US"/>
          </a:p>
        </p:txBody>
      </p:sp>
      <p:sp>
        <p:nvSpPr>
          <p:cNvPr id="7" name="TextBox 6"/>
          <p:cNvSpPr txBox="1"/>
          <p:nvPr/>
        </p:nvSpPr>
        <p:spPr>
          <a:xfrm>
            <a:off x="838200" y="5437971"/>
            <a:ext cx="3237233" cy="276999"/>
          </a:xfrm>
          <a:prstGeom prst="rect">
            <a:avLst/>
          </a:prstGeom>
          <a:noFill/>
        </p:spPr>
        <p:txBody>
          <a:bodyPr wrap="none" rtlCol="0">
            <a:spAutoFit/>
          </a:bodyPr>
          <a:lstStyle/>
          <a:p>
            <a:pPr marL="171450" indent="-171450">
              <a:buFont typeface="Arial" panose="020B0604020202020204" pitchFamily="34" charset="0"/>
              <a:buChar char="•"/>
            </a:pPr>
            <a:r>
              <a:rPr lang="en-US" sz="1200" dirty="0">
                <a:solidFill>
                  <a:srgbClr val="5B6770"/>
                </a:solidFill>
              </a:rPr>
              <a:t>Invoice exposure generally exceeds TPEA</a:t>
            </a:r>
          </a:p>
        </p:txBody>
      </p:sp>
      <p:graphicFrame>
        <p:nvGraphicFramePr>
          <p:cNvPr id="4" name="Table 4">
            <a:extLst>
              <a:ext uri="{FF2B5EF4-FFF2-40B4-BE49-F238E27FC236}">
                <a16:creationId xmlns:a16="http://schemas.microsoft.com/office/drawing/2014/main" id="{091221B2-FE49-3408-EF37-5D62C7A88F23}"/>
              </a:ext>
            </a:extLst>
          </p:cNvPr>
          <p:cNvGraphicFramePr>
            <a:graphicFrameLocks noGrp="1"/>
          </p:cNvGraphicFramePr>
          <p:nvPr>
            <p:extLst>
              <p:ext uri="{D42A27DB-BD31-4B8C-83A1-F6EECF244321}">
                <p14:modId xmlns:p14="http://schemas.microsoft.com/office/powerpoint/2010/main" val="308048308"/>
              </p:ext>
            </p:extLst>
          </p:nvPr>
        </p:nvGraphicFramePr>
        <p:xfrm>
          <a:off x="519546" y="4159296"/>
          <a:ext cx="8153400" cy="1234440"/>
        </p:xfrm>
        <a:graphic>
          <a:graphicData uri="http://schemas.openxmlformats.org/drawingml/2006/table">
            <a:tbl>
              <a:tblPr firstRow="1" bandRow="1">
                <a:tableStyleId>{5C22544A-7EE6-4342-B048-85BDC9FD1C3A}</a:tableStyleId>
              </a:tblPr>
              <a:tblGrid>
                <a:gridCol w="2057401">
                  <a:extLst>
                    <a:ext uri="{9D8B030D-6E8A-4147-A177-3AD203B41FA5}">
                      <a16:colId xmlns:a16="http://schemas.microsoft.com/office/drawing/2014/main" val="2249618771"/>
                    </a:ext>
                  </a:extLst>
                </a:gridCol>
                <a:gridCol w="2133600">
                  <a:extLst>
                    <a:ext uri="{9D8B030D-6E8A-4147-A177-3AD203B41FA5}">
                      <a16:colId xmlns:a16="http://schemas.microsoft.com/office/drawing/2014/main" val="3828286173"/>
                    </a:ext>
                  </a:extLst>
                </a:gridCol>
                <a:gridCol w="3962399">
                  <a:extLst>
                    <a:ext uri="{9D8B030D-6E8A-4147-A177-3AD203B41FA5}">
                      <a16:colId xmlns:a16="http://schemas.microsoft.com/office/drawing/2014/main" val="55604886"/>
                    </a:ext>
                  </a:extLst>
                </a:gridCol>
              </a:tblGrid>
              <a:tr h="165037">
                <a:tc>
                  <a:txBody>
                    <a:bodyPr/>
                    <a:lstStyle/>
                    <a:p>
                      <a:r>
                        <a:rPr lang="en-US" sz="900" dirty="0"/>
                        <a:t>Invoice Exposure</a:t>
                      </a:r>
                    </a:p>
                  </a:txBody>
                  <a:tcPr/>
                </a:tc>
                <a:tc>
                  <a:txBody>
                    <a:bodyPr/>
                    <a:lstStyle/>
                    <a:p>
                      <a:r>
                        <a:rPr lang="en-US" sz="900" dirty="0"/>
                        <a:t>Historical</a:t>
                      </a:r>
                    </a:p>
                  </a:txBody>
                  <a:tcPr/>
                </a:tc>
                <a:tc>
                  <a:txBody>
                    <a:bodyPr/>
                    <a:lstStyle/>
                    <a:p>
                      <a:r>
                        <a:rPr lang="en-US" sz="900" dirty="0"/>
                        <a:t>Future</a:t>
                      </a:r>
                    </a:p>
                  </a:txBody>
                  <a:tcPr/>
                </a:tc>
                <a:extLst>
                  <a:ext uri="{0D108BD9-81ED-4DB2-BD59-A6C34878D82A}">
                    <a16:rowId xmlns:a16="http://schemas.microsoft.com/office/drawing/2014/main" val="4156954974"/>
                  </a:ext>
                </a:extLst>
              </a:tr>
              <a:tr h="189473">
                <a:tc>
                  <a:txBody>
                    <a:bodyPr/>
                    <a:lstStyle/>
                    <a:p>
                      <a:r>
                        <a:rPr lang="en-US" sz="900" dirty="0"/>
                        <a:t>Existing Invoice Exposure</a:t>
                      </a:r>
                    </a:p>
                  </a:txBody>
                  <a:tcPr/>
                </a:tc>
                <a:tc>
                  <a:txBody>
                    <a:bodyPr/>
                    <a:lstStyle/>
                    <a:p>
                      <a:r>
                        <a:rPr lang="en-US" sz="900" dirty="0"/>
                        <a:t>RTLCNS + UDAA</a:t>
                      </a:r>
                    </a:p>
                  </a:txBody>
                  <a:tcPr/>
                </a:tc>
                <a:tc>
                  <a:txBody>
                    <a:bodyPr/>
                    <a:lstStyle/>
                    <a:p>
                      <a:r>
                        <a:rPr lang="en-US" sz="900" dirty="0"/>
                        <a:t>M1 Days (including current day) Forward Charge Invoice Amounts</a:t>
                      </a:r>
                    </a:p>
                  </a:txBody>
                  <a:tcPr/>
                </a:tc>
                <a:extLst>
                  <a:ext uri="{0D108BD9-81ED-4DB2-BD59-A6C34878D82A}">
                    <a16:rowId xmlns:a16="http://schemas.microsoft.com/office/drawing/2014/main" val="1775975608"/>
                  </a:ext>
                </a:extLst>
              </a:tr>
              <a:tr h="636089">
                <a:tc>
                  <a:txBody>
                    <a:bodyPr/>
                    <a:lstStyle/>
                    <a:p>
                      <a:r>
                        <a:rPr lang="en-US" sz="900" dirty="0"/>
                        <a:t>New Invoice Exposure</a:t>
                      </a:r>
                    </a:p>
                  </a:txBody>
                  <a:tcPr/>
                </a:tc>
                <a:tc>
                  <a:txBody>
                    <a:bodyPr/>
                    <a:lstStyle/>
                    <a:p>
                      <a:r>
                        <a:rPr lang="en-US" sz="900" dirty="0"/>
                        <a:t>7 Days Back Net Invoice Amounts (Charges &amp; Credits)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M1 Days (including current day) Forward Net Invoice Amounts (Charges &amp; Credits);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Excluding: 1) Securitization Invoices; 2) CRR Auction Invoices; 3) Subchapter N Funds Distribution Invoice</a:t>
                      </a:r>
                    </a:p>
                  </a:txBody>
                  <a:tcPr/>
                </a:tc>
                <a:extLst>
                  <a:ext uri="{0D108BD9-81ED-4DB2-BD59-A6C34878D82A}">
                    <a16:rowId xmlns:a16="http://schemas.microsoft.com/office/drawing/2014/main" val="841549271"/>
                  </a:ext>
                </a:extLst>
              </a:tr>
            </a:tbl>
          </a:graphicData>
        </a:graphic>
      </p:graphicFrame>
      <p:pic>
        <p:nvPicPr>
          <p:cNvPr id="5" name="Picture 4">
            <a:extLst>
              <a:ext uri="{FF2B5EF4-FFF2-40B4-BE49-F238E27FC236}">
                <a16:creationId xmlns:a16="http://schemas.microsoft.com/office/drawing/2014/main" id="{9843E6C8-5993-4AAE-E6DF-38D7F3935DD2}"/>
              </a:ext>
            </a:extLst>
          </p:cNvPr>
          <p:cNvPicPr>
            <a:picLocks noChangeAspect="1"/>
          </p:cNvPicPr>
          <p:nvPr/>
        </p:nvPicPr>
        <p:blipFill>
          <a:blip r:embed="rId3"/>
          <a:stretch>
            <a:fillRect/>
          </a:stretch>
        </p:blipFill>
        <p:spPr>
          <a:xfrm>
            <a:off x="519546" y="1406272"/>
            <a:ext cx="8153400" cy="2467359"/>
          </a:xfrm>
          <a:prstGeom prst="rect">
            <a:avLst/>
          </a:prstGeom>
        </p:spPr>
      </p:pic>
    </p:spTree>
    <p:extLst>
      <p:ext uri="{BB962C8B-B14F-4D97-AF65-F5344CB8AC3E}">
        <p14:creationId xmlns:p14="http://schemas.microsoft.com/office/powerpoint/2010/main" val="2743395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1800" dirty="0">
                <a:cs typeface="Times New Roman" panose="02020603050405020304" pitchFamily="18" charset="0"/>
              </a:rPr>
              <a:t>TPEA Coverage of Settlements March 2023 - March 2024 </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7" name="TextBox 6"/>
          <p:cNvSpPr txBox="1"/>
          <p:nvPr/>
        </p:nvSpPr>
        <p:spPr>
          <a:xfrm>
            <a:off x="685800" y="5485379"/>
            <a:ext cx="3108095" cy="461665"/>
          </a:xfrm>
          <a:prstGeom prst="rect">
            <a:avLst/>
          </a:prstGeom>
          <a:noFill/>
        </p:spPr>
        <p:txBody>
          <a:bodyPr wrap="none" rtlCol="0">
            <a:spAutoFit/>
          </a:bodyPr>
          <a:lstStyle/>
          <a:p>
            <a:r>
              <a:rPr lang="en-US" sz="1200" dirty="0">
                <a:solidFill>
                  <a:srgbClr val="5B6770"/>
                </a:solidFill>
              </a:rPr>
              <a:t>*TPEA generally exceeds invoice exposure</a:t>
            </a:r>
          </a:p>
          <a:p>
            <a:endParaRPr lang="en-US" sz="1200" dirty="0">
              <a:solidFill>
                <a:srgbClr val="5B6770"/>
              </a:solidFill>
            </a:endParaRPr>
          </a:p>
        </p:txBody>
      </p:sp>
      <p:graphicFrame>
        <p:nvGraphicFramePr>
          <p:cNvPr id="5" name="Table 4">
            <a:extLst>
              <a:ext uri="{FF2B5EF4-FFF2-40B4-BE49-F238E27FC236}">
                <a16:creationId xmlns:a16="http://schemas.microsoft.com/office/drawing/2014/main" id="{5B57885C-C0E8-AEBC-3628-E87D4EA657E1}"/>
              </a:ext>
            </a:extLst>
          </p:cNvPr>
          <p:cNvGraphicFramePr>
            <a:graphicFrameLocks noGrp="1"/>
          </p:cNvGraphicFramePr>
          <p:nvPr>
            <p:extLst>
              <p:ext uri="{D42A27DB-BD31-4B8C-83A1-F6EECF244321}">
                <p14:modId xmlns:p14="http://schemas.microsoft.com/office/powerpoint/2010/main" val="470373795"/>
              </p:ext>
            </p:extLst>
          </p:nvPr>
        </p:nvGraphicFramePr>
        <p:xfrm>
          <a:off x="519546" y="4159296"/>
          <a:ext cx="8153400" cy="1234440"/>
        </p:xfrm>
        <a:graphic>
          <a:graphicData uri="http://schemas.openxmlformats.org/drawingml/2006/table">
            <a:tbl>
              <a:tblPr firstRow="1" bandRow="1">
                <a:tableStyleId>{5C22544A-7EE6-4342-B048-85BDC9FD1C3A}</a:tableStyleId>
              </a:tblPr>
              <a:tblGrid>
                <a:gridCol w="2057401">
                  <a:extLst>
                    <a:ext uri="{9D8B030D-6E8A-4147-A177-3AD203B41FA5}">
                      <a16:colId xmlns:a16="http://schemas.microsoft.com/office/drawing/2014/main" val="2249618771"/>
                    </a:ext>
                  </a:extLst>
                </a:gridCol>
                <a:gridCol w="2133600">
                  <a:extLst>
                    <a:ext uri="{9D8B030D-6E8A-4147-A177-3AD203B41FA5}">
                      <a16:colId xmlns:a16="http://schemas.microsoft.com/office/drawing/2014/main" val="3828286173"/>
                    </a:ext>
                  </a:extLst>
                </a:gridCol>
                <a:gridCol w="3962399">
                  <a:extLst>
                    <a:ext uri="{9D8B030D-6E8A-4147-A177-3AD203B41FA5}">
                      <a16:colId xmlns:a16="http://schemas.microsoft.com/office/drawing/2014/main" val="55604886"/>
                    </a:ext>
                  </a:extLst>
                </a:gridCol>
              </a:tblGrid>
              <a:tr h="165037">
                <a:tc>
                  <a:txBody>
                    <a:bodyPr/>
                    <a:lstStyle/>
                    <a:p>
                      <a:r>
                        <a:rPr lang="en-US" sz="900" dirty="0"/>
                        <a:t>Invoice Exposure</a:t>
                      </a:r>
                    </a:p>
                  </a:txBody>
                  <a:tcPr/>
                </a:tc>
                <a:tc>
                  <a:txBody>
                    <a:bodyPr/>
                    <a:lstStyle/>
                    <a:p>
                      <a:r>
                        <a:rPr lang="en-US" sz="900" dirty="0"/>
                        <a:t>Historical</a:t>
                      </a:r>
                    </a:p>
                  </a:txBody>
                  <a:tcPr/>
                </a:tc>
                <a:tc>
                  <a:txBody>
                    <a:bodyPr/>
                    <a:lstStyle/>
                    <a:p>
                      <a:r>
                        <a:rPr lang="en-US" sz="900" dirty="0"/>
                        <a:t>Future</a:t>
                      </a:r>
                    </a:p>
                  </a:txBody>
                  <a:tcPr/>
                </a:tc>
                <a:extLst>
                  <a:ext uri="{0D108BD9-81ED-4DB2-BD59-A6C34878D82A}">
                    <a16:rowId xmlns:a16="http://schemas.microsoft.com/office/drawing/2014/main" val="4156954974"/>
                  </a:ext>
                </a:extLst>
              </a:tr>
              <a:tr h="189473">
                <a:tc>
                  <a:txBody>
                    <a:bodyPr/>
                    <a:lstStyle/>
                    <a:p>
                      <a:r>
                        <a:rPr lang="en-US" sz="900" dirty="0"/>
                        <a:t>Existing Invoice Exposure</a:t>
                      </a:r>
                    </a:p>
                  </a:txBody>
                  <a:tcPr/>
                </a:tc>
                <a:tc>
                  <a:txBody>
                    <a:bodyPr/>
                    <a:lstStyle/>
                    <a:p>
                      <a:r>
                        <a:rPr lang="en-US" sz="900" dirty="0"/>
                        <a:t>RTLCNS + UDAA</a:t>
                      </a:r>
                    </a:p>
                  </a:txBody>
                  <a:tcPr/>
                </a:tc>
                <a:tc>
                  <a:txBody>
                    <a:bodyPr/>
                    <a:lstStyle/>
                    <a:p>
                      <a:r>
                        <a:rPr lang="en-US" sz="900" dirty="0"/>
                        <a:t>M1 Days (including current day) Forward Charge Invoice Amounts</a:t>
                      </a:r>
                    </a:p>
                  </a:txBody>
                  <a:tcPr/>
                </a:tc>
                <a:extLst>
                  <a:ext uri="{0D108BD9-81ED-4DB2-BD59-A6C34878D82A}">
                    <a16:rowId xmlns:a16="http://schemas.microsoft.com/office/drawing/2014/main" val="1775975608"/>
                  </a:ext>
                </a:extLst>
              </a:tr>
              <a:tr h="636089">
                <a:tc>
                  <a:txBody>
                    <a:bodyPr/>
                    <a:lstStyle/>
                    <a:p>
                      <a:r>
                        <a:rPr lang="en-US" sz="900" dirty="0"/>
                        <a:t>New Invoice Exposure</a:t>
                      </a:r>
                    </a:p>
                  </a:txBody>
                  <a:tcPr/>
                </a:tc>
                <a:tc>
                  <a:txBody>
                    <a:bodyPr/>
                    <a:lstStyle/>
                    <a:p>
                      <a:r>
                        <a:rPr lang="en-US" sz="900" dirty="0"/>
                        <a:t>7 Days Back Net Invoice Amounts (Charges &amp; Credits)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M1 Days (including current day)  Forward Net Invoice Amounts (Charges &amp; Credits);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Excluding: 1) Securitization Invoices; 2) CRR Auction Invoices; 3) Subchapter N Funds Distribution Invoice</a:t>
                      </a:r>
                    </a:p>
                  </a:txBody>
                  <a:tcPr/>
                </a:tc>
                <a:extLst>
                  <a:ext uri="{0D108BD9-81ED-4DB2-BD59-A6C34878D82A}">
                    <a16:rowId xmlns:a16="http://schemas.microsoft.com/office/drawing/2014/main" val="841549271"/>
                  </a:ext>
                </a:extLst>
              </a:tr>
            </a:tbl>
          </a:graphicData>
        </a:graphic>
      </p:graphicFrame>
      <p:pic>
        <p:nvPicPr>
          <p:cNvPr id="3" name="Picture 2">
            <a:extLst>
              <a:ext uri="{FF2B5EF4-FFF2-40B4-BE49-F238E27FC236}">
                <a16:creationId xmlns:a16="http://schemas.microsoft.com/office/drawing/2014/main" id="{1AD1F4CB-D65F-A176-40AF-DE931C099A05}"/>
              </a:ext>
            </a:extLst>
          </p:cNvPr>
          <p:cNvPicPr>
            <a:picLocks noChangeAspect="1"/>
          </p:cNvPicPr>
          <p:nvPr/>
        </p:nvPicPr>
        <p:blipFill>
          <a:blip r:embed="rId3"/>
          <a:stretch>
            <a:fillRect/>
          </a:stretch>
        </p:blipFill>
        <p:spPr>
          <a:xfrm>
            <a:off x="471054" y="1319639"/>
            <a:ext cx="8229413" cy="2490362"/>
          </a:xfrm>
          <a:prstGeom prst="rect">
            <a:avLst/>
          </a:prstGeom>
        </p:spPr>
      </p:pic>
    </p:spTree>
    <p:extLst>
      <p:ext uri="{BB962C8B-B14F-4D97-AF65-F5344CB8AC3E}">
        <p14:creationId xmlns:p14="http://schemas.microsoft.com/office/powerpoint/2010/main" val="1290938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1800" dirty="0">
                <a:cs typeface="Times New Roman" panose="02020603050405020304" pitchFamily="18" charset="0"/>
              </a:rPr>
              <a:t>TPEA Coverage of Settlements March 2023 - March 2024 </a:t>
            </a:r>
            <a:endParaRPr lang="en-US" sz="18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14</a:t>
            </a:fld>
            <a:endParaRPr lang="en-US"/>
          </a:p>
        </p:txBody>
      </p:sp>
      <p:sp>
        <p:nvSpPr>
          <p:cNvPr id="7" name="TextBox 6"/>
          <p:cNvSpPr txBox="1"/>
          <p:nvPr/>
        </p:nvSpPr>
        <p:spPr>
          <a:xfrm>
            <a:off x="552835" y="5638800"/>
            <a:ext cx="3201517" cy="461665"/>
          </a:xfrm>
          <a:prstGeom prst="rect">
            <a:avLst/>
          </a:prstGeom>
          <a:noFill/>
        </p:spPr>
        <p:txBody>
          <a:bodyPr wrap="none" rtlCol="0">
            <a:spAutoFit/>
          </a:bodyPr>
          <a:lstStyle/>
          <a:p>
            <a:r>
              <a:rPr lang="en-US" sz="1200" dirty="0">
                <a:solidFill>
                  <a:srgbClr val="5B6770"/>
                </a:solidFill>
              </a:rPr>
              <a:t>* TPEA generally exceeds Invoice exposure </a:t>
            </a:r>
          </a:p>
          <a:p>
            <a:endParaRPr lang="en-US" sz="1200" dirty="0">
              <a:solidFill>
                <a:srgbClr val="5B6770"/>
              </a:solidFill>
            </a:endParaRPr>
          </a:p>
        </p:txBody>
      </p:sp>
      <p:graphicFrame>
        <p:nvGraphicFramePr>
          <p:cNvPr id="4" name="Table 4">
            <a:extLst>
              <a:ext uri="{FF2B5EF4-FFF2-40B4-BE49-F238E27FC236}">
                <a16:creationId xmlns:a16="http://schemas.microsoft.com/office/drawing/2014/main" id="{197540B6-0235-C24B-AD87-6281E6FBE5BA}"/>
              </a:ext>
            </a:extLst>
          </p:cNvPr>
          <p:cNvGraphicFramePr>
            <a:graphicFrameLocks noGrp="1"/>
          </p:cNvGraphicFramePr>
          <p:nvPr>
            <p:extLst>
              <p:ext uri="{D42A27DB-BD31-4B8C-83A1-F6EECF244321}">
                <p14:modId xmlns:p14="http://schemas.microsoft.com/office/powerpoint/2010/main" val="3493425860"/>
              </p:ext>
            </p:extLst>
          </p:nvPr>
        </p:nvGraphicFramePr>
        <p:xfrm>
          <a:off x="609600" y="4341622"/>
          <a:ext cx="8153400" cy="1234440"/>
        </p:xfrm>
        <a:graphic>
          <a:graphicData uri="http://schemas.openxmlformats.org/drawingml/2006/table">
            <a:tbl>
              <a:tblPr firstRow="1" bandRow="1">
                <a:tableStyleId>{5C22544A-7EE6-4342-B048-85BDC9FD1C3A}</a:tableStyleId>
              </a:tblPr>
              <a:tblGrid>
                <a:gridCol w="2057401">
                  <a:extLst>
                    <a:ext uri="{9D8B030D-6E8A-4147-A177-3AD203B41FA5}">
                      <a16:colId xmlns:a16="http://schemas.microsoft.com/office/drawing/2014/main" val="2249618771"/>
                    </a:ext>
                  </a:extLst>
                </a:gridCol>
                <a:gridCol w="2133600">
                  <a:extLst>
                    <a:ext uri="{9D8B030D-6E8A-4147-A177-3AD203B41FA5}">
                      <a16:colId xmlns:a16="http://schemas.microsoft.com/office/drawing/2014/main" val="3828286173"/>
                    </a:ext>
                  </a:extLst>
                </a:gridCol>
                <a:gridCol w="3962399">
                  <a:extLst>
                    <a:ext uri="{9D8B030D-6E8A-4147-A177-3AD203B41FA5}">
                      <a16:colId xmlns:a16="http://schemas.microsoft.com/office/drawing/2014/main" val="55604886"/>
                    </a:ext>
                  </a:extLst>
                </a:gridCol>
              </a:tblGrid>
              <a:tr h="165037">
                <a:tc>
                  <a:txBody>
                    <a:bodyPr/>
                    <a:lstStyle/>
                    <a:p>
                      <a:r>
                        <a:rPr lang="en-US" sz="900" dirty="0"/>
                        <a:t>Invoice Exposure</a:t>
                      </a:r>
                    </a:p>
                  </a:txBody>
                  <a:tcPr/>
                </a:tc>
                <a:tc>
                  <a:txBody>
                    <a:bodyPr/>
                    <a:lstStyle/>
                    <a:p>
                      <a:r>
                        <a:rPr lang="en-US" sz="900" dirty="0"/>
                        <a:t>Historical</a:t>
                      </a:r>
                    </a:p>
                  </a:txBody>
                  <a:tcPr/>
                </a:tc>
                <a:tc>
                  <a:txBody>
                    <a:bodyPr/>
                    <a:lstStyle/>
                    <a:p>
                      <a:r>
                        <a:rPr lang="en-US" sz="900" dirty="0"/>
                        <a:t>Future</a:t>
                      </a:r>
                    </a:p>
                  </a:txBody>
                  <a:tcPr/>
                </a:tc>
                <a:extLst>
                  <a:ext uri="{0D108BD9-81ED-4DB2-BD59-A6C34878D82A}">
                    <a16:rowId xmlns:a16="http://schemas.microsoft.com/office/drawing/2014/main" val="4156954974"/>
                  </a:ext>
                </a:extLst>
              </a:tr>
              <a:tr h="189473">
                <a:tc>
                  <a:txBody>
                    <a:bodyPr/>
                    <a:lstStyle/>
                    <a:p>
                      <a:r>
                        <a:rPr lang="en-US" sz="900" dirty="0"/>
                        <a:t>Existing Invoice Exposure</a:t>
                      </a:r>
                    </a:p>
                  </a:txBody>
                  <a:tcPr/>
                </a:tc>
                <a:tc>
                  <a:txBody>
                    <a:bodyPr/>
                    <a:lstStyle/>
                    <a:p>
                      <a:r>
                        <a:rPr lang="en-US" sz="900" dirty="0"/>
                        <a:t>RTLCNS + UDAA</a:t>
                      </a:r>
                    </a:p>
                  </a:txBody>
                  <a:tcPr/>
                </a:tc>
                <a:tc>
                  <a:txBody>
                    <a:bodyPr/>
                    <a:lstStyle/>
                    <a:p>
                      <a:r>
                        <a:rPr lang="en-US" sz="900" dirty="0"/>
                        <a:t>M1 Days (including current day)  Forward Charge Invoice Amounts</a:t>
                      </a:r>
                    </a:p>
                  </a:txBody>
                  <a:tcPr/>
                </a:tc>
                <a:extLst>
                  <a:ext uri="{0D108BD9-81ED-4DB2-BD59-A6C34878D82A}">
                    <a16:rowId xmlns:a16="http://schemas.microsoft.com/office/drawing/2014/main" val="1775975608"/>
                  </a:ext>
                </a:extLst>
              </a:tr>
              <a:tr h="636089">
                <a:tc>
                  <a:txBody>
                    <a:bodyPr/>
                    <a:lstStyle/>
                    <a:p>
                      <a:r>
                        <a:rPr lang="en-US" sz="900" dirty="0"/>
                        <a:t>New Invoice Exposure</a:t>
                      </a:r>
                    </a:p>
                  </a:txBody>
                  <a:tcPr/>
                </a:tc>
                <a:tc>
                  <a:txBody>
                    <a:bodyPr/>
                    <a:lstStyle/>
                    <a:p>
                      <a:r>
                        <a:rPr lang="en-US" sz="900" dirty="0"/>
                        <a:t>7 Days Back Net Invoice Amounts (Charges &amp; Credits)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M1 Days (including current day) Forward Net Invoice Amounts (Charges &amp; Credits);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Excluding: 1) Securitization Invoices; 2) CRR Auction Invoices; 3) Subchapter N Funds Distribution Invoice</a:t>
                      </a:r>
                    </a:p>
                  </a:txBody>
                  <a:tcPr/>
                </a:tc>
                <a:extLst>
                  <a:ext uri="{0D108BD9-81ED-4DB2-BD59-A6C34878D82A}">
                    <a16:rowId xmlns:a16="http://schemas.microsoft.com/office/drawing/2014/main" val="841549271"/>
                  </a:ext>
                </a:extLst>
              </a:tr>
            </a:tbl>
          </a:graphicData>
        </a:graphic>
      </p:graphicFrame>
      <p:pic>
        <p:nvPicPr>
          <p:cNvPr id="5" name="Picture 4">
            <a:extLst>
              <a:ext uri="{FF2B5EF4-FFF2-40B4-BE49-F238E27FC236}">
                <a16:creationId xmlns:a16="http://schemas.microsoft.com/office/drawing/2014/main" id="{93DB350C-D839-BA3D-C8F1-075D2887BD00}"/>
              </a:ext>
            </a:extLst>
          </p:cNvPr>
          <p:cNvPicPr>
            <a:picLocks noChangeAspect="1"/>
          </p:cNvPicPr>
          <p:nvPr/>
        </p:nvPicPr>
        <p:blipFill>
          <a:blip r:embed="rId3"/>
          <a:stretch>
            <a:fillRect/>
          </a:stretch>
        </p:blipFill>
        <p:spPr>
          <a:xfrm>
            <a:off x="513965" y="1524001"/>
            <a:ext cx="8324507" cy="2514600"/>
          </a:xfrm>
          <a:prstGeom prst="rect">
            <a:avLst/>
          </a:prstGeom>
        </p:spPr>
      </p:pic>
    </p:spTree>
    <p:extLst>
      <p:ext uri="{BB962C8B-B14F-4D97-AF65-F5344CB8AC3E}">
        <p14:creationId xmlns:p14="http://schemas.microsoft.com/office/powerpoint/2010/main" val="1868482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42118"/>
          </a:xfrm>
        </p:spPr>
        <p:txBody>
          <a:bodyPr/>
          <a:lstStyle/>
          <a:p>
            <a:r>
              <a:rPr lang="en-US" sz="1600" dirty="0">
                <a:cs typeface="Times New Roman" panose="02020603050405020304" pitchFamily="18" charset="0"/>
              </a:rPr>
              <a:t>TPEA Coverage of Settlements March 2023 - March 2024 </a:t>
            </a:r>
            <a:endParaRPr lang="en-US" sz="16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15</a:t>
            </a:fld>
            <a:endParaRPr lang="en-US"/>
          </a:p>
        </p:txBody>
      </p:sp>
      <p:sp>
        <p:nvSpPr>
          <p:cNvPr id="7" name="TextBox 6"/>
          <p:cNvSpPr txBox="1"/>
          <p:nvPr/>
        </p:nvSpPr>
        <p:spPr>
          <a:xfrm>
            <a:off x="533400" y="5638800"/>
            <a:ext cx="2904962" cy="276999"/>
          </a:xfrm>
          <a:prstGeom prst="rect">
            <a:avLst/>
          </a:prstGeom>
          <a:noFill/>
        </p:spPr>
        <p:txBody>
          <a:bodyPr wrap="none" rtlCol="0">
            <a:spAutoFit/>
          </a:bodyPr>
          <a:lstStyle/>
          <a:p>
            <a:r>
              <a:rPr lang="en-US" sz="1200" dirty="0">
                <a:solidFill>
                  <a:srgbClr val="5B6770"/>
                </a:solidFill>
              </a:rPr>
              <a:t>*TPES exceeds actual/invoice exposure</a:t>
            </a:r>
          </a:p>
        </p:txBody>
      </p:sp>
      <p:graphicFrame>
        <p:nvGraphicFramePr>
          <p:cNvPr id="4" name="Table 4">
            <a:extLst>
              <a:ext uri="{FF2B5EF4-FFF2-40B4-BE49-F238E27FC236}">
                <a16:creationId xmlns:a16="http://schemas.microsoft.com/office/drawing/2014/main" id="{D3230388-AAD6-835E-12ED-0806CDA38222}"/>
              </a:ext>
            </a:extLst>
          </p:cNvPr>
          <p:cNvGraphicFramePr>
            <a:graphicFrameLocks noGrp="1"/>
          </p:cNvGraphicFramePr>
          <p:nvPr>
            <p:extLst>
              <p:ext uri="{D42A27DB-BD31-4B8C-83A1-F6EECF244321}">
                <p14:modId xmlns:p14="http://schemas.microsoft.com/office/powerpoint/2010/main" val="3867949201"/>
              </p:ext>
            </p:extLst>
          </p:nvPr>
        </p:nvGraphicFramePr>
        <p:xfrm>
          <a:off x="519546" y="4159296"/>
          <a:ext cx="8153400" cy="1234440"/>
        </p:xfrm>
        <a:graphic>
          <a:graphicData uri="http://schemas.openxmlformats.org/drawingml/2006/table">
            <a:tbl>
              <a:tblPr firstRow="1" bandRow="1">
                <a:tableStyleId>{5C22544A-7EE6-4342-B048-85BDC9FD1C3A}</a:tableStyleId>
              </a:tblPr>
              <a:tblGrid>
                <a:gridCol w="2057401">
                  <a:extLst>
                    <a:ext uri="{9D8B030D-6E8A-4147-A177-3AD203B41FA5}">
                      <a16:colId xmlns:a16="http://schemas.microsoft.com/office/drawing/2014/main" val="2249618771"/>
                    </a:ext>
                  </a:extLst>
                </a:gridCol>
                <a:gridCol w="2133600">
                  <a:extLst>
                    <a:ext uri="{9D8B030D-6E8A-4147-A177-3AD203B41FA5}">
                      <a16:colId xmlns:a16="http://schemas.microsoft.com/office/drawing/2014/main" val="3828286173"/>
                    </a:ext>
                  </a:extLst>
                </a:gridCol>
                <a:gridCol w="3962399">
                  <a:extLst>
                    <a:ext uri="{9D8B030D-6E8A-4147-A177-3AD203B41FA5}">
                      <a16:colId xmlns:a16="http://schemas.microsoft.com/office/drawing/2014/main" val="55604886"/>
                    </a:ext>
                  </a:extLst>
                </a:gridCol>
              </a:tblGrid>
              <a:tr h="165037">
                <a:tc>
                  <a:txBody>
                    <a:bodyPr/>
                    <a:lstStyle/>
                    <a:p>
                      <a:r>
                        <a:rPr lang="en-US" sz="900" dirty="0"/>
                        <a:t>Invoice Exposure</a:t>
                      </a:r>
                    </a:p>
                  </a:txBody>
                  <a:tcPr/>
                </a:tc>
                <a:tc>
                  <a:txBody>
                    <a:bodyPr/>
                    <a:lstStyle/>
                    <a:p>
                      <a:r>
                        <a:rPr lang="en-US" sz="900" dirty="0"/>
                        <a:t>Historical</a:t>
                      </a:r>
                    </a:p>
                  </a:txBody>
                  <a:tcPr/>
                </a:tc>
                <a:tc>
                  <a:txBody>
                    <a:bodyPr/>
                    <a:lstStyle/>
                    <a:p>
                      <a:r>
                        <a:rPr lang="en-US" sz="900" dirty="0"/>
                        <a:t>Future</a:t>
                      </a:r>
                    </a:p>
                  </a:txBody>
                  <a:tcPr/>
                </a:tc>
                <a:extLst>
                  <a:ext uri="{0D108BD9-81ED-4DB2-BD59-A6C34878D82A}">
                    <a16:rowId xmlns:a16="http://schemas.microsoft.com/office/drawing/2014/main" val="4156954974"/>
                  </a:ext>
                </a:extLst>
              </a:tr>
              <a:tr h="189473">
                <a:tc>
                  <a:txBody>
                    <a:bodyPr/>
                    <a:lstStyle/>
                    <a:p>
                      <a:r>
                        <a:rPr lang="en-US" sz="900" dirty="0"/>
                        <a:t>Existing Invoice Exposure</a:t>
                      </a:r>
                    </a:p>
                  </a:txBody>
                  <a:tcPr/>
                </a:tc>
                <a:tc>
                  <a:txBody>
                    <a:bodyPr/>
                    <a:lstStyle/>
                    <a:p>
                      <a:r>
                        <a:rPr lang="en-US" sz="900" dirty="0"/>
                        <a:t>RTLCNS + UDAA</a:t>
                      </a:r>
                    </a:p>
                  </a:txBody>
                  <a:tcPr/>
                </a:tc>
                <a:tc>
                  <a:txBody>
                    <a:bodyPr/>
                    <a:lstStyle/>
                    <a:p>
                      <a:r>
                        <a:rPr lang="en-US" sz="900" dirty="0"/>
                        <a:t>M1 Days (including current day) Forward Charge Invoice Amounts</a:t>
                      </a:r>
                    </a:p>
                  </a:txBody>
                  <a:tcPr/>
                </a:tc>
                <a:extLst>
                  <a:ext uri="{0D108BD9-81ED-4DB2-BD59-A6C34878D82A}">
                    <a16:rowId xmlns:a16="http://schemas.microsoft.com/office/drawing/2014/main" val="1775975608"/>
                  </a:ext>
                </a:extLst>
              </a:tr>
              <a:tr h="636089">
                <a:tc>
                  <a:txBody>
                    <a:bodyPr/>
                    <a:lstStyle/>
                    <a:p>
                      <a:r>
                        <a:rPr lang="en-US" sz="900" dirty="0"/>
                        <a:t>New Invoice Exposure</a:t>
                      </a:r>
                    </a:p>
                  </a:txBody>
                  <a:tcPr/>
                </a:tc>
                <a:tc>
                  <a:txBody>
                    <a:bodyPr/>
                    <a:lstStyle/>
                    <a:p>
                      <a:r>
                        <a:rPr lang="en-US" sz="900" dirty="0"/>
                        <a:t>7 Days Back Net Invoice Amounts (Charges &amp; Credits)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M1 Days (including current day) Forward  Net Invoice Amounts (Charges &amp; Credits);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Excluding: 1) Securitization Invoices; 2) CRR Auction Invoices; 3) Subchapter N Funds Distribution Invoice</a:t>
                      </a:r>
                    </a:p>
                  </a:txBody>
                  <a:tcPr/>
                </a:tc>
                <a:extLst>
                  <a:ext uri="{0D108BD9-81ED-4DB2-BD59-A6C34878D82A}">
                    <a16:rowId xmlns:a16="http://schemas.microsoft.com/office/drawing/2014/main" val="841549271"/>
                  </a:ext>
                </a:extLst>
              </a:tr>
            </a:tbl>
          </a:graphicData>
        </a:graphic>
      </p:graphicFrame>
      <p:pic>
        <p:nvPicPr>
          <p:cNvPr id="5" name="Picture 4">
            <a:extLst>
              <a:ext uri="{FF2B5EF4-FFF2-40B4-BE49-F238E27FC236}">
                <a16:creationId xmlns:a16="http://schemas.microsoft.com/office/drawing/2014/main" id="{8D503162-4ACD-8826-6FF8-9BEF8E57BE72}"/>
              </a:ext>
            </a:extLst>
          </p:cNvPr>
          <p:cNvPicPr>
            <a:picLocks noChangeAspect="1"/>
          </p:cNvPicPr>
          <p:nvPr/>
        </p:nvPicPr>
        <p:blipFill>
          <a:blip r:embed="rId3"/>
          <a:stretch>
            <a:fillRect/>
          </a:stretch>
        </p:blipFill>
        <p:spPr>
          <a:xfrm>
            <a:off x="381000" y="1295400"/>
            <a:ext cx="8229600" cy="2494906"/>
          </a:xfrm>
          <a:prstGeom prst="rect">
            <a:avLst/>
          </a:prstGeom>
        </p:spPr>
      </p:pic>
    </p:spTree>
    <p:extLst>
      <p:ext uri="{BB962C8B-B14F-4D97-AF65-F5344CB8AC3E}">
        <p14:creationId xmlns:p14="http://schemas.microsoft.com/office/powerpoint/2010/main" val="1510189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1"/>
            <a:ext cx="8534400" cy="4319832"/>
          </a:xfrm>
        </p:spPr>
        <p:txBody>
          <a:bodyPr/>
          <a:lstStyle/>
          <a:p>
            <a:pPr marL="0" indent="0" algn="ctr">
              <a:buNone/>
            </a:pPr>
            <a:endParaRPr lang="en-US" sz="5400" dirty="0"/>
          </a:p>
          <a:p>
            <a:pPr marL="0" indent="0" algn="ctr">
              <a:buNone/>
            </a:pPr>
            <a:r>
              <a:rPr lang="en-US" sz="4000" dirty="0">
                <a:solidFill>
                  <a:srgbClr val="00AEC7"/>
                </a:solidFill>
              </a:rPr>
              <a:t>Questions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16</a:t>
            </a:fld>
            <a:endParaRPr lang="en-US"/>
          </a:p>
        </p:txBody>
      </p:sp>
    </p:spTree>
    <p:extLst>
      <p:ext uri="{BB962C8B-B14F-4D97-AF65-F5344CB8AC3E}">
        <p14:creationId xmlns:p14="http://schemas.microsoft.com/office/powerpoint/2010/main" val="2505927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sz="1800" dirty="0">
                <a:latin typeface="+mn-lt"/>
                <a:cs typeface="Times New Roman" panose="02020603050405020304" pitchFamily="18" charset="0"/>
              </a:rPr>
              <a:t>Monthly Highlights </a:t>
            </a:r>
            <a:r>
              <a:rPr lang="en-US" sz="1800" dirty="0">
                <a:cs typeface="Times New Roman" panose="02020603050405020304" pitchFamily="18" charset="0"/>
              </a:rPr>
              <a:t>March 2024 - April 2024</a:t>
            </a:r>
            <a:endParaRPr lang="en-US" sz="1800" b="1" dirty="0">
              <a:solidFill>
                <a:schemeClr val="accent1"/>
              </a:solidFill>
              <a:latin typeface="+mn-lt"/>
              <a:cs typeface="Times New Roman" panose="02020603050405020304" pitchFamily="18" charset="0"/>
            </a:endParaRPr>
          </a:p>
        </p:txBody>
      </p:sp>
      <p:sp>
        <p:nvSpPr>
          <p:cNvPr id="3" name="Content Placeholder 2"/>
          <p:cNvSpPr>
            <a:spLocks noGrp="1"/>
          </p:cNvSpPr>
          <p:nvPr>
            <p:ph idx="1"/>
          </p:nvPr>
        </p:nvSpPr>
        <p:spPr>
          <a:xfrm>
            <a:off x="304800" y="891382"/>
            <a:ext cx="8686800" cy="5204618"/>
          </a:xfrm>
        </p:spPr>
        <p:txBody>
          <a:bodyPr/>
          <a:lstStyle/>
          <a:p>
            <a:pPr>
              <a:spcAft>
                <a:spcPts val="600"/>
              </a:spcAft>
            </a:pPr>
            <a:endParaRPr lang="en-US" sz="1400" dirty="0">
              <a:solidFill>
                <a:srgbClr val="5B6770"/>
              </a:solidFill>
              <a:cs typeface="Times New Roman" panose="02020603050405020304" pitchFamily="18" charset="0"/>
            </a:endParaRPr>
          </a:p>
          <a:p>
            <a:pPr>
              <a:spcAft>
                <a:spcPts val="600"/>
              </a:spcAft>
            </a:pPr>
            <a:r>
              <a:rPr lang="en-US" sz="1400" dirty="0">
                <a:solidFill>
                  <a:srgbClr val="5B6770"/>
                </a:solidFill>
                <a:cs typeface="Times New Roman" panose="02020603050405020304" pitchFamily="18" charset="0"/>
              </a:rPr>
              <a:t>Market-wide average Total Potential Exposure (TPE) increased from $1.37 billion in March 2024 to $1.52 billion in April 2024.</a:t>
            </a:r>
          </a:p>
          <a:p>
            <a:pPr lvl="1">
              <a:spcAft>
                <a:spcPts val="600"/>
              </a:spcAft>
            </a:pPr>
            <a:r>
              <a:rPr lang="en-US" sz="1400" dirty="0">
                <a:solidFill>
                  <a:srgbClr val="5B6770"/>
                </a:solidFill>
                <a:cs typeface="Times New Roman" panose="02020603050405020304" pitchFamily="18" charset="0"/>
              </a:rPr>
              <a:t>TPE increased due to higher forward adjustment factors and real-time and day-ahead prices</a:t>
            </a:r>
          </a:p>
          <a:p>
            <a:pPr marL="344488" lvl="2" indent="-344488">
              <a:spcAft>
                <a:spcPts val="600"/>
              </a:spcAft>
            </a:pPr>
            <a:r>
              <a:rPr lang="en-US" sz="1400" dirty="0">
                <a:solidFill>
                  <a:srgbClr val="5B6770"/>
                </a:solidFill>
                <a:cs typeface="Times New Roman" panose="02020603050405020304" pitchFamily="18" charset="0"/>
              </a:rPr>
              <a:t>Discretionary Collateral is defined as Secured Collateral in excess of TPE,CRR Locked ACL and DAM Exposure</a:t>
            </a:r>
          </a:p>
          <a:p>
            <a:pPr lvl="1">
              <a:spcAft>
                <a:spcPts val="600"/>
              </a:spcAft>
            </a:pPr>
            <a:r>
              <a:rPr lang="en-US" sz="1400" dirty="0">
                <a:solidFill>
                  <a:srgbClr val="5B6770"/>
                </a:solidFill>
                <a:cs typeface="Times New Roman" panose="02020603050405020304" pitchFamily="18" charset="0"/>
              </a:rPr>
              <a:t>Average Discretionary Collateral decreased from $4.43 billion in March 2024 to $4.10 billion in April 2024</a:t>
            </a:r>
          </a:p>
          <a:p>
            <a:pPr>
              <a:spcAft>
                <a:spcPts val="600"/>
              </a:spcAft>
            </a:pPr>
            <a:r>
              <a:rPr lang="en-US" sz="1400" dirty="0">
                <a:solidFill>
                  <a:srgbClr val="5B6770"/>
                </a:solidFill>
                <a:cs typeface="Times New Roman" panose="02020603050405020304" pitchFamily="18" charset="0"/>
              </a:rPr>
              <a:t>Four Counter-parties defaulted for not posting the required Independent Amount after NPRR 1165 was implemented on April 1st.  All four CPs did not have any activity in the market and did not want to post Independent Amounts.</a:t>
            </a:r>
          </a:p>
          <a:p>
            <a:pPr>
              <a:spcAft>
                <a:spcPts val="600"/>
              </a:spcAft>
            </a:pPr>
            <a:endParaRPr lang="en-US" sz="1400" dirty="0">
              <a:solidFill>
                <a:srgbClr val="5B6770"/>
              </a:solidFill>
              <a:cs typeface="Times New Roman" panose="02020603050405020304" pitchFamily="18" charset="0"/>
            </a:endParaRPr>
          </a:p>
          <a:p>
            <a:pPr>
              <a:spcAft>
                <a:spcPts val="600"/>
              </a:spcAft>
            </a:pPr>
            <a:endParaRPr lang="en-US" sz="1400" dirty="0">
              <a:solidFill>
                <a:srgbClr val="5B6770"/>
              </a:solidFill>
              <a:cs typeface="Times New Roman" panose="02020603050405020304" pitchFamily="18" charset="0"/>
            </a:endParaRPr>
          </a:p>
          <a:p>
            <a:pPr>
              <a:spcAft>
                <a:spcPts val="600"/>
              </a:spcAft>
            </a:pPr>
            <a:endParaRPr lang="en-US" sz="1400" dirty="0">
              <a:solidFill>
                <a:srgbClr val="5B6770"/>
              </a:solidFill>
              <a:cs typeface="Times New Roman" panose="02020603050405020304" pitchFamily="18" charset="0"/>
            </a:endParaRPr>
          </a:p>
          <a:p>
            <a:pPr marL="457200" lvl="1" indent="0">
              <a:spcAft>
                <a:spcPts val="600"/>
              </a:spcAft>
              <a:buNone/>
            </a:pPr>
            <a:endParaRPr lang="en-US" sz="1800" dirty="0">
              <a:latin typeface="+mj-lt"/>
            </a:endParaRPr>
          </a:p>
          <a:p>
            <a:pPr marL="457200" lvl="1" indent="0">
              <a:spcAft>
                <a:spcPts val="600"/>
              </a:spcAft>
              <a:buNone/>
            </a:pPr>
            <a:endParaRPr lang="en-US" sz="1800" dirty="0">
              <a:latin typeface="+mj-lt"/>
            </a:endParaRPr>
          </a:p>
          <a:p>
            <a:pPr marL="457200" lvl="1" indent="0">
              <a:spcAft>
                <a:spcPts val="600"/>
              </a:spcAft>
              <a:buNone/>
            </a:pPr>
            <a:endParaRPr lang="en-US" sz="1800" dirty="0">
              <a:latin typeface="+mj-lt"/>
            </a:endParaRPr>
          </a:p>
          <a:p>
            <a:pPr marL="457200" lvl="1" indent="0">
              <a:spcAft>
                <a:spcPts val="600"/>
              </a:spcAft>
              <a:buNone/>
            </a:pPr>
            <a:endParaRPr lang="en-US" sz="1800" dirty="0">
              <a:latin typeface="+mj-lt"/>
            </a:endParaRPr>
          </a:p>
          <a:p>
            <a:pPr marL="457200" lvl="1" indent="0">
              <a:spcAft>
                <a:spcPts val="600"/>
              </a:spcAft>
              <a:buNone/>
            </a:pPr>
            <a:endParaRPr lang="en-US" sz="1800" dirty="0">
              <a:latin typeface="+mj-lt"/>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1260486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22319"/>
          </a:xfrm>
        </p:spPr>
        <p:txBody>
          <a:bodyPr/>
          <a:lstStyle/>
          <a:p>
            <a:pPr algn="just"/>
            <a:r>
              <a:rPr lang="en-US" sz="1600" dirty="0">
                <a:cs typeface="Times New Roman" panose="02020603050405020304" pitchFamily="18" charset="0"/>
              </a:rPr>
              <a:t>TPE and Forward Adjustment Factors: April 2023 – April 2024 </a:t>
            </a:r>
            <a:endParaRPr lang="en-US" sz="16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7" name="Rectangle 6"/>
          <p:cNvSpPr/>
          <p:nvPr/>
        </p:nvSpPr>
        <p:spPr>
          <a:xfrm>
            <a:off x="762000" y="5715000"/>
            <a:ext cx="7848600" cy="276999"/>
          </a:xfrm>
          <a:prstGeom prst="rect">
            <a:avLst/>
          </a:prstGeom>
        </p:spPr>
        <p:txBody>
          <a:bodyPr wrap="square">
            <a:spAutoFit/>
          </a:bodyPr>
          <a:lstStyle/>
          <a:p>
            <a:pPr>
              <a:spcAft>
                <a:spcPts val="600"/>
              </a:spcAft>
            </a:pPr>
            <a:r>
              <a:rPr lang="en-US" sz="1200" dirty="0">
                <a:solidFill>
                  <a:srgbClr val="5B6770"/>
                </a:solidFill>
                <a:cs typeface="Times New Roman" panose="02020603050405020304" pitchFamily="18" charset="0"/>
              </a:rPr>
              <a:t>*TPE adjusted to exclude short pay entities eliminating data skew </a:t>
            </a:r>
          </a:p>
        </p:txBody>
      </p:sp>
      <p:pic>
        <p:nvPicPr>
          <p:cNvPr id="3" name="Picture 2">
            <a:extLst>
              <a:ext uri="{FF2B5EF4-FFF2-40B4-BE49-F238E27FC236}">
                <a16:creationId xmlns:a16="http://schemas.microsoft.com/office/drawing/2014/main" id="{BD61C43D-1B42-DBD5-D7D1-17867E869278}"/>
              </a:ext>
            </a:extLst>
          </p:cNvPr>
          <p:cNvPicPr>
            <a:picLocks noChangeAspect="1"/>
          </p:cNvPicPr>
          <p:nvPr/>
        </p:nvPicPr>
        <p:blipFill>
          <a:blip r:embed="rId3"/>
          <a:stretch>
            <a:fillRect/>
          </a:stretch>
        </p:blipFill>
        <p:spPr>
          <a:xfrm>
            <a:off x="612305" y="1529931"/>
            <a:ext cx="7919390" cy="3798137"/>
          </a:xfrm>
          <a:prstGeom prst="rect">
            <a:avLst/>
          </a:prstGeom>
        </p:spPr>
      </p:pic>
    </p:spTree>
    <p:extLst>
      <p:ext uri="{BB962C8B-B14F-4D97-AF65-F5344CB8AC3E}">
        <p14:creationId xmlns:p14="http://schemas.microsoft.com/office/powerpoint/2010/main" val="3205083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r>
              <a:rPr lang="en-US" sz="1600" dirty="0">
                <a:cs typeface="Times New Roman" panose="02020603050405020304" pitchFamily="18" charset="0"/>
              </a:rPr>
              <a:t>TPE/Real-Time &amp; Day-Ahead Daily Average Settlement Point Prices for HB_NORT:H April 2023 – April 2024 </a:t>
            </a:r>
            <a:endParaRPr lang="en-US" sz="16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7" name="Rectangle 6"/>
          <p:cNvSpPr/>
          <p:nvPr/>
        </p:nvSpPr>
        <p:spPr>
          <a:xfrm>
            <a:off x="762000" y="5715000"/>
            <a:ext cx="7848600" cy="276999"/>
          </a:xfrm>
          <a:prstGeom prst="rect">
            <a:avLst/>
          </a:prstGeom>
        </p:spPr>
        <p:txBody>
          <a:bodyPr wrap="square">
            <a:spAutoFit/>
          </a:bodyPr>
          <a:lstStyle/>
          <a:p>
            <a:pPr>
              <a:spcAft>
                <a:spcPts val="600"/>
              </a:spcAft>
            </a:pPr>
            <a:r>
              <a:rPr lang="en-US" sz="1200" dirty="0">
                <a:solidFill>
                  <a:srgbClr val="5B6770"/>
                </a:solidFill>
                <a:cs typeface="Times New Roman" panose="02020603050405020304" pitchFamily="18" charset="0"/>
              </a:rPr>
              <a:t>* TPE adjusted to exclude short pay entities eliminating data skew </a:t>
            </a:r>
          </a:p>
        </p:txBody>
      </p:sp>
      <p:pic>
        <p:nvPicPr>
          <p:cNvPr id="3" name="Picture 2">
            <a:extLst>
              <a:ext uri="{FF2B5EF4-FFF2-40B4-BE49-F238E27FC236}">
                <a16:creationId xmlns:a16="http://schemas.microsoft.com/office/drawing/2014/main" id="{08A75484-5A96-6324-B9B6-8E4874F45514}"/>
              </a:ext>
            </a:extLst>
          </p:cNvPr>
          <p:cNvPicPr>
            <a:picLocks noChangeAspect="1"/>
          </p:cNvPicPr>
          <p:nvPr/>
        </p:nvPicPr>
        <p:blipFill>
          <a:blip r:embed="rId3"/>
          <a:stretch>
            <a:fillRect/>
          </a:stretch>
        </p:blipFill>
        <p:spPr>
          <a:xfrm>
            <a:off x="603160" y="1520786"/>
            <a:ext cx="7937680" cy="3816427"/>
          </a:xfrm>
          <a:prstGeom prst="rect">
            <a:avLst/>
          </a:prstGeom>
        </p:spPr>
      </p:pic>
    </p:spTree>
    <p:extLst>
      <p:ext uri="{BB962C8B-B14F-4D97-AF65-F5344CB8AC3E}">
        <p14:creationId xmlns:p14="http://schemas.microsoft.com/office/powerpoint/2010/main" val="2885256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46917"/>
          </a:xfrm>
        </p:spPr>
        <p:txBody>
          <a:bodyPr/>
          <a:lstStyle/>
          <a:p>
            <a:r>
              <a:rPr lang="en-US" sz="1600" dirty="0"/>
              <a:t>Available Credit by Type Compared to Total Potential Exposure (TPE): </a:t>
            </a:r>
            <a:br>
              <a:rPr lang="en-US" sz="1600" dirty="0"/>
            </a:br>
            <a:r>
              <a:rPr lang="en-US" sz="1600" dirty="0">
                <a:cs typeface="Times New Roman" panose="02020603050405020304" pitchFamily="18" charset="0"/>
              </a:rPr>
              <a:t>April 2023 – April 2024</a:t>
            </a:r>
            <a:endParaRPr lang="en-US" sz="16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7" name="Rectangle 6"/>
          <p:cNvSpPr/>
          <p:nvPr/>
        </p:nvSpPr>
        <p:spPr>
          <a:xfrm>
            <a:off x="647700" y="5486400"/>
            <a:ext cx="7848600" cy="461665"/>
          </a:xfrm>
          <a:prstGeom prst="rect">
            <a:avLst/>
          </a:prstGeom>
        </p:spPr>
        <p:txBody>
          <a:bodyPr wrap="square">
            <a:spAutoFit/>
          </a:bodyPr>
          <a:lstStyle/>
          <a:p>
            <a:pPr marL="171450" indent="-171450">
              <a:buFont typeface="Arial" panose="020B0604020202020204" pitchFamily="34" charset="0"/>
              <a:buChar char="•"/>
            </a:pPr>
            <a:r>
              <a:rPr lang="en-US" sz="1200" dirty="0">
                <a:solidFill>
                  <a:srgbClr val="5B6770"/>
                </a:solidFill>
              </a:rPr>
              <a:t>Numbers are as of month-end except for Max TPE</a:t>
            </a:r>
          </a:p>
          <a:p>
            <a:pPr marL="171450" indent="-171450">
              <a:buFont typeface="Arial" panose="020B0604020202020204" pitchFamily="34" charset="0"/>
              <a:buChar char="•"/>
            </a:pPr>
            <a:r>
              <a:rPr lang="en-US" sz="1200" dirty="0">
                <a:solidFill>
                  <a:srgbClr val="5B6770"/>
                </a:solidFill>
              </a:rPr>
              <a:t>Max TPE is the highest TPE for the corresponding month</a:t>
            </a:r>
          </a:p>
        </p:txBody>
      </p:sp>
      <p:pic>
        <p:nvPicPr>
          <p:cNvPr id="3" name="Picture 2">
            <a:extLst>
              <a:ext uri="{FF2B5EF4-FFF2-40B4-BE49-F238E27FC236}">
                <a16:creationId xmlns:a16="http://schemas.microsoft.com/office/drawing/2014/main" id="{A9786930-BA3B-92F4-87A9-8F81EE3B5AD3}"/>
              </a:ext>
            </a:extLst>
          </p:cNvPr>
          <p:cNvPicPr>
            <a:picLocks noChangeAspect="1"/>
          </p:cNvPicPr>
          <p:nvPr/>
        </p:nvPicPr>
        <p:blipFill>
          <a:blip r:embed="rId3"/>
          <a:stretch>
            <a:fillRect/>
          </a:stretch>
        </p:blipFill>
        <p:spPr>
          <a:xfrm>
            <a:off x="446813" y="1287495"/>
            <a:ext cx="8326574" cy="3886768"/>
          </a:xfrm>
          <a:prstGeom prst="rect">
            <a:avLst/>
          </a:prstGeom>
        </p:spPr>
      </p:pic>
    </p:spTree>
    <p:extLst>
      <p:ext uri="{BB962C8B-B14F-4D97-AF65-F5344CB8AC3E}">
        <p14:creationId xmlns:p14="http://schemas.microsoft.com/office/powerpoint/2010/main" val="3330089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481587"/>
          </a:xfrm>
        </p:spPr>
        <p:txBody>
          <a:bodyPr/>
          <a:lstStyle/>
          <a:p>
            <a:r>
              <a:rPr lang="en-US" sz="1600" dirty="0"/>
              <a:t>Issuer Credit Limits vs Total LC Amounts Per Issuer: End-April 2024</a:t>
            </a:r>
            <a:endParaRPr lang="en-US" sz="16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7" name="Rectangle 6"/>
          <p:cNvSpPr/>
          <p:nvPr/>
        </p:nvSpPr>
        <p:spPr>
          <a:xfrm>
            <a:off x="587284" y="5257800"/>
            <a:ext cx="7848600" cy="461665"/>
          </a:xfrm>
          <a:prstGeom prst="rect">
            <a:avLst/>
          </a:prstGeom>
        </p:spPr>
        <p:txBody>
          <a:bodyPr wrap="square">
            <a:spAutoFit/>
          </a:bodyPr>
          <a:lstStyle/>
          <a:p>
            <a:pPr marL="171450" indent="-171450">
              <a:buFont typeface="Arial" panose="020B0604020202020204" pitchFamily="34" charset="0"/>
              <a:buChar char="•"/>
            </a:pPr>
            <a:r>
              <a:rPr lang="en-US" sz="1200" dirty="0">
                <a:solidFill>
                  <a:srgbClr val="5B6770"/>
                </a:solidFill>
              </a:rPr>
              <a:t>As of April 30, 2024</a:t>
            </a:r>
          </a:p>
          <a:p>
            <a:pPr marL="171450" indent="-171450">
              <a:buFont typeface="Arial" panose="020B0604020202020204" pitchFamily="34" charset="0"/>
              <a:buChar char="•"/>
            </a:pPr>
            <a:r>
              <a:rPr lang="en-US" sz="1200" dirty="0">
                <a:solidFill>
                  <a:srgbClr val="5B6770"/>
                </a:solidFill>
              </a:rPr>
              <a:t>There are a total of 36 banks that have issued LCs.</a:t>
            </a:r>
          </a:p>
        </p:txBody>
      </p:sp>
      <p:pic>
        <p:nvPicPr>
          <p:cNvPr id="9" name="Picture 8">
            <a:extLst>
              <a:ext uri="{FF2B5EF4-FFF2-40B4-BE49-F238E27FC236}">
                <a16:creationId xmlns:a16="http://schemas.microsoft.com/office/drawing/2014/main" id="{FEC6CA8C-FC8F-BED1-0874-D668980948EC}"/>
              </a:ext>
            </a:extLst>
          </p:cNvPr>
          <p:cNvPicPr>
            <a:picLocks noChangeAspect="1"/>
          </p:cNvPicPr>
          <p:nvPr/>
        </p:nvPicPr>
        <p:blipFill>
          <a:blip r:embed="rId3"/>
          <a:stretch>
            <a:fillRect/>
          </a:stretch>
        </p:blipFill>
        <p:spPr>
          <a:xfrm>
            <a:off x="457200" y="1922617"/>
            <a:ext cx="8305800" cy="2958482"/>
          </a:xfrm>
          <a:prstGeom prst="rect">
            <a:avLst/>
          </a:prstGeom>
        </p:spPr>
      </p:pic>
    </p:spTree>
    <p:extLst>
      <p:ext uri="{BB962C8B-B14F-4D97-AF65-F5344CB8AC3E}">
        <p14:creationId xmlns:p14="http://schemas.microsoft.com/office/powerpoint/2010/main" val="1455245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1800" dirty="0">
                <a:cs typeface="Times New Roman" panose="02020603050405020304" pitchFamily="18" charset="0"/>
              </a:rPr>
              <a:t>Discretionary Collateral March 2024 – April 2024</a:t>
            </a:r>
            <a:endParaRPr lang="en-US" sz="1800" b="0"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sp>
        <p:nvSpPr>
          <p:cNvPr id="5" name="TextBox 4"/>
          <p:cNvSpPr txBox="1"/>
          <p:nvPr/>
        </p:nvSpPr>
        <p:spPr>
          <a:xfrm>
            <a:off x="647700" y="5598887"/>
            <a:ext cx="7924800" cy="492443"/>
          </a:xfrm>
          <a:prstGeom prst="rect">
            <a:avLst/>
          </a:prstGeom>
          <a:noFill/>
        </p:spPr>
        <p:txBody>
          <a:bodyPr wrap="square" rtlCol="0">
            <a:spAutoFit/>
          </a:bodyPr>
          <a:lstStyle/>
          <a:p>
            <a:r>
              <a:rPr lang="en-US" sz="1200" dirty="0">
                <a:solidFill>
                  <a:srgbClr val="5B6770"/>
                </a:solidFill>
                <a:cs typeface="Times New Roman" panose="02020603050405020304" pitchFamily="18" charset="0"/>
              </a:rPr>
              <a:t>* Discretionary collateral doesn’t include Unsecured Credit Limit or parent guarantees</a:t>
            </a:r>
            <a:endParaRPr lang="en-US" sz="1400" dirty="0"/>
          </a:p>
          <a:p>
            <a:endParaRPr lang="en-US" sz="1400" dirty="0"/>
          </a:p>
        </p:txBody>
      </p:sp>
      <p:pic>
        <p:nvPicPr>
          <p:cNvPr id="7" name="Picture 6">
            <a:extLst>
              <a:ext uri="{FF2B5EF4-FFF2-40B4-BE49-F238E27FC236}">
                <a16:creationId xmlns:a16="http://schemas.microsoft.com/office/drawing/2014/main" id="{CC726A4B-E0D8-A029-9785-9ABD71BFCB4F}"/>
              </a:ext>
            </a:extLst>
          </p:cNvPr>
          <p:cNvPicPr>
            <a:picLocks noChangeAspect="1"/>
          </p:cNvPicPr>
          <p:nvPr/>
        </p:nvPicPr>
        <p:blipFill>
          <a:blip r:embed="rId3"/>
          <a:stretch>
            <a:fillRect/>
          </a:stretch>
        </p:blipFill>
        <p:spPr>
          <a:xfrm>
            <a:off x="460050" y="1373025"/>
            <a:ext cx="8223900" cy="4111950"/>
          </a:xfrm>
          <a:prstGeom prst="rect">
            <a:avLst/>
          </a:prstGeom>
        </p:spPr>
      </p:pic>
    </p:spTree>
    <p:extLst>
      <p:ext uri="{BB962C8B-B14F-4D97-AF65-F5344CB8AC3E}">
        <p14:creationId xmlns:p14="http://schemas.microsoft.com/office/powerpoint/2010/main" val="649288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1600" dirty="0">
                <a:cs typeface="Times New Roman" panose="02020603050405020304" pitchFamily="18" charset="0"/>
              </a:rPr>
              <a:t>Discretionary Collateral by Market Segment April 2022 - April 2024</a:t>
            </a:r>
            <a:endParaRPr lang="en-US" sz="16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7" name="Rectangle 6"/>
          <p:cNvSpPr/>
          <p:nvPr/>
        </p:nvSpPr>
        <p:spPr>
          <a:xfrm>
            <a:off x="533400" y="5715000"/>
            <a:ext cx="8001000" cy="507831"/>
          </a:xfrm>
          <a:prstGeom prst="rect">
            <a:avLst/>
          </a:prstGeom>
        </p:spPr>
        <p:txBody>
          <a:bodyPr wrap="square">
            <a:spAutoFit/>
          </a:bodyPr>
          <a:lstStyle/>
          <a:p>
            <a:pPr>
              <a:spcAft>
                <a:spcPts val="600"/>
              </a:spcAft>
            </a:pPr>
            <a:r>
              <a:rPr lang="en-US" sz="1200" dirty="0">
                <a:solidFill>
                  <a:srgbClr val="5B6770"/>
                </a:solidFill>
                <a:cs typeface="Times New Roman" panose="02020603050405020304" pitchFamily="18" charset="0"/>
              </a:rPr>
              <a:t>* Discretionary Collateral adjusted to exclude short pay amounts eliminating data skew </a:t>
            </a:r>
          </a:p>
          <a:p>
            <a:pPr>
              <a:spcAft>
                <a:spcPts val="600"/>
              </a:spcAft>
            </a:pPr>
            <a:endParaRPr lang="en-US" sz="1000" dirty="0">
              <a:solidFill>
                <a:srgbClr val="5B6770"/>
              </a:solidFill>
              <a:cs typeface="Times New Roman" panose="02020603050405020304" pitchFamily="18" charset="0"/>
            </a:endParaRPr>
          </a:p>
        </p:txBody>
      </p:sp>
      <p:pic>
        <p:nvPicPr>
          <p:cNvPr id="4" name="Picture 3">
            <a:extLst>
              <a:ext uri="{FF2B5EF4-FFF2-40B4-BE49-F238E27FC236}">
                <a16:creationId xmlns:a16="http://schemas.microsoft.com/office/drawing/2014/main" id="{6E3D60C7-A21B-7D3F-9C52-AC4F6DD22F22}"/>
              </a:ext>
            </a:extLst>
          </p:cNvPr>
          <p:cNvPicPr>
            <a:picLocks noChangeAspect="1"/>
          </p:cNvPicPr>
          <p:nvPr/>
        </p:nvPicPr>
        <p:blipFill>
          <a:blip r:embed="rId3"/>
          <a:stretch>
            <a:fillRect/>
          </a:stretch>
        </p:blipFill>
        <p:spPr>
          <a:xfrm>
            <a:off x="442334" y="1524000"/>
            <a:ext cx="8275694" cy="3602704"/>
          </a:xfrm>
          <a:prstGeom prst="rect">
            <a:avLst/>
          </a:prstGeom>
        </p:spPr>
      </p:pic>
    </p:spTree>
    <p:extLst>
      <p:ext uri="{BB962C8B-B14F-4D97-AF65-F5344CB8AC3E}">
        <p14:creationId xmlns:p14="http://schemas.microsoft.com/office/powerpoint/2010/main" val="3215094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1800" dirty="0">
                <a:cs typeface="Times New Roman" panose="02020603050405020304" pitchFamily="18" charset="0"/>
              </a:rPr>
              <a:t>TPE and Discretionary Collateral by Market Segment - April 2024</a:t>
            </a:r>
            <a:endParaRPr lang="en-US" sz="18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4" name="TextBox 3"/>
          <p:cNvSpPr txBox="1"/>
          <p:nvPr/>
        </p:nvSpPr>
        <p:spPr>
          <a:xfrm>
            <a:off x="789950" y="795253"/>
            <a:ext cx="7772400" cy="307777"/>
          </a:xfrm>
          <a:prstGeom prst="rect">
            <a:avLst/>
          </a:prstGeom>
          <a:noFill/>
        </p:spPr>
        <p:txBody>
          <a:bodyPr wrap="square" rtlCol="0">
            <a:spAutoFit/>
          </a:bodyPr>
          <a:lstStyle/>
          <a:p>
            <a:r>
              <a:rPr lang="en-US" sz="1400" dirty="0"/>
              <a:t>Load and Generation entities accounted for the largest portion of discretionary collateral</a:t>
            </a:r>
            <a:endParaRPr lang="en-US" sz="1400" b="1" dirty="0">
              <a:solidFill>
                <a:srgbClr val="FF0000"/>
              </a:solidFill>
            </a:endParaRPr>
          </a:p>
        </p:txBody>
      </p:sp>
      <p:pic>
        <p:nvPicPr>
          <p:cNvPr id="3" name="Picture 2">
            <a:extLst>
              <a:ext uri="{FF2B5EF4-FFF2-40B4-BE49-F238E27FC236}">
                <a16:creationId xmlns:a16="http://schemas.microsoft.com/office/drawing/2014/main" id="{6E91F999-B961-DAC3-D6AD-BA8B96CCBA16}"/>
              </a:ext>
            </a:extLst>
          </p:cNvPr>
          <p:cNvPicPr>
            <a:picLocks noChangeAspect="1"/>
          </p:cNvPicPr>
          <p:nvPr/>
        </p:nvPicPr>
        <p:blipFill>
          <a:blip r:embed="rId3"/>
          <a:stretch>
            <a:fillRect/>
          </a:stretch>
        </p:blipFill>
        <p:spPr>
          <a:xfrm>
            <a:off x="942660" y="1670151"/>
            <a:ext cx="6851355" cy="3740049"/>
          </a:xfrm>
          <a:prstGeom prst="rect">
            <a:avLst/>
          </a:prstGeom>
        </p:spPr>
      </p:pic>
    </p:spTree>
    <p:extLst>
      <p:ext uri="{BB962C8B-B14F-4D97-AF65-F5344CB8AC3E}">
        <p14:creationId xmlns:p14="http://schemas.microsoft.com/office/powerpoint/2010/main" val="252083905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purl.org/dc/terms/"/>
    <ds:schemaRef ds:uri="http://schemas.microsoft.com/office/2006/documentManagement/types"/>
    <ds:schemaRef ds:uri="http://www.w3.org/XML/1998/namespace"/>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177321</TotalTime>
  <Words>862</Words>
  <Application>Microsoft Office PowerPoint</Application>
  <PresentationFormat>On-screen Show (4:3)</PresentationFormat>
  <Paragraphs>145</Paragraphs>
  <Slides>16</Slides>
  <Notes>16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16</vt:i4>
      </vt:variant>
    </vt:vector>
  </HeadingPairs>
  <TitlesOfParts>
    <vt:vector size="21" baseType="lpstr">
      <vt:lpstr>Arial</vt:lpstr>
      <vt:lpstr>Calibri</vt:lpstr>
      <vt:lpstr>1_Custom Design</vt:lpstr>
      <vt:lpstr>Office Theme</vt:lpstr>
      <vt:lpstr>Custom Design</vt:lpstr>
      <vt:lpstr>PowerPoint Presentation</vt:lpstr>
      <vt:lpstr>Monthly Highlights March 2024 - April 2024</vt:lpstr>
      <vt:lpstr>TPE and Forward Adjustment Factors: April 2023 – April 2024 </vt:lpstr>
      <vt:lpstr>TPE/Real-Time &amp; Day-Ahead Daily Average Settlement Point Prices for HB_NORT:H April 2023 – April 2024 </vt:lpstr>
      <vt:lpstr>Available Credit by Type Compared to Total Potential Exposure (TPE):  April 2023 – April 2024</vt:lpstr>
      <vt:lpstr>Issuer Credit Limits vs Total LC Amounts Per Issuer: End-April 2024</vt:lpstr>
      <vt:lpstr>Discretionary Collateral March 2024 – April 2024</vt:lpstr>
      <vt:lpstr>Discretionary Collateral by Market Segment April 2022 - April 2024</vt:lpstr>
      <vt:lpstr>TPE and Discretionary Collateral by Market Segment - April 2024</vt:lpstr>
      <vt:lpstr>TPEA Coverage of Settlements March 2023 - March 2024 </vt:lpstr>
      <vt:lpstr>TPEA Coverage of Settlements March 2023 - March 2024 </vt:lpstr>
      <vt:lpstr>TPEA Coverage of Settlements March 2023 - March 2024 </vt:lpstr>
      <vt:lpstr>TPEA Coverage of Settlements March 2023 - March 2024 </vt:lpstr>
      <vt:lpstr>TPEA Coverage of Settlements March 2023 - March 2024 </vt:lpstr>
      <vt:lpstr>TPEA Coverage of Settlements March 2023 - March 2024 </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Zapanta, Zaldy</cp:lastModifiedBy>
  <cp:revision>1136</cp:revision>
  <cp:lastPrinted>2019-06-18T19:02:16Z</cp:lastPrinted>
  <dcterms:created xsi:type="dcterms:W3CDTF">2016-01-21T15:20:31Z</dcterms:created>
  <dcterms:modified xsi:type="dcterms:W3CDTF">2024-05-17T03:25:47Z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2023-08-11T03:22:48Z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8f01147a-d64c-431b-8326-71285533d140</vt:lpwstr>
  </property>
  <property fmtid="{D5CDD505-2E9C-101B-9397-08002B2CF9AE}" pid="9" name="MSIP_Label_7084cbda-52b8-46fb-a7b7-cb5bd465ed85_ContentBits">
    <vt:lpwstr>0</vt:lpwstr>
  </property>
</Properties>
</file>