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9"/>
  </p:notesMasterIdLst>
  <p:handoutMasterIdLst>
    <p:handoutMasterId r:id="rId10"/>
  </p:handoutMasterIdLst>
  <p:sldIdLst>
    <p:sldId id="260" r:id="rId4"/>
    <p:sldId id="369" r:id="rId5"/>
    <p:sldId id="2593" r:id="rId6"/>
    <p:sldId id="2592" r:id="rId7"/>
    <p:sldId id="375" r:id="rId8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595" autoAdjust="0"/>
  </p:normalViewPr>
  <p:slideViewPr>
    <p:cSldViewPr snapToGrid="0" snapToObjects="1">
      <p:cViewPr varScale="1">
        <p:scale>
          <a:sx n="114" d="100"/>
          <a:sy n="114" d="100"/>
        </p:scale>
        <p:origin x="1560" y="10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5/14/2024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5/14/2024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5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349797"/>
            <a:ext cx="7543800" cy="2523768"/>
            <a:chOff x="787400" y="1397398"/>
            <a:chExt cx="7543800" cy="2523300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1397398"/>
              <a:ext cx="7543800" cy="252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May 22, 2024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John Schatz								Debbie McKeever</a:t>
              </a:r>
            </a:p>
            <a:p>
              <a:pPr eaLnBrk="1" hangingPunct="1"/>
              <a:r>
                <a:rPr lang="en-US" altLang="en-US" dirty="0"/>
                <a:t>Luminant Generation						Oncor Electric Delivery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699067"/>
            <a:ext cx="8150077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RMS voted approval of TXSET Change Control 2024-850, for Texas SET Version 5.0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LP&amp;L Market Calls, </a:t>
            </a:r>
          </a:p>
          <a:p>
            <a:pPr>
              <a:spcAft>
                <a:spcPts val="600"/>
              </a:spcAft>
            </a:pPr>
            <a:r>
              <a:rPr lang="en-US" b="0" dirty="0"/>
              <a:t>Held on Tuesdays and Thursdays at 10:00 AM </a:t>
            </a:r>
          </a:p>
          <a:p>
            <a:pPr>
              <a:spcAft>
                <a:spcPts val="600"/>
              </a:spcAft>
            </a:pPr>
            <a:r>
              <a:rPr lang="en-US" b="0" dirty="0"/>
              <a:t>Discuss transaction processing exceptions, transaction timing</a:t>
            </a:r>
          </a:p>
          <a:p>
            <a:pPr>
              <a:spcAft>
                <a:spcPts val="600"/>
              </a:spcAft>
            </a:pPr>
            <a:r>
              <a:rPr lang="en-US" b="0" dirty="0"/>
              <a:t>Discuss options for issues resolution</a:t>
            </a:r>
          </a:p>
          <a:p>
            <a:pPr>
              <a:spcAft>
                <a:spcPts val="600"/>
              </a:spcAft>
            </a:pPr>
            <a:r>
              <a:rPr lang="en-US" b="0" dirty="0"/>
              <a:t>Usual attendees - LP&amp;L, LP&amp;L’s EDI Service Provider, ERCOT, Retail Leadership, REPs certified for LP&amp;L territory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RMS Update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F646B-D143-4DD0-9061-E0DBA3BFA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179143"/>
            <a:ext cx="8628313" cy="461665"/>
          </a:xfrm>
        </p:spPr>
        <p:txBody>
          <a:bodyPr/>
          <a:lstStyle/>
          <a:p>
            <a:r>
              <a:rPr lang="en-US" dirty="0"/>
              <a:t>Working Group / Task Force Happenings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DA4351-2573-4C62-BA95-79634BA23FB5}"/>
              </a:ext>
            </a:extLst>
          </p:cNvPr>
          <p:cNvSpPr txBox="1"/>
          <p:nvPr/>
        </p:nvSpPr>
        <p:spPr>
          <a:xfrm>
            <a:off x="209550" y="647700"/>
            <a:ext cx="87248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LRITF</a:t>
            </a:r>
            <a:r>
              <a:rPr lang="en-US" dirty="0"/>
              <a:t> 	</a:t>
            </a:r>
          </a:p>
          <a:p>
            <a:r>
              <a:rPr lang="en-US" dirty="0"/>
              <a:t>		LP&amp;L status and resolution of issues, outstanding items, lessons learned    </a:t>
            </a:r>
          </a:p>
          <a:p>
            <a:r>
              <a:rPr lang="en-US" u="sng" dirty="0"/>
              <a:t>PWG</a:t>
            </a:r>
            <a:r>
              <a:rPr lang="en-US" dirty="0"/>
              <a:t> 	</a:t>
            </a:r>
          </a:p>
          <a:p>
            <a:r>
              <a:rPr lang="en-US" dirty="0"/>
              <a:t>		Meetings resumed May 21</a:t>
            </a:r>
            <a:r>
              <a:rPr lang="en-US" baseline="30000" dirty="0"/>
              <a:t>st</a:t>
            </a:r>
            <a:r>
              <a:rPr lang="en-US" dirty="0"/>
              <a:t> </a:t>
            </a:r>
          </a:p>
          <a:p>
            <a:r>
              <a:rPr lang="en-US" u="sng" dirty="0"/>
              <a:t>RMTTF</a:t>
            </a:r>
            <a:r>
              <a:rPr lang="en-US" dirty="0"/>
              <a:t> </a:t>
            </a:r>
          </a:p>
          <a:p>
            <a:r>
              <a:rPr lang="en-US" dirty="0"/>
              <a:t>		Retail 101 Training held May 1</a:t>
            </a:r>
            <a:r>
              <a:rPr lang="en-US" baseline="30000" dirty="0"/>
              <a:t>st</a:t>
            </a:r>
            <a:r>
              <a:rPr lang="en-US" dirty="0"/>
              <a:t> in person at CenterPoint</a:t>
            </a:r>
          </a:p>
          <a:p>
            <a:r>
              <a:rPr lang="en-US" dirty="0"/>
              <a:t>		Final TX SET 4.0a Training held May 2</a:t>
            </a:r>
            <a:r>
              <a:rPr lang="en-US" baseline="30000" dirty="0"/>
              <a:t>nd</a:t>
            </a:r>
            <a:r>
              <a:rPr lang="en-US" dirty="0"/>
              <a:t> at CenterPoint </a:t>
            </a:r>
          </a:p>
          <a:p>
            <a:r>
              <a:rPr lang="en-US" dirty="0"/>
              <a:t>		24 attendees at Retail 101 / 40 attendees at TXSET 4.0</a:t>
            </a:r>
          </a:p>
          <a:p>
            <a:r>
              <a:rPr lang="en-US" dirty="0"/>
              <a:t>		Estimated date of training for TX SET 5.0 – 1</a:t>
            </a:r>
            <a:r>
              <a:rPr lang="en-US" baseline="30000" dirty="0"/>
              <a:t>st</a:t>
            </a:r>
            <a:r>
              <a:rPr lang="en-US" dirty="0"/>
              <a:t> quarter 2025, Dallas</a:t>
            </a:r>
          </a:p>
          <a:p>
            <a:r>
              <a:rPr lang="en-US" u="sng" dirty="0"/>
              <a:t>TDTMS</a:t>
            </a:r>
          </a:p>
          <a:p>
            <a:r>
              <a:rPr lang="en-US" dirty="0"/>
              <a:t>		Inadvertent Gain statistics, working with ERCOT Client Services to 				develop standard message to be used for notifying REPs of counts of 			Inadvertent Gains </a:t>
            </a:r>
          </a:p>
          <a:p>
            <a:r>
              <a:rPr lang="en-US" u="sng" dirty="0"/>
              <a:t>TX SET and MCT </a:t>
            </a:r>
          </a:p>
          <a:p>
            <a:r>
              <a:rPr lang="en-US" dirty="0"/>
              <a:t>		Jointly with TDTMS, developing Transition Plan for implementation of TX 		SET 5.0 and SCR for accompanying MarkeTrak processing changes </a:t>
            </a:r>
          </a:p>
        </p:txBody>
      </p:sp>
    </p:spTree>
    <p:extLst>
      <p:ext uri="{BB962C8B-B14F-4D97-AF65-F5344CB8AC3E}">
        <p14:creationId xmlns:p14="http://schemas.microsoft.com/office/powerpoint/2010/main" val="624330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31489" y="660967"/>
            <a:ext cx="8281022" cy="565410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en-US" sz="1800" dirty="0">
                <a:solidFill>
                  <a:srgbClr val="C00000"/>
                </a:solidFill>
              </a:rPr>
              <a:t>Every LSE Must Test and Certify for TXSET 5.0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1800" dirty="0"/>
              <a:t>Market Notice for Flight 0924 was sent on 03/20/24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1800" dirty="0"/>
              <a:t>Market Notice reminder for Flight 0924 will be sent on 05/08/24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1800" dirty="0">
                <a:solidFill>
                  <a:srgbClr val="C00000"/>
                </a:solidFill>
              </a:rPr>
              <a:t>Flight 0924 application deadline is 07/03/24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1800" dirty="0">
                <a:solidFill>
                  <a:srgbClr val="C00000"/>
                </a:solidFill>
              </a:rPr>
              <a:t>Flight 0924 signup deadline is 07/31/24</a:t>
            </a:r>
          </a:p>
          <a:p>
            <a:pPr lvl="0">
              <a:lnSpc>
                <a:spcPct val="150000"/>
              </a:lnSpc>
            </a:pPr>
            <a:r>
              <a:rPr lang="en-US" sz="1800" dirty="0"/>
              <a:t>Connectivity testing begins on </a:t>
            </a:r>
            <a:r>
              <a:rPr lang="en-US" sz="1800" dirty="0">
                <a:solidFill>
                  <a:prstClr val="black"/>
                </a:solidFill>
              </a:rPr>
              <a:t>08/06/24</a:t>
            </a:r>
          </a:p>
          <a:p>
            <a:pPr lvl="0">
              <a:lnSpc>
                <a:spcPct val="150000"/>
              </a:lnSpc>
            </a:pPr>
            <a:r>
              <a:rPr lang="en-US" sz="1800" dirty="0">
                <a:solidFill>
                  <a:prstClr val="black"/>
                </a:solidFill>
              </a:rPr>
              <a:t>Day 1 transactions begin on 09/23/24</a:t>
            </a:r>
          </a:p>
          <a:p>
            <a:pPr lvl="0">
              <a:lnSpc>
                <a:spcPct val="150000"/>
              </a:lnSpc>
            </a:pPr>
            <a:r>
              <a:rPr lang="en-US" sz="1800" dirty="0">
                <a:solidFill>
                  <a:prstClr val="black"/>
                </a:solidFill>
              </a:rPr>
              <a:t>Flight </a:t>
            </a:r>
            <a:r>
              <a:rPr lang="en-US" sz="1800" dirty="0"/>
              <a:t>0924 </a:t>
            </a:r>
            <a:r>
              <a:rPr lang="en-US" sz="1800" dirty="0">
                <a:solidFill>
                  <a:prstClr val="black"/>
                </a:solidFill>
              </a:rPr>
              <a:t>is scheduled to conclude on 10/04/24 </a:t>
            </a:r>
          </a:p>
          <a:p>
            <a:pPr lvl="0">
              <a:lnSpc>
                <a:spcPct val="150000"/>
              </a:lnSpc>
            </a:pPr>
            <a:r>
              <a:rPr lang="en-US" sz="1800" dirty="0">
                <a:solidFill>
                  <a:prstClr val="black"/>
                </a:solidFill>
              </a:rPr>
              <a:t>Contingency period concludes 10/18/24</a:t>
            </a:r>
          </a:p>
          <a:p>
            <a:pPr>
              <a:spcAft>
                <a:spcPts val="600"/>
              </a:spcAft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848" y="335560"/>
            <a:ext cx="8517039" cy="207365"/>
          </a:xfrm>
        </p:spPr>
        <p:txBody>
          <a:bodyPr/>
          <a:lstStyle/>
          <a:p>
            <a:r>
              <a:rPr lang="en-US" dirty="0"/>
              <a:t>Flight 0924 TX SET 5.0 Preview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Questions?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12003</TotalTime>
  <Words>347</Words>
  <Application>Microsoft Office PowerPoint</Application>
  <PresentationFormat>On-screen Show (4:3)</PresentationFormat>
  <Paragraphs>59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Custom Design</vt:lpstr>
      <vt:lpstr>PowerPoint Presentation</vt:lpstr>
      <vt:lpstr>RMS Update </vt:lpstr>
      <vt:lpstr>Working Group / Task Force Happenings</vt:lpstr>
      <vt:lpstr>Flight 0924 TX SET 5.0 Preview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Schatz, John</cp:lastModifiedBy>
  <cp:revision>800</cp:revision>
  <cp:lastPrinted>2023-09-19T20:21:51Z</cp:lastPrinted>
  <dcterms:created xsi:type="dcterms:W3CDTF">2010-04-12T23:12:02Z</dcterms:created>
  <dcterms:modified xsi:type="dcterms:W3CDTF">2024-05-14T20:27:59Z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