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386" r:id="rId8"/>
    <p:sldId id="360" r:id="rId9"/>
    <p:sldId id="391" r:id="rId10"/>
    <p:sldId id="392" r:id="rId11"/>
    <p:sldId id="387" r:id="rId12"/>
    <p:sldId id="372" r:id="rId13"/>
    <p:sldId id="390" r:id="rId14"/>
    <p:sldId id="393" r:id="rId15"/>
    <p:sldId id="380" r:id="rId16"/>
    <p:sldId id="39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pos="672" userDrawn="1">
          <p15:clr>
            <a:srgbClr val="A4A3A4"/>
          </p15:clr>
        </p15:guide>
        <p15:guide id="5" pos="5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1" autoAdjust="0"/>
    <p:restoredTop sz="94660"/>
  </p:normalViewPr>
  <p:slideViewPr>
    <p:cSldViewPr showGuides="1">
      <p:cViewPr varScale="1">
        <p:scale>
          <a:sx n="93" d="100"/>
          <a:sy n="93" d="100"/>
        </p:scale>
        <p:origin x="730" y="53"/>
      </p:cViewPr>
      <p:guideLst>
        <p:guide orient="horz" pos="1104"/>
        <p:guide pos="2880"/>
        <p:guide orient="horz" pos="3744"/>
        <p:guide pos="672"/>
        <p:guide pos="50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53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EAL Change Proposals – Scenario #4  </a:t>
            </a:r>
          </a:p>
          <a:p>
            <a:endParaRPr lang="en-US" sz="2000" b="1" dirty="0"/>
          </a:p>
          <a:p>
            <a:endParaRPr lang="en-US" dirty="0"/>
          </a:p>
          <a:p>
            <a:r>
              <a:rPr lang="en-US" dirty="0"/>
              <a:t>Sanchir Dashnyam</a:t>
            </a:r>
          </a:p>
          <a:p>
            <a:r>
              <a:rPr lang="en-US" dirty="0"/>
              <a:t>ERCOT Market Credit Manager </a:t>
            </a:r>
          </a:p>
          <a:p>
            <a:endParaRPr lang="en-US" dirty="0"/>
          </a:p>
          <a:p>
            <a:r>
              <a:rPr lang="en-US" dirty="0"/>
              <a:t>ERCOT Public</a:t>
            </a:r>
          </a:p>
          <a:p>
            <a:r>
              <a:rPr lang="en-US" dirty="0"/>
              <a:t>May 17, 2024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Sample trader during Winter Storm Elliott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99" y="3886200"/>
            <a:ext cx="8458200" cy="34290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9CF4CC-0277-87AC-3893-F1F28028BE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609600"/>
            <a:ext cx="5715000" cy="418271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E1F9C1B-EC4F-15BA-B17D-44A41F6854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4900556"/>
            <a:ext cx="4724400" cy="134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304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Next steps: potential improvements/alternatives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99" y="3886200"/>
            <a:ext cx="8458200" cy="34290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6CB508D-F3FE-3F78-669E-87A242B2AD16}"/>
              </a:ext>
            </a:extLst>
          </p:cNvPr>
          <p:cNvSpPr txBox="1">
            <a:spLocks/>
          </p:cNvSpPr>
          <p:nvPr/>
        </p:nvSpPr>
        <p:spPr>
          <a:xfrm>
            <a:off x="376881" y="1143000"/>
            <a:ext cx="8233719" cy="322850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Cap FAF as it is applied against NLE but not NLF, or, alternatively use a multiplier of 1.5 or 2.00 against NLE (instead of FAF). This is to have a floor but not too high of a floor, especially after the event. 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Reduce/adjust the look back period depending on seasons. This could help with the positive gaps. 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For NLE: Gross up/down charges/credits, similar to the treatment of RTLCNS. Essentially, increase exposures (charges) and discount the credits by 10%-20%.  Currently for RTLCNS we are upping the charges and discounting the credits by 10% when coming up with the real time liability amount from the Real Time Imbalance Amount. 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For Traders, for NLE calculation do not net and take the positive (whether it is DA or RT), but do not apply a factor. 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For Traders, just leave it “as is” and do not apply </a:t>
            </a:r>
            <a:r>
              <a:rPr lang="en-US" sz="1100">
                <a:latin typeface="Calibri" panose="020F0502020204030204" pitchFamily="34" charset="0"/>
                <a:ea typeface="Times New Roman" panose="02020603050405020304" pitchFamily="18" charset="0"/>
              </a:rPr>
              <a:t>any netting.  </a:t>
            </a: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3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9F66FD1-E121-36A4-56F8-5287EDF0DE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2265585"/>
            <a:ext cx="8953500" cy="116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348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pPr algn="ctr"/>
            <a:r>
              <a:rPr lang="en-US" sz="2000" dirty="0"/>
              <a:t>Invoice Exposures – Definitions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295400"/>
            <a:ext cx="8534400" cy="5029200"/>
          </a:xfrm>
        </p:spPr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Invoice exposures – New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M1 days forward invoices + 7 days look back </a:t>
            </a:r>
            <a:r>
              <a:rPr lang="en-US" sz="15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actual</a:t>
            </a: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invoices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M1 days could range from 10 to 21 days depending on weekends/holidays, MP activity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Invoices exclude M&amp;N securitization invoices, CRR auction invoices and miscellaneous invoices relating to $2B distributed to market for Sec N on 6/21/22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Data is for a period covering 1/1/2022 through 2/29/24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TPEA excludes Uri invoices and PUL uplift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>
                <a:latin typeface="Calibri" panose="020F0502020204030204" pitchFamily="34" charset="0"/>
                <a:ea typeface="Times New Roman" panose="02020603050405020304" pitchFamily="18" charset="0"/>
              </a:rPr>
              <a:t>TPEA – Invoice exposures = Gap </a:t>
            </a:r>
            <a:endParaRPr lang="en-US" sz="15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Negative gap is when invoice exposures exceed TPEA (less than -$10,000)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latin typeface="Calibri" panose="020F0502020204030204" pitchFamily="34" charset="0"/>
                <a:ea typeface="Times New Roman" panose="02020603050405020304" pitchFamily="18" charset="0"/>
              </a:rPr>
              <a:t>Positive gap is when TPEA exceeds invoice exposures (more than $10,000)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latin typeface="Calibri" panose="020F0502020204030204" pitchFamily="34" charset="0"/>
                <a:ea typeface="Times New Roman" panose="02020603050405020304" pitchFamily="18" charset="0"/>
              </a:rPr>
              <a:t>Independent amounts posted as a result of NPRR1165 are not included in these calculations. IA’s are part of TPES. </a:t>
            </a:r>
            <a:endParaRPr lang="en-US" sz="1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117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pPr algn="ctr"/>
            <a:r>
              <a:rPr lang="en-US" sz="2000" dirty="0"/>
              <a:t>Current EAL Formula vs. Scenarios #1, #1a and 1b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914400"/>
            <a:ext cx="8724900" cy="556260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ea typeface="Times New Roman" panose="02020603050405020304" pitchFamily="18" charset="0"/>
              </a:rPr>
              <a:t>Current: 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EAL </a:t>
            </a:r>
            <a:r>
              <a:rPr lang="en-US" sz="1400" i="1" baseline="-25000" dirty="0">
                <a:effectLst/>
                <a:ea typeface="Times New Roman" panose="02020603050405020304" pitchFamily="18" charset="0"/>
              </a:rPr>
              <a:t>q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= Max [IEL during the first 40-day period only beginning on the date that the Counter-Party commences activity in ERCOT markets, </a:t>
            </a:r>
            <a:r>
              <a:rPr lang="en-US" sz="1400" dirty="0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RFAF * Max {RTLE during the previous </a:t>
            </a:r>
            <a:r>
              <a:rPr lang="en-US" sz="1400" i="1" dirty="0" err="1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lrq</a:t>
            </a:r>
            <a:r>
              <a:rPr lang="en-US" sz="1400" i="1" dirty="0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days}, RTLF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] + </a:t>
            </a:r>
            <a:r>
              <a:rPr lang="en-US" sz="1400" dirty="0">
                <a:effectLst/>
                <a:highlight>
                  <a:srgbClr val="FF0000"/>
                </a:highlight>
                <a:ea typeface="Times New Roman" panose="02020603050405020304" pitchFamily="18" charset="0"/>
              </a:rPr>
              <a:t>DFAF * DALE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1400" dirty="0">
                <a:effectLst/>
                <a:highlight>
                  <a:srgbClr val="00FF00"/>
                </a:highlight>
                <a:ea typeface="Times New Roman" panose="02020603050405020304" pitchFamily="18" charset="0"/>
              </a:rPr>
              <a:t>Max [RTLCNS, Max {URTA during the previous </a:t>
            </a:r>
            <a:r>
              <a:rPr lang="en-US" sz="1400" i="1" dirty="0" err="1">
                <a:effectLst/>
                <a:highlight>
                  <a:srgbClr val="00FF00"/>
                </a:highlight>
                <a:ea typeface="Times New Roman" panose="02020603050405020304" pitchFamily="18" charset="0"/>
              </a:rPr>
              <a:t>lrq</a:t>
            </a:r>
            <a:r>
              <a:rPr lang="en-US" sz="1400" i="1" dirty="0">
                <a:effectLst/>
                <a:highlight>
                  <a:srgbClr val="00FF00"/>
                </a:highlight>
                <a:ea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highlight>
                  <a:srgbClr val="00FF00"/>
                </a:highlight>
                <a:ea typeface="Times New Roman" panose="02020603050405020304" pitchFamily="18" charset="0"/>
              </a:rPr>
              <a:t>days}]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+ OUT</a:t>
            </a:r>
            <a:r>
              <a:rPr lang="en-US" sz="1400" i="1" baseline="-25000" dirty="0">
                <a:effectLst/>
                <a:ea typeface="Times New Roman" panose="02020603050405020304" pitchFamily="18" charset="0"/>
              </a:rPr>
              <a:t> q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+ ILE</a:t>
            </a:r>
            <a:r>
              <a:rPr lang="en-US" sz="1400" baseline="-25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i="1" baseline="-25000" dirty="0">
                <a:effectLst/>
                <a:ea typeface="Times New Roman" panose="02020603050405020304" pitchFamily="18" charset="0"/>
              </a:rPr>
              <a:t>q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i="1" baseline="-25000" dirty="0">
              <a:latin typeface="+mj-lt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400" dirty="0">
                <a:effectLst/>
                <a:latin typeface="+mj-lt"/>
                <a:ea typeface="Times New Roman" panose="02020603050405020304" pitchFamily="18" charset="0"/>
              </a:rPr>
              <a:t>OUT </a:t>
            </a:r>
            <a:r>
              <a:rPr lang="en-US" sz="1400" i="1" baseline="-25000" dirty="0">
                <a:effectLst/>
                <a:latin typeface="+mj-lt"/>
                <a:ea typeface="Times New Roman" panose="02020603050405020304" pitchFamily="18" charset="0"/>
              </a:rPr>
              <a:t>q</a:t>
            </a:r>
            <a:r>
              <a:rPr lang="en-US" sz="1400" dirty="0">
                <a:effectLst/>
                <a:latin typeface="+mj-lt"/>
                <a:ea typeface="Times New Roman" panose="02020603050405020304" pitchFamily="18" charset="0"/>
              </a:rPr>
              <a:t> = OIA </a:t>
            </a:r>
            <a:r>
              <a:rPr lang="en-US" sz="1400" i="1" baseline="-25000" dirty="0">
                <a:effectLst/>
                <a:latin typeface="+mj-lt"/>
                <a:ea typeface="Times New Roman" panose="02020603050405020304" pitchFamily="18" charset="0"/>
              </a:rPr>
              <a:t>q</a:t>
            </a:r>
            <a:r>
              <a:rPr lang="en-US" sz="1400" dirty="0">
                <a:effectLst/>
                <a:latin typeface="+mj-lt"/>
                <a:ea typeface="Times New Roman" panose="02020603050405020304" pitchFamily="18" charset="0"/>
              </a:rPr>
              <a:t> + UDAA </a:t>
            </a:r>
            <a:r>
              <a:rPr lang="en-US" sz="1400" i="1" baseline="-25000" dirty="0">
                <a:effectLst/>
                <a:latin typeface="+mj-lt"/>
                <a:ea typeface="Times New Roman" panose="02020603050405020304" pitchFamily="18" charset="0"/>
              </a:rPr>
              <a:t>q</a:t>
            </a:r>
            <a:r>
              <a:rPr lang="en-US" sz="1400" dirty="0">
                <a:effectLst/>
                <a:latin typeface="+mj-lt"/>
                <a:ea typeface="Times New Roman" panose="02020603050405020304" pitchFamily="18" charset="0"/>
              </a:rPr>
              <a:t> + UFA </a:t>
            </a:r>
            <a:r>
              <a:rPr lang="en-US" sz="1400" i="1" baseline="-25000" dirty="0">
                <a:effectLst/>
                <a:latin typeface="+mj-lt"/>
                <a:ea typeface="Times New Roman" panose="02020603050405020304" pitchFamily="18" charset="0"/>
              </a:rPr>
              <a:t>q</a:t>
            </a:r>
            <a:r>
              <a:rPr lang="en-US" sz="1400" dirty="0">
                <a:effectLst/>
                <a:latin typeface="+mj-lt"/>
                <a:ea typeface="Times New Roman" panose="02020603050405020304" pitchFamily="18" charset="0"/>
              </a:rPr>
              <a:t> + UTA </a:t>
            </a:r>
            <a:r>
              <a:rPr lang="en-US" sz="1400" i="1" baseline="-25000" dirty="0">
                <a:effectLst/>
                <a:latin typeface="+mj-lt"/>
                <a:ea typeface="Times New Roman" panose="02020603050405020304" pitchFamily="18" charset="0"/>
              </a:rPr>
              <a:t>q</a:t>
            </a:r>
            <a:r>
              <a:rPr lang="en-US" sz="1400" dirty="0">
                <a:effectLst/>
                <a:latin typeface="+mj-lt"/>
                <a:ea typeface="Times New Roman" panose="02020603050405020304" pitchFamily="18" charset="0"/>
              </a:rPr>
              <a:t> + CARD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i="1" baseline="-25000" dirty="0">
              <a:latin typeface="+mj-lt"/>
              <a:ea typeface="Times New Roman" panose="02020603050405020304" pitchFamily="18" charset="0"/>
            </a:endParaRPr>
          </a:p>
          <a:p>
            <a:pPr marL="0" indent="0">
              <a:lnSpc>
                <a:spcPct val="105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Arial-BoldMT"/>
                <a:ea typeface="Calibri" panose="020F0502020204030204" pitchFamily="34" charset="0"/>
                <a:cs typeface="Arial-BoldMT"/>
              </a:rPr>
              <a:t>Scenario #1: </a:t>
            </a:r>
            <a:r>
              <a:rPr lang="en-US" sz="14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EAL t = Max [</a:t>
            </a:r>
            <a:r>
              <a:rPr lang="en-US" sz="14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RFAF *</a:t>
            </a: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Max {</a:t>
            </a:r>
            <a:r>
              <a:rPr lang="en-US" sz="14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RT</a:t>
            </a: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 during the previous </a:t>
            </a:r>
            <a:r>
              <a:rPr lang="en-US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lrt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days}, </a:t>
            </a: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FAF*</a:t>
            </a:r>
            <a:r>
              <a:rPr lang="en-US" sz="14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RT</a:t>
            </a: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F]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4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DFAF * DALE</a:t>
            </a: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</a:t>
            </a: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Max </a:t>
            </a:r>
            <a:r>
              <a:rPr lang="en-US" sz="14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[</a:t>
            </a:r>
            <a:r>
              <a:rPr lang="en-US" sz="1400" strike="sng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RTLCNS</a:t>
            </a:r>
            <a:r>
              <a:rPr lang="en-US" sz="14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NLCD,</a:t>
            </a:r>
            <a:r>
              <a:rPr lang="en-US" sz="14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Max {U</a:t>
            </a: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</a:t>
            </a:r>
            <a:r>
              <a:rPr lang="en-US" sz="14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RTA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during the previous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lrq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days}</a:t>
            </a:r>
            <a:r>
              <a:rPr lang="en-US" sz="14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]</a:t>
            </a: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OUT </a:t>
            </a:r>
            <a:r>
              <a:rPr lang="en-US" sz="14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(included UDAA)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400" i="1" baseline="-25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endParaRPr lang="en-US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NLE </a:t>
            </a: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= Total net liability extrapolated  (Last 14 days RTM Initial Statement Average + Last 14 days DAM Initial Statement Average based on RTM Initial OD)*M1. Use same RTM ODs for DAM as well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NLF</a:t>
            </a: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= net liability forward = 1.5 * NLCD</a:t>
            </a:r>
            <a:endParaRPr lang="en-US" sz="1000" dirty="0">
              <a:solidFill>
                <a:srgbClr val="000000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NLCD</a:t>
            </a: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= (7 most recent Operating days Real time estimates + 7 most recent DAM ODs day-ahead) if settled data is available use settled else estimates – no price cap</a:t>
            </a: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FAF</a:t>
            </a: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= 21 future / most recent days 7 RTM Prices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ULE</a:t>
            </a: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= unbilled liability extrapolated (Last 14 days RTM Initial Statement Average + Last 14 days DAM Initial Statement Average based on RTM Initial OD)*M2 -  use same RTM ODs for DAM as well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10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latin typeface="Arial-BoldMT"/>
                <a:ea typeface="Calibri" panose="020F0502020204030204" pitchFamily="34" charset="0"/>
                <a:cs typeface="Arial-BoldMT"/>
              </a:rPr>
              <a:t>Scenario #1a: </a:t>
            </a:r>
            <a:r>
              <a:rPr lang="en-US" sz="16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EAL = 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Max [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RFAF *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Max {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RT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LE during the previous </a:t>
            </a:r>
            <a:r>
              <a:rPr lang="en-US" sz="16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lrt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days}, 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FAF*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RT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L</a:t>
            </a:r>
            <a:r>
              <a:rPr lang="en-US" sz="16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F]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DFAF * DALE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Max 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[</a:t>
            </a:r>
            <a:r>
              <a:rPr lang="en-US" sz="1600" strike="sngStrike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RTLCNS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RTLCNS + UDAA),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Max {U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LE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RTA</a:t>
            </a:r>
            <a:r>
              <a:rPr lang="en-US" sz="16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during the previous </a:t>
            </a:r>
            <a:r>
              <a:rPr lang="en-US" sz="16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lrq</a:t>
            </a:r>
            <a:r>
              <a:rPr lang="en-US" sz="16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days}</a:t>
            </a:r>
            <a:r>
              <a:rPr lang="en-US" sz="16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]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OUT</a:t>
            </a:r>
            <a:r>
              <a:rPr lang="en-US" sz="1600" i="1" baseline="-25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05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Arial-BoldMT"/>
                <a:ea typeface="Calibri" panose="020F0502020204030204" pitchFamily="34" charset="0"/>
                <a:cs typeface="Arial-BoldMT"/>
              </a:rPr>
              <a:t>Scenario #1b </a:t>
            </a:r>
            <a:r>
              <a:rPr lang="en-US" sz="16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EAL t = Max [</a:t>
            </a:r>
            <a:r>
              <a:rPr lang="en-US" sz="16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RFAF *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Max {</a:t>
            </a:r>
            <a:r>
              <a:rPr lang="en-US" sz="16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RT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 during the previous </a:t>
            </a:r>
            <a:r>
              <a:rPr lang="en-US" sz="1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lrt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days}, 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FAF*</a:t>
            </a:r>
            <a:r>
              <a:rPr lang="en-US" sz="16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RT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F]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DFAF * DALE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Max </a:t>
            </a:r>
            <a:r>
              <a:rPr lang="en-US" sz="16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[</a:t>
            </a:r>
            <a:r>
              <a:rPr lang="en-US" sz="1600" strike="sng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RTLCNS</a:t>
            </a:r>
            <a:r>
              <a:rPr lang="en-US" sz="16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NLCD,</a:t>
            </a:r>
            <a:r>
              <a:rPr lang="en-US" sz="16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Max {U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</a:t>
            </a:r>
            <a:r>
              <a:rPr lang="en-US" sz="16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RTA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during the previous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lrq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days}</a:t>
            </a:r>
            <a:r>
              <a:rPr lang="en-US" sz="16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]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OUT  </a:t>
            </a:r>
            <a:r>
              <a:rPr lang="en-US" sz="1600" i="1" baseline="-25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endParaRPr lang="en-US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OUT</a:t>
            </a:r>
            <a:r>
              <a:rPr lang="en-US" sz="1600" i="1" baseline="-25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 = OIA + UFA + UTA + CARD 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(S1a and S1b excludes UDAA)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911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pPr algn="ctr"/>
            <a:r>
              <a:rPr lang="en-US" sz="2000" dirty="0"/>
              <a:t>Scenarios #2, #3 and #4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914400"/>
            <a:ext cx="8724900" cy="556260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latin typeface="Arial-BoldMT"/>
                <a:ea typeface="Calibri" panose="020F0502020204030204" pitchFamily="34" charset="0"/>
                <a:cs typeface="Arial-BoldMT"/>
              </a:rPr>
              <a:t>Scenario #2: </a:t>
            </a:r>
            <a:r>
              <a:rPr lang="en-US" sz="14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EAL q = Max [IEL during the first 40-day period only beginning on the date that the Counter-Party commences activity in ERCOT markets, </a:t>
            </a:r>
            <a:r>
              <a:rPr lang="en-US" sz="14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-BoldMT"/>
                <a:ea typeface="Calibri" panose="020F0502020204030204" pitchFamily="34" charset="0"/>
                <a:cs typeface="Arial-BoldMT"/>
              </a:rPr>
              <a:t>Max{(</a:t>
            </a:r>
            <a:r>
              <a:rPr lang="en-US" sz="1400" dirty="0">
                <a:effectLst/>
                <a:highlight>
                  <a:srgbClr val="FFFF00"/>
                </a:highlight>
                <a:latin typeface="Arial-BoldMT"/>
                <a:ea typeface="Calibri" panose="020F0502020204030204" pitchFamily="34" charset="0"/>
                <a:cs typeface="Arial-BoldMT"/>
              </a:rPr>
              <a:t>RFAF * </a:t>
            </a:r>
            <a:r>
              <a:rPr lang="en-US" sz="1400" strike="sngStrike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-BoldMT"/>
                <a:ea typeface="Calibri" panose="020F0502020204030204" pitchFamily="34" charset="0"/>
                <a:cs typeface="Arial-BoldMT"/>
              </a:rPr>
              <a:t>Max {</a:t>
            </a:r>
            <a:r>
              <a:rPr lang="en-US" sz="1400" dirty="0">
                <a:effectLst/>
                <a:highlight>
                  <a:srgbClr val="FFFF00"/>
                </a:highlight>
                <a:latin typeface="Arial-BoldMT"/>
                <a:ea typeface="Calibri" panose="020F0502020204030204" pitchFamily="34" charset="0"/>
                <a:cs typeface="Arial-BoldMT"/>
              </a:rPr>
              <a:t>RTLE</a:t>
            </a:r>
            <a:r>
              <a:rPr lang="en-US" sz="14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-BoldMT"/>
                <a:ea typeface="Calibri" panose="020F0502020204030204" pitchFamily="34" charset="0"/>
                <a:cs typeface="Arial-BoldMT"/>
              </a:rPr>
              <a:t>)</a:t>
            </a:r>
            <a:r>
              <a:rPr lang="en-US" sz="1400" dirty="0">
                <a:effectLst/>
                <a:highlight>
                  <a:srgbClr val="FFFF00"/>
                </a:highlight>
                <a:latin typeface="Arial-BoldMT"/>
                <a:ea typeface="Calibri" panose="020F0502020204030204" pitchFamily="34" charset="0"/>
                <a:cs typeface="Arial-BoldMT"/>
              </a:rPr>
              <a:t> </a:t>
            </a:r>
            <a:r>
              <a:rPr lang="en-US" sz="14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during the previous </a:t>
            </a:r>
            <a:r>
              <a:rPr lang="en-US" sz="14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lrq</a:t>
            </a:r>
            <a:r>
              <a:rPr lang="en-US" sz="14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days}, RTLF] + DFAF * DALE + Max [RTLCNS, Max {URTA during the previous </a:t>
            </a:r>
            <a:r>
              <a:rPr lang="en-US" sz="14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lrq</a:t>
            </a:r>
            <a:r>
              <a:rPr lang="en-US" sz="14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days}] + OUT q + ILE q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-Bold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Scenario #3:</a:t>
            </a:r>
            <a:r>
              <a:rPr lang="en-US" sz="14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EAL q = Max [IEL during the first 40-day period only beginning on the date that the Counter-Party commences activity in ERCOT markets, </a:t>
            </a:r>
            <a:r>
              <a:rPr lang="en-US" sz="1400" dirty="0">
                <a:effectLst/>
                <a:highlight>
                  <a:srgbClr val="FFFF00"/>
                </a:highlight>
                <a:latin typeface="Arial-BoldMT"/>
                <a:ea typeface="Calibri" panose="020F0502020204030204" pitchFamily="34" charset="0"/>
                <a:cs typeface="Arial-BoldMT"/>
              </a:rPr>
              <a:t>RFAF</a:t>
            </a:r>
            <a:r>
              <a:rPr lang="en-US" sz="14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* Max {RTLE during the previous </a:t>
            </a:r>
            <a:r>
              <a:rPr lang="en-US" sz="14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lrq</a:t>
            </a:r>
            <a:r>
              <a:rPr lang="en-US" sz="14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days}, RTLF] + DFAF * DALE + Max [RTLCNS, Max {URTA during the previous </a:t>
            </a:r>
            <a:r>
              <a:rPr lang="en-US" sz="14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lrq</a:t>
            </a:r>
            <a:r>
              <a:rPr lang="en-US" sz="14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days}] + OUT q + ILE q</a:t>
            </a:r>
          </a:p>
          <a:p>
            <a:pPr marL="40005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RFAF’s: CP specific RFAF and Global RFAF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1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CP specific RFAF = </a:t>
            </a:r>
            <a:r>
              <a:rPr lang="en-US" sz="10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Projected Real-Time ICE Forward Average Price</a:t>
            </a:r>
            <a:r>
              <a:rPr lang="en-US" sz="1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Max RTLE date </a:t>
            </a:r>
            <a:r>
              <a:rPr lang="en-US" sz="10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Historic Real-Time Settled Average Price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1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 RFAF is calculated </a:t>
            </a:r>
            <a:r>
              <a:rPr lang="en-US" sz="1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 on existing methodology. Global </a:t>
            </a:r>
            <a:r>
              <a:rPr lang="en-US" sz="1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RFAF is used in MCE calculations. </a:t>
            </a:r>
            <a:endParaRPr lang="en-US" sz="1000" i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Scenario #4: </a:t>
            </a:r>
            <a:r>
              <a:rPr lang="en-US" sz="16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Take </a:t>
            </a:r>
            <a:r>
              <a:rPr lang="en-US" sz="1600" dirty="0">
                <a:latin typeface="Arial-BoldMT"/>
                <a:ea typeface="Calibri" panose="020F0502020204030204" pitchFamily="34" charset="0"/>
                <a:cs typeface="Arial-BoldMT"/>
              </a:rPr>
              <a:t>Scenario #1a as a basis</a:t>
            </a:r>
            <a:r>
              <a:rPr lang="en-US" sz="1600" b="1" dirty="0">
                <a:latin typeface="Arial-BoldMT"/>
                <a:ea typeface="Calibri" panose="020F0502020204030204" pitchFamily="34" charset="0"/>
                <a:cs typeface="Arial-BoldMT"/>
              </a:rPr>
              <a:t>: </a:t>
            </a:r>
            <a:r>
              <a:rPr lang="en-US" sz="16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EAL = 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Max [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RFAF *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Max {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RT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LE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*FAF 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during the previous </a:t>
            </a:r>
            <a:r>
              <a:rPr lang="en-US" sz="16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lrt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days}, 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FAF*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RT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L</a:t>
            </a:r>
            <a:r>
              <a:rPr lang="en-US" sz="16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F]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DFAF * DALE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Max 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[</a:t>
            </a:r>
            <a:r>
              <a:rPr lang="en-US" sz="1600" strike="sngStrike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RTLCNS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RTLCNS + UDAA),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Max {U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LE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RTA</a:t>
            </a:r>
            <a:r>
              <a:rPr lang="en-US" sz="16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during the previous </a:t>
            </a:r>
            <a:r>
              <a:rPr lang="en-US" sz="16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lrq</a:t>
            </a:r>
            <a:r>
              <a:rPr lang="en-US" sz="16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days}</a:t>
            </a:r>
            <a:r>
              <a:rPr lang="en-US" sz="16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]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OUT</a:t>
            </a:r>
            <a:r>
              <a:rPr lang="en-US" sz="1600" i="1" baseline="-25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Apply FAF against NLE, then take the Max and compare against FAF*NLF. Essentially combine Scenario #2 and Scenario #1  </a:t>
            </a:r>
          </a:p>
          <a:p>
            <a:pPr lvl="1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0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Establish a floor for FAF at 1</a:t>
            </a:r>
          </a:p>
          <a:p>
            <a:pPr lvl="1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0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Increase MCE for load entities (2 days from 1 day)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spcBef>
                <a:spcPts val="0"/>
              </a:spcBef>
              <a:spcAft>
                <a:spcPts val="1200"/>
              </a:spcAft>
              <a:buNone/>
              <a:tabLst>
                <a:tab pos="914400" algn="l"/>
              </a:tabLst>
            </a:pPr>
            <a:endParaRPr lang="en-US" sz="1600" dirty="0">
              <a:effectLst/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b="1" dirty="0">
                <a:effectLst/>
                <a:ea typeface="Calibri" panose="020F0502020204030204" pitchFamily="34" charset="0"/>
                <a:cs typeface="Arial-BoldMT"/>
              </a:rPr>
              <a:t> </a:t>
            </a:r>
            <a:endParaRPr lang="en-US" sz="1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effectLst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574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TPEA for Scenarios – market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99" y="762000"/>
            <a:ext cx="8458200" cy="6553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6CB508D-F3FE-3F78-669E-87A242B2AD16}"/>
              </a:ext>
            </a:extLst>
          </p:cNvPr>
          <p:cNvSpPr txBox="1">
            <a:spLocks/>
          </p:cNvSpPr>
          <p:nvPr/>
        </p:nvSpPr>
        <p:spPr>
          <a:xfrm>
            <a:off x="190500" y="3595183"/>
            <a:ext cx="8839200" cy="304827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latin typeface="Calibri" panose="020F0502020204030204" pitchFamily="34" charset="0"/>
                <a:ea typeface="Times New Roman" panose="02020603050405020304" pitchFamily="18" charset="0"/>
              </a:rPr>
              <a:t>S4 patterns 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Scenario #4 results in the highest TPEA 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Due to netting, NLE now captures DAM exposures over the look back period. Max of FAF*</a:t>
            </a:r>
            <a:r>
              <a:rPr lang="en-US" sz="1100" b="1" dirty="0">
                <a:latin typeface="Calibri" panose="020F0502020204030204" pitchFamily="34" charset="0"/>
                <a:ea typeface="Times New Roman" panose="02020603050405020304" pitchFamily="18" charset="0"/>
              </a:rPr>
              <a:t>NLE</a:t>
            </a: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 is driving the jump in EAL rather than FAF*NLF. This explains the difference in “height” or distance between S4 TPEA vs TPEAs for the rest of scenarios. 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Because of </a:t>
            </a:r>
            <a:r>
              <a:rPr lang="en-US" sz="1100" b="1" dirty="0">
                <a:latin typeface="Calibri" panose="020F0502020204030204" pitchFamily="34" charset="0"/>
                <a:ea typeface="Times New Roman" panose="02020603050405020304" pitchFamily="18" charset="0"/>
              </a:rPr>
              <a:t>Max</a:t>
            </a: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 [{ NLE*FAF during the previous </a:t>
            </a:r>
            <a:r>
              <a:rPr lang="en-US" sz="11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lrt</a:t>
            </a: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 days}, FAF*NLF] over the look back period, the peak endures and stays on until it rolls off. This explains the “box” or “square” shape of the TPEA for Scenario #4.  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3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AC58CF5-4A16-48B1-639A-30E4285D0F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72" y="838200"/>
            <a:ext cx="8422777" cy="226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638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Negative and Positive Gaps: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99" y="762000"/>
            <a:ext cx="8458200" cy="4267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9DBA70C-5B4A-6302-773C-39C35AA791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148" y="914400"/>
            <a:ext cx="8071701" cy="2788126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73A3C70-5216-2625-4FAD-EA5A142B068E}"/>
              </a:ext>
            </a:extLst>
          </p:cNvPr>
          <p:cNvSpPr txBox="1">
            <a:spLocks/>
          </p:cNvSpPr>
          <p:nvPr/>
        </p:nvSpPr>
        <p:spPr>
          <a:xfrm>
            <a:off x="157899" y="3962400"/>
            <a:ext cx="8839200" cy="14207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S4 significantly decreases the negative gap events, however, it also increases positive gaps. </a:t>
            </a:r>
          </a:p>
          <a:p>
            <a:pPr marL="0" indent="0">
              <a:spcBef>
                <a:spcPts val="0"/>
              </a:spcBef>
              <a:buNone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651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Negative Gaps: Winter storm Elliott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99" y="762000"/>
            <a:ext cx="8458200" cy="16764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AE9D83F-F8AA-8E0B-90A4-F5BCA2681B35}"/>
              </a:ext>
            </a:extLst>
          </p:cNvPr>
          <p:cNvSpPr txBox="1">
            <a:spLocks/>
          </p:cNvSpPr>
          <p:nvPr/>
        </p:nvSpPr>
        <p:spPr>
          <a:xfrm>
            <a:off x="190500" y="4572000"/>
            <a:ext cx="8839200" cy="14207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S4 decreases the negative gap events, however, it also increases positive gaps. </a:t>
            </a:r>
          </a:p>
          <a:p>
            <a:pPr marL="0" indent="0">
              <a:spcBef>
                <a:spcPts val="0"/>
              </a:spcBef>
              <a:buNone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E49571-22A1-B194-A413-64406FE64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895582"/>
            <a:ext cx="8115300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013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Negative Gaps: Winter storm Elliott by activity type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99" y="762000"/>
            <a:ext cx="8458200" cy="16764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AE9D83F-F8AA-8E0B-90A4-F5BCA2681B35}"/>
              </a:ext>
            </a:extLst>
          </p:cNvPr>
          <p:cNvSpPr txBox="1">
            <a:spLocks/>
          </p:cNvSpPr>
          <p:nvPr/>
        </p:nvSpPr>
        <p:spPr>
          <a:xfrm rot="10800000" flipV="1">
            <a:off x="304800" y="5867399"/>
            <a:ext cx="8839200" cy="51105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S4 Negative gaps increase for </a:t>
            </a:r>
            <a:r>
              <a:rPr lang="en-US" sz="1100" b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traders</a:t>
            </a: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 as compared to the rest. This is primarily due to netting. 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AF3F10-3CBE-0D4C-BCF6-7A5BFDC75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901" y="622646"/>
            <a:ext cx="7410450" cy="506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937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Positive Gaps: Winter storm Elliott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99" y="762000"/>
            <a:ext cx="8458200" cy="16764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321884-18E3-6591-5007-0B40C81519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" y="657225"/>
            <a:ext cx="7410450" cy="5062068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84DEA64-9F55-320C-FEB8-51278E19A04A}"/>
              </a:ext>
            </a:extLst>
          </p:cNvPr>
          <p:cNvSpPr txBox="1">
            <a:spLocks/>
          </p:cNvSpPr>
          <p:nvPr/>
        </p:nvSpPr>
        <p:spPr>
          <a:xfrm rot="10800000" flipV="1">
            <a:off x="304800" y="5867399"/>
            <a:ext cx="8839200" cy="51105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S4 Positive gaps decrease for </a:t>
            </a:r>
            <a:r>
              <a:rPr lang="en-US" sz="1100" b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traders</a:t>
            </a: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 as compared to the rest which experienced an increase. This is primarily due to netting.  </a:t>
            </a:r>
          </a:p>
        </p:txBody>
      </p:sp>
    </p:spTree>
    <p:extLst>
      <p:ext uri="{BB962C8B-B14F-4D97-AF65-F5344CB8AC3E}">
        <p14:creationId xmlns:p14="http://schemas.microsoft.com/office/powerpoint/2010/main" val="134481323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38111</TotalTime>
  <Words>1246</Words>
  <Application>Microsoft Office PowerPoint</Application>
  <PresentationFormat>On-screen Show (4:3)</PresentationFormat>
  <Paragraphs>148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Arial-BoldMT</vt:lpstr>
      <vt:lpstr>Calibri</vt:lpstr>
      <vt:lpstr>Symbol</vt:lpstr>
      <vt:lpstr>1_Custom Design</vt:lpstr>
      <vt:lpstr>Office Theme</vt:lpstr>
      <vt:lpstr>Custom Design</vt:lpstr>
      <vt:lpstr>PowerPoint Presentation</vt:lpstr>
      <vt:lpstr>Invoice Exposures – Definitions  </vt:lpstr>
      <vt:lpstr>Current EAL Formula vs. Scenarios #1, #1a and 1b</vt:lpstr>
      <vt:lpstr>Scenarios #2, #3 and #4 </vt:lpstr>
      <vt:lpstr>TPEA for Scenarios – market  </vt:lpstr>
      <vt:lpstr>Negative and Positive Gaps: Market</vt:lpstr>
      <vt:lpstr>Negative Gaps: Winter storm Elliott </vt:lpstr>
      <vt:lpstr>Negative Gaps: Winter storm Elliott by activity type </vt:lpstr>
      <vt:lpstr>Positive Gaps: Winter storm Elliott </vt:lpstr>
      <vt:lpstr>Sample trader during Winter Storm Elliott </vt:lpstr>
      <vt:lpstr>Next steps: potential improvements/alternatives 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Dashnyam, Sanchir</cp:lastModifiedBy>
  <cp:revision>474</cp:revision>
  <cp:lastPrinted>2016-01-21T20:53:15Z</cp:lastPrinted>
  <dcterms:created xsi:type="dcterms:W3CDTF">2016-01-21T15:20:31Z</dcterms:created>
  <dcterms:modified xsi:type="dcterms:W3CDTF">2024-05-15T21:49:59Z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2023-10-06T20:34:45Z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c0b2b8ba-cace-4c3c-96d7-e426ee90befd</vt:lpwstr>
  </property>
  <property fmtid="{D5CDD505-2E9C-101B-9397-08002B2CF9AE}" pid="9" name="MSIP_Label_7084cbda-52b8-46fb-a7b7-cb5bd465ed85_ContentBits">
    <vt:lpwstr>0</vt:lpwstr>
  </property>
</Properties>
</file>