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386" r:id="rId8"/>
    <p:sldId id="360" r:id="rId9"/>
    <p:sldId id="391" r:id="rId10"/>
    <p:sldId id="392" r:id="rId11"/>
    <p:sldId id="387" r:id="rId12"/>
    <p:sldId id="372" r:id="rId13"/>
    <p:sldId id="390" r:id="rId14"/>
    <p:sldId id="393" r:id="rId15"/>
    <p:sldId id="380" r:id="rId16"/>
    <p:sldId id="39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4660"/>
  </p:normalViewPr>
  <p:slideViewPr>
    <p:cSldViewPr showGuides="1">
      <p:cViewPr varScale="1">
        <p:scale>
          <a:sx n="93" d="100"/>
          <a:sy n="93" d="100"/>
        </p:scale>
        <p:origin x="730" y="53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5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EAL Change Proposals – Scenario #4  </a:t>
            </a:r>
          </a:p>
          <a:p>
            <a:endParaRPr lang="en-US" sz="2000" b="1" dirty="0"/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May 17, 2024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Sample trader during Winter Storm Elliott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3886200"/>
            <a:ext cx="8458200" cy="3429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9CF4CC-0277-87AC-3893-F1F28028B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09600"/>
            <a:ext cx="5715000" cy="418271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E1F9C1B-EC4F-15BA-B17D-44A41F685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4900556"/>
            <a:ext cx="4724400" cy="134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304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Next steps: potential improvements/alternatives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3886200"/>
            <a:ext cx="8458200" cy="3429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6CB508D-F3FE-3F78-669E-87A242B2AD16}"/>
              </a:ext>
            </a:extLst>
          </p:cNvPr>
          <p:cNvSpPr txBox="1">
            <a:spLocks/>
          </p:cNvSpPr>
          <p:nvPr/>
        </p:nvSpPr>
        <p:spPr>
          <a:xfrm>
            <a:off x="376881" y="1143000"/>
            <a:ext cx="8233719" cy="322850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Cap FAF as it is applied against NLE but not NLF, or, alternatively use a multiplier of 1.5 or 2.00 against NLE (instead of FAF). This is to have a floor but not too high of a floor, especially after the event.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Reduce/adjust the look back period depending on seasons. This could help with the positive gaps.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For NLE: Gross up/down charges/credits, similar to the treatment of RTLCNS. Essentially, increase exposures (charges) and discount the credits by 10%-20%.  Currently for RTLCNS we are upping the charges and discounting the credits by 10% when coming up with the real time liability amount from the Real Time Imbalance Amount.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For Traders, for NLE calculation do not net and take the positive (whether it is DA or RT), but do not apply a factor.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For Traders, just leave it “as is” and do not apply </a:t>
            </a:r>
            <a:r>
              <a:rPr lang="en-US" sz="1100">
                <a:latin typeface="Calibri" panose="020F0502020204030204" pitchFamily="34" charset="0"/>
                <a:ea typeface="Times New Roman" panose="02020603050405020304" pitchFamily="18" charset="0"/>
              </a:rPr>
              <a:t>any netting.  </a:t>
            </a: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3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F66FD1-E121-36A4-56F8-5287EDF0D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2265585"/>
            <a:ext cx="8953500" cy="116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34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Invoice Exposures – Definitions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Invoice exposures – New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M1 days forward invoices + 7 days look back </a:t>
            </a:r>
            <a:r>
              <a:rPr lang="en-US" sz="15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actual</a:t>
            </a: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invoices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M1 days could range from 10 to 21 days depending on weekends/holidays, MP activity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Invoices exclude M&amp;N securitization invoices, CRR auction invoices and miscellaneous invoices relating to $2B distributed to market for Sec N on 6/21/22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Data is for a period covering 1/1/2022 through 2/29/24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TPEA excludes Uri invoices and PUL uplift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latin typeface="Calibri" panose="020F0502020204030204" pitchFamily="34" charset="0"/>
                <a:ea typeface="Times New Roman" panose="02020603050405020304" pitchFamily="18" charset="0"/>
              </a:rPr>
              <a:t>TPEA – Invoice exposures = Gap </a:t>
            </a: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Negative gap is when invoice exposures exceed TPEA (less than -$10,000)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Positive gap is when TPEA exceeds invoice exposures (more than $10,000)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Independent amounts posted as a result of NPRR1165 are not included in these calculations. IA’s are part of TPES. 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11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pPr algn="ctr"/>
            <a:r>
              <a:rPr lang="en-US" sz="2000" dirty="0"/>
              <a:t>Current EAL Formula vs. Scenarios #1, #1a and 1b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14400"/>
            <a:ext cx="8724900" cy="55626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ea typeface="Times New Roman" panose="02020603050405020304" pitchFamily="18" charset="0"/>
              </a:rPr>
              <a:t>Current: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EAL </a:t>
            </a:r>
            <a:r>
              <a:rPr lang="en-US" sz="1400" i="1" baseline="-25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= Max [IEL during the first 40-day period only beginning on the date that the Counter-Party commences activity in ERCOT markets, </a:t>
            </a:r>
            <a:r>
              <a:rPr lang="en-US" sz="14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RFAF * Max {RTLE during the previous </a:t>
            </a:r>
            <a:r>
              <a:rPr lang="en-US" sz="1400" i="1" dirty="0" err="1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lrq</a:t>
            </a:r>
            <a:r>
              <a:rPr lang="en-US" sz="1400" i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days}, RTLF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] + </a:t>
            </a:r>
            <a:r>
              <a:rPr lang="en-US" sz="1400" dirty="0">
                <a:effectLst/>
                <a:highlight>
                  <a:srgbClr val="FF0000"/>
                </a:highlight>
                <a:ea typeface="Times New Roman" panose="02020603050405020304" pitchFamily="18" charset="0"/>
              </a:rPr>
              <a:t>DFAF * DALE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1400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Max [RTLCNS, Max {URTA during the previous </a:t>
            </a:r>
            <a:r>
              <a:rPr lang="en-US" sz="1400" i="1" dirty="0" err="1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lrq</a:t>
            </a:r>
            <a:r>
              <a:rPr lang="en-US" sz="1400" i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days}]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+ OUT</a:t>
            </a:r>
            <a:r>
              <a:rPr lang="en-US" sz="1400" i="1" baseline="-25000" dirty="0">
                <a:effectLst/>
                <a:ea typeface="Times New Roman" panose="02020603050405020304" pitchFamily="18" charset="0"/>
              </a:rPr>
              <a:t> q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+ ILE</a:t>
            </a:r>
            <a:r>
              <a:rPr lang="en-US" sz="1400" baseline="-25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i="1" baseline="-25000" dirty="0">
                <a:effectLst/>
                <a:ea typeface="Times New Roman" panose="02020603050405020304" pitchFamily="18" charset="0"/>
              </a:rPr>
              <a:t>q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baseline="-25000" dirty="0">
              <a:latin typeface="+mj-lt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OUT </a:t>
            </a:r>
            <a:r>
              <a:rPr lang="en-US" sz="14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 = OIA </a:t>
            </a:r>
            <a:r>
              <a:rPr lang="en-US" sz="14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 + UDAA </a:t>
            </a:r>
            <a:r>
              <a:rPr lang="en-US" sz="14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 + UFA </a:t>
            </a:r>
            <a:r>
              <a:rPr lang="en-US" sz="14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 + UTA </a:t>
            </a:r>
            <a:r>
              <a:rPr lang="en-US" sz="14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 + CARD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baseline="-25000" dirty="0">
              <a:latin typeface="+mj-lt"/>
              <a:ea typeface="Times New Roman" panose="02020603050405020304" pitchFamily="18" charset="0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Arial-BoldMT"/>
                <a:ea typeface="Calibri" panose="020F0502020204030204" pitchFamily="34" charset="0"/>
                <a:cs typeface="Arial-BoldMT"/>
              </a:rPr>
              <a:t>Scenario #1: 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t = Max [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during the previous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400" strike="sng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NLCD,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 </a:t>
            </a:r>
            <a:r>
              <a:rPr lang="en-US" sz="1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(included UDAA)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NLE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 Total net liability extrapolated  (Last 14 days RTM Initial Statement Average + Last 14 days DAM Initial Statement Average based on RTM Initial OD)*M1. Use same RTM ODs for DAM as well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NLF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net liability forward = 1.5 * NLCD</a:t>
            </a:r>
            <a:endParaRPr lang="en-US" sz="1000" dirty="0">
              <a:solidFill>
                <a:srgbClr val="000000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(7 most recent Operating days Real time estimates + 7 most recent DAM ODs day-ahead) if settled data is available use settled else estimates – no price cap</a:t>
            </a: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21 future / most recent days 7 RTM Prices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ULE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unbilled liability extrapolated (Last 14 days RTM Initial Statement Average + Last 14 days DAM Initial Statement Average based on RTM Initial OD)*M2 -  use same RTM ODs for DAM as well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0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Arial-BoldMT"/>
                <a:ea typeface="Calibri" panose="020F0502020204030204" pitchFamily="34" charset="0"/>
                <a:cs typeface="Arial-BoldMT"/>
              </a:rPr>
              <a:t>Scenario #1a: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=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[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LE during the previous </a:t>
            </a:r>
            <a:r>
              <a:rPr lang="en-US" sz="16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6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600" strike="sngStrike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RTLCNS + UDAA),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6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</a:t>
            </a:r>
            <a:r>
              <a:rPr lang="en-US" sz="16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en-US" sz="1600" b="1" dirty="0">
                <a:latin typeface="Arial-BoldMT"/>
                <a:ea typeface="Calibri" panose="020F0502020204030204" pitchFamily="34" charset="0"/>
                <a:cs typeface="Arial-BoldMT"/>
              </a:rPr>
              <a:t>Scenario #1b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t = Max [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during the previous </a:t>
            </a:r>
            <a:r>
              <a:rPr lang="en-US" sz="1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600" strike="sng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NLCD,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  </a:t>
            </a:r>
            <a:r>
              <a:rPr lang="en-US" sz="16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</a:t>
            </a:r>
            <a:r>
              <a:rPr lang="en-US" sz="16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 = OIA + UFA + UTA + CARD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(S1a and S1b excludes UDAA)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91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pPr algn="ctr"/>
            <a:r>
              <a:rPr lang="en-US" sz="2000" dirty="0"/>
              <a:t>Scenarios #2, #3 and #4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14400"/>
            <a:ext cx="8724900" cy="55626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latin typeface="Arial-BoldMT"/>
                <a:ea typeface="Calibri" panose="020F0502020204030204" pitchFamily="34" charset="0"/>
                <a:cs typeface="Arial-BoldMT"/>
              </a:rPr>
              <a:t>Scenario #2: 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q = Max [IEL during the first 40-day period only beginning on the date that the Counter-Party commences activity in ERCOT markets, </a:t>
            </a:r>
            <a:r>
              <a:rPr lang="en-US" sz="1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Max{(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RFAF * </a:t>
            </a:r>
            <a:r>
              <a:rPr lang="en-US" sz="1400" strike="sngStrike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Max {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RTLE</a:t>
            </a:r>
            <a:r>
              <a:rPr lang="en-US" sz="1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)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-Bold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Scenario #3: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EAL q = Max [IEL during the first 40-day period only beginning on the date that the Counter-Party commences activity in ERCOT markets, 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RFAF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* Max {RTLE 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</a:p>
          <a:p>
            <a:pPr marL="40005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RFAF’s: CP specific RFAF and Global RFAF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 specific RFAF = </a:t>
            </a:r>
            <a:r>
              <a:rPr lang="en-US" sz="1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Real-Time ICE Forward Average Price</a:t>
            </a: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Max RTLE date </a:t>
            </a:r>
            <a:r>
              <a:rPr lang="en-US" sz="1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 Real-Time Settled Average Price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RFAF is calculated </a:t>
            </a:r>
            <a:r>
              <a:rPr lang="en-US" sz="1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existing methodology. Global </a:t>
            </a: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RFAF is used in MCE calculations. </a:t>
            </a:r>
            <a:endParaRPr lang="en-US" sz="1000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Scenario #4: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Take </a:t>
            </a:r>
            <a:r>
              <a:rPr lang="en-US" sz="1600" dirty="0">
                <a:latin typeface="Arial-BoldMT"/>
                <a:ea typeface="Calibri" panose="020F0502020204030204" pitchFamily="34" charset="0"/>
                <a:cs typeface="Arial-BoldMT"/>
              </a:rPr>
              <a:t>Scenario #1a as a basis</a:t>
            </a:r>
            <a:r>
              <a:rPr lang="en-US" sz="1600" b="1" dirty="0">
                <a:latin typeface="Arial-BoldMT"/>
                <a:ea typeface="Calibri" panose="020F0502020204030204" pitchFamily="34" charset="0"/>
                <a:cs typeface="Arial-BoldMT"/>
              </a:rPr>
              <a:t>: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=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[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*FAF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during the previous </a:t>
            </a:r>
            <a:r>
              <a:rPr lang="en-US" sz="16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6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600" strike="sngStrike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RTLCNS + UDAA),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6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</a:t>
            </a:r>
            <a:r>
              <a:rPr lang="en-US" sz="16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Apply FAF against NLE, then take the Max and compare against FAF*NLF. Essentially combine Scenario #2 and Scenario #1  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Establish a floor for FAF at 1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Increase MCE for load entities (2 days from 1 day)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dirty="0">
                <a:effectLst/>
                <a:ea typeface="Calibri" panose="020F0502020204030204" pitchFamily="34" charset="0"/>
                <a:cs typeface="Arial-BoldMT"/>
              </a:rPr>
              <a:t> </a:t>
            </a:r>
            <a:endParaRPr lang="en-US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57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TPEA for Scenarios – market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6553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6CB508D-F3FE-3F78-669E-87A242B2AD16}"/>
              </a:ext>
            </a:extLst>
          </p:cNvPr>
          <p:cNvSpPr txBox="1">
            <a:spLocks/>
          </p:cNvSpPr>
          <p:nvPr/>
        </p:nvSpPr>
        <p:spPr>
          <a:xfrm>
            <a:off x="190500" y="3595183"/>
            <a:ext cx="8839200" cy="304827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latin typeface="Calibri" panose="020F0502020204030204" pitchFamily="34" charset="0"/>
                <a:ea typeface="Times New Roman" panose="02020603050405020304" pitchFamily="18" charset="0"/>
              </a:rPr>
              <a:t>S4 patterns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Scenario #4 results in the highest TPEA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Due to netting, NLE now captures DAM exposures over the look back period. Max of FAF*</a:t>
            </a:r>
            <a:r>
              <a:rPr lang="en-US" sz="1100" b="1" dirty="0">
                <a:latin typeface="Calibri" panose="020F0502020204030204" pitchFamily="34" charset="0"/>
                <a:ea typeface="Times New Roman" panose="02020603050405020304" pitchFamily="18" charset="0"/>
              </a:rPr>
              <a:t>NLE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is driving the jump in EAL rather than FAF*NLF. This explains the difference in “height” or distance between S4 TPEA vs TPEAs for the rest of scenarios.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Because of </a:t>
            </a:r>
            <a:r>
              <a:rPr lang="en-US" sz="1100" b="1" dirty="0">
                <a:latin typeface="Calibri" panose="020F0502020204030204" pitchFamily="34" charset="0"/>
                <a:ea typeface="Times New Roman" panose="02020603050405020304" pitchFamily="18" charset="0"/>
              </a:rPr>
              <a:t>Max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[{ NLE*FAF during the previous </a:t>
            </a:r>
            <a:r>
              <a:rPr lang="en-US" sz="1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lrt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days}, FAF*NLF] over the look back period, the peak endures and stays on until it rolls off. This explains the “box” or “square” shape of the TPEA for Scenario #4.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3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C58CF5-4A16-48B1-639A-30E4285D0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72" y="838200"/>
            <a:ext cx="8422777" cy="226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38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and Positive Gaps: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DBA70C-5B4A-6302-773C-39C35AA79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48" y="914400"/>
            <a:ext cx="8071701" cy="2788126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3A3C70-5216-2625-4FAD-EA5A142B068E}"/>
              </a:ext>
            </a:extLst>
          </p:cNvPr>
          <p:cNvSpPr txBox="1">
            <a:spLocks/>
          </p:cNvSpPr>
          <p:nvPr/>
        </p:nvSpPr>
        <p:spPr>
          <a:xfrm>
            <a:off x="157899" y="3962400"/>
            <a:ext cx="8839200" cy="14207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S4 significantly decreases the negative gap events, however, it also increases positive gaps. 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65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Gaps: Winter storm Elliott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1676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E9D83F-F8AA-8E0B-90A4-F5BCA2681B35}"/>
              </a:ext>
            </a:extLst>
          </p:cNvPr>
          <p:cNvSpPr txBox="1">
            <a:spLocks/>
          </p:cNvSpPr>
          <p:nvPr/>
        </p:nvSpPr>
        <p:spPr>
          <a:xfrm>
            <a:off x="190500" y="4572000"/>
            <a:ext cx="8839200" cy="14207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S4 decreases the negative gap events, however, it also increases positive gaps. 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E49571-22A1-B194-A413-64406FE64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95582"/>
            <a:ext cx="811530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01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Gaps: Winter storm Elliott by activity type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1676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E9D83F-F8AA-8E0B-90A4-F5BCA2681B35}"/>
              </a:ext>
            </a:extLst>
          </p:cNvPr>
          <p:cNvSpPr txBox="1">
            <a:spLocks/>
          </p:cNvSpPr>
          <p:nvPr/>
        </p:nvSpPr>
        <p:spPr>
          <a:xfrm rot="10800000" flipV="1">
            <a:off x="304800" y="5867399"/>
            <a:ext cx="8839200" cy="5110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S4 Negative gaps increase for </a:t>
            </a:r>
            <a:r>
              <a:rPr lang="en-US" sz="11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traders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as compared to the rest. This is primarily due to netting.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AF3F10-3CBE-0D4C-BCF6-7A5BFDC75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01" y="622646"/>
            <a:ext cx="7410450" cy="506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37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Positive Gaps: Winter storm Elliott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1676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321884-18E3-6591-5007-0B40C8151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657225"/>
            <a:ext cx="7410450" cy="5062068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4DEA64-9F55-320C-FEB8-51278E19A04A}"/>
              </a:ext>
            </a:extLst>
          </p:cNvPr>
          <p:cNvSpPr txBox="1">
            <a:spLocks/>
          </p:cNvSpPr>
          <p:nvPr/>
        </p:nvSpPr>
        <p:spPr>
          <a:xfrm rot="10800000" flipV="1">
            <a:off x="304800" y="5867399"/>
            <a:ext cx="8839200" cy="5110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S4 Positive gaps decrease for </a:t>
            </a:r>
            <a:r>
              <a:rPr lang="en-US" sz="11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traders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as compared to the rest which experienced an increase. This is primarily due to netting.  </a:t>
            </a:r>
          </a:p>
        </p:txBody>
      </p:sp>
    </p:spTree>
    <p:extLst>
      <p:ext uri="{BB962C8B-B14F-4D97-AF65-F5344CB8AC3E}">
        <p14:creationId xmlns:p14="http://schemas.microsoft.com/office/powerpoint/2010/main" val="134481323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38111</TotalTime>
  <Words>1246</Words>
  <Application>Microsoft Office PowerPoint</Application>
  <PresentationFormat>On-screen Show (4:3)</PresentationFormat>
  <Paragraphs>148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Arial-BoldMT</vt:lpstr>
      <vt:lpstr>Calibri</vt:lpstr>
      <vt:lpstr>Symbol</vt:lpstr>
      <vt:lpstr>1_Custom Design</vt:lpstr>
      <vt:lpstr>Office Theme</vt:lpstr>
      <vt:lpstr>Custom Design</vt:lpstr>
      <vt:lpstr>PowerPoint Presentation</vt:lpstr>
      <vt:lpstr>Invoice Exposures – Definitions  </vt:lpstr>
      <vt:lpstr>Current EAL Formula vs. Scenarios #1, #1a and 1b</vt:lpstr>
      <vt:lpstr>Scenarios #2, #3 and #4 </vt:lpstr>
      <vt:lpstr>TPEA for Scenarios – market  </vt:lpstr>
      <vt:lpstr>Negative and Positive Gaps: Market</vt:lpstr>
      <vt:lpstr>Negative Gaps: Winter storm Elliott </vt:lpstr>
      <vt:lpstr>Negative Gaps: Winter storm Elliott by activity type </vt:lpstr>
      <vt:lpstr>Positive Gaps: Winter storm Elliott </vt:lpstr>
      <vt:lpstr>Sample trader during Winter Storm Elliott </vt:lpstr>
      <vt:lpstr>Next steps: potential improvements/alternatives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474</cp:revision>
  <cp:lastPrinted>2016-01-21T20:53:15Z</cp:lastPrinted>
  <dcterms:created xsi:type="dcterms:W3CDTF">2016-01-21T15:20:31Z</dcterms:created>
  <dcterms:modified xsi:type="dcterms:W3CDTF">2024-05-15T21:49:59Z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2023-10-06T20:34:45Z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c0b2b8ba-cace-4c3c-96d7-e426ee90befd</vt:lpwstr>
  </property>
  <property fmtid="{D5CDD505-2E9C-101B-9397-08002B2CF9AE}" pid="9" name="MSIP_Label_7084cbda-52b8-46fb-a7b7-cb5bd465ed85_ContentBits">
    <vt:lpwstr>0</vt:lpwstr>
  </property>
</Properties>
</file>