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3.xml" ContentType="application/vnd.openxmlformats-officedocument.theme+xml"/>
  <Override PartName="/ppt/theme/theme4.xml" ContentType="application/vnd.openxmlformats-officedocument.them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ppt/charts/chartEx1.xml" ContentType="application/vnd.ms-office.chartex+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3" r:id="rId4"/>
    <p:sldMasterId id="2147483663" r:id="rId5"/>
  </p:sldMasterIdLst>
  <p:notesMasterIdLst>
    <p:notesMasterId r:id="rId15"/>
  </p:notesMasterIdLst>
  <p:handoutMasterIdLst>
    <p:handoutMasterId r:id="rId16"/>
  </p:handoutMasterIdLst>
  <p:sldIdLst>
    <p:sldId id="542" r:id="rId6"/>
    <p:sldId id="557" r:id="rId7"/>
    <p:sldId id="543" r:id="rId8"/>
    <p:sldId id="550" r:id="rId9"/>
    <p:sldId id="555" r:id="rId10"/>
    <p:sldId id="551" r:id="rId11"/>
    <p:sldId id="552" r:id="rId12"/>
    <p:sldId id="556" r:id="rId13"/>
    <p:sldId id="558"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D07C"/>
    <a:srgbClr val="0076C6"/>
    <a:srgbClr val="00AEC7"/>
    <a:srgbClr val="E6EBF0"/>
    <a:srgbClr val="093C61"/>
    <a:srgbClr val="98C3FA"/>
    <a:srgbClr val="70CDD9"/>
    <a:srgbClr val="8DC3E5"/>
    <a:srgbClr val="A9E5EA"/>
    <a:srgbClr val="5B67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8" d="100"/>
          <a:sy n="108" d="100"/>
        </p:scale>
        <p:origin x="1704" y="90"/>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2202"/>
    </p:cViewPr>
  </p:sorterViewPr>
  <p:notesViewPr>
    <p:cSldViewPr showGuides="1">
      <p:cViewPr varScale="1">
        <p:scale>
          <a:sx n="97" d="100"/>
          <a:sy n="97" d="100"/>
        </p:scale>
        <p:origin x="357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charts/_rels/chartEx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https://ercot.sharepoint.com/sites/DPT-TreasuryDir/Shared%20Documents/01.%20Market/Collateral%20Holds.xlsx" TargetMode="External"/></Relationships>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'Collateral Holds'!$B$3:$F$665</cx:f>
        <cx:lvl ptCount="663">
          <cx:pt idx="0">SUR47832</cx:pt>
          <cx:pt idx="1">SUR47687</cx:pt>
          <cx:pt idx="2">SUR47725</cx:pt>
          <cx:pt idx="3">SUR47717</cx:pt>
          <cx:pt idx="4">SUR47734</cx:pt>
          <cx:pt idx="5">SUR47789</cx:pt>
          <cx:pt idx="6">SUR47712</cx:pt>
          <cx:pt idx="7">STL1992434</cx:pt>
          <cx:pt idx="8">STL1991746</cx:pt>
          <cx:pt idx="9">STL1990761</cx:pt>
          <cx:pt idx="10">SUR47604</cx:pt>
          <cx:pt idx="11">SUR47597</cx:pt>
          <cx:pt idx="12">SUR47614</cx:pt>
          <cx:pt idx="13">SUR47669</cx:pt>
          <cx:pt idx="14">SUR47592</cx:pt>
          <cx:pt idx="15">CBA105014</cx:pt>
          <cx:pt idx="16">CBA104951</cx:pt>
          <cx:pt idx="17">CBA105112</cx:pt>
          <cx:pt idx="18">CBA105053</cx:pt>
          <cx:pt idx="19">CBA105163</cx:pt>
          <cx:pt idx="20">CBA105318</cx:pt>
          <cx:pt idx="21">CBA105068</cx:pt>
          <cx:pt idx="22">CBA105049</cx:pt>
          <cx:pt idx="23">SUR47477</cx:pt>
          <cx:pt idx="24">SUR47494</cx:pt>
          <cx:pt idx="25">STL1989718</cx:pt>
          <cx:pt idx="26">STL1989517</cx:pt>
          <cx:pt idx="27">SUR47232</cx:pt>
          <cx:pt idx="28">STL1988760</cx:pt>
          <cx:pt idx="29">SUR47112</cx:pt>
          <cx:pt idx="30">STL1985402</cx:pt>
          <cx:pt idx="31">SUR46872</cx:pt>
          <cx:pt idx="32">STL1984671</cx:pt>
          <cx:pt idx="33">STL1984872</cx:pt>
          <cx:pt idx="34">SUR46752</cx:pt>
          <cx:pt idx="35">STL1983901</cx:pt>
          <cx:pt idx="36">STL1983483</cx:pt>
          <cx:pt idx="37">STL1983704</cx:pt>
          <cx:pt idx="38">STL1982752</cx:pt>
          <cx:pt idx="39">STL1982500</cx:pt>
          <cx:pt idx="40">STL1982006</cx:pt>
          <cx:pt idx="41">STL1981807</cx:pt>
          <cx:pt idx="42">STL1980106</cx:pt>
          <cx:pt idx="43">STL1979897</cx:pt>
          <cx:pt idx="44">STL1979130</cx:pt>
          <cx:pt idx="45">STL1977765</cx:pt>
          <cx:pt idx="46">SUR46032</cx:pt>
          <cx:pt idx="47">STL1978185</cx:pt>
          <cx:pt idx="48">STL1975863</cx:pt>
          <cx:pt idx="49">STL1976084</cx:pt>
          <cx:pt idx="50">STL1973172</cx:pt>
          <cx:pt idx="51">STL1972436</cx:pt>
          <cx:pt idx="52">STL1972237</cx:pt>
          <cx:pt idx="53">STL1972020</cx:pt>
          <cx:pt idx="54">CRD42921</cx:pt>
          <cx:pt idx="55">STL1969690</cx:pt>
          <cx:pt idx="56">STL1969368</cx:pt>
          <cx:pt idx="57">STL1969474</cx:pt>
          <cx:pt idx="58">STL1968730</cx:pt>
          <cx:pt idx="59">STL1969573</cx:pt>
          <cx:pt idx="60">CBA104312</cx:pt>
          <cx:pt idx="61">CBA104129</cx:pt>
          <cx:pt idx="62">STL1968585</cx:pt>
          <cx:pt idx="63">STL1967789</cx:pt>
          <cx:pt idx="64">STL1967468</cx:pt>
          <cx:pt idx="65">STL1962790</cx:pt>
          <cx:pt idx="66">STL1962572</cx:pt>
          <cx:pt idx="67">STL1962297</cx:pt>
          <cx:pt idx="68">STL1961642</cx:pt>
          <cx:pt idx="69">STL1958098</cx:pt>
          <cx:pt idx="70">STL1955290</cx:pt>
          <cx:pt idx="71">STL1953184</cx:pt>
          <cx:pt idx="72">STL1951947</cx:pt>
          <cx:pt idx="73">STL1949420</cx:pt>
          <cx:pt idx="74">SUR42366</cx:pt>
          <cx:pt idx="75">SUR42311</cx:pt>
          <cx:pt idx="76">SUR42267</cx:pt>
          <cx:pt idx="77">SUR42301</cx:pt>
          <cx:pt idx="78">STL1947098</cx:pt>
          <cx:pt idx="79">CBA103467</cx:pt>
          <cx:pt idx="80">STL1944315</cx:pt>
          <cx:pt idx="81">CBA103049</cx:pt>
          <cx:pt idx="82">CBA102999</cx:pt>
          <cx:pt idx="83">CBA103209</cx:pt>
          <cx:pt idx="84">CBA102850</cx:pt>
          <cx:pt idx="85">CBA103008</cx:pt>
          <cx:pt idx="86">CRD42422</cx:pt>
          <cx:pt idx="87">CRD42416</cx:pt>
          <cx:pt idx="88">CRD42430</cx:pt>
          <cx:pt idx="89">CRD42429</cx:pt>
          <cx:pt idx="90">CRD42427</cx:pt>
          <cx:pt idx="91">CBA102945</cx:pt>
          <cx:pt idx="92">STL1942477</cx:pt>
          <cx:pt idx="93">SUR41832</cx:pt>
          <cx:pt idx="94">SUR41091</cx:pt>
          <cx:pt idx="95">SUR40731</cx:pt>
          <cx:pt idx="96">SUR40851</cx:pt>
          <cx:pt idx="97">SUR40603</cx:pt>
          <cx:pt idx="98">SUR40492</cx:pt>
          <cx:pt idx="99">SUR40131</cx:pt>
          <cx:pt idx="100">CRD42211</cx:pt>
          <cx:pt idx="101">STL1927772</cx:pt>
          <cx:pt idx="102">SUR39771</cx:pt>
          <cx:pt idx="103">SUR39651</cx:pt>
          <cx:pt idx="104">CBA102520</cx:pt>
          <cx:pt idx="105">SUR39533</cx:pt>
          <cx:pt idx="106">SUR39403</cx:pt>
          <cx:pt idx="107">SUR39291</cx:pt>
          <cx:pt idx="108">STL1922422</cx:pt>
          <cx:pt idx="109">SUR38443</cx:pt>
          <cx:pt idx="110">SUR38323</cx:pt>
          <cx:pt idx="111">SUR38211</cx:pt>
          <cx:pt idx="112">STL1912750</cx:pt>
          <cx:pt idx="113">STL1911723</cx:pt>
          <cx:pt idx="114">STL1910795</cx:pt>
          <cx:pt idx="115">STL1909876</cx:pt>
          <cx:pt idx="116">CRD41846</cx:pt>
          <cx:pt idx="117">STL1908383</cx:pt>
          <cx:pt idx="118">STL1908604</cx:pt>
          <cx:pt idx="119">STL1907594</cx:pt>
          <cx:pt idx="120">STL1908033</cx:pt>
          <cx:pt idx="121">STL1907468</cx:pt>
          <cx:pt idx="122">STL1907685</cx:pt>
          <cx:pt idx="123">STL1906670</cx:pt>
          <cx:pt idx="124">STL1907239</cx:pt>
          <cx:pt idx="125">STL1907112</cx:pt>
          <cx:pt idx="126">STL1905785</cx:pt>
          <cx:pt idx="127">STL1905553</cx:pt>
          <cx:pt idx="128">STL1905766</cx:pt>
          <cx:pt idx="129">STL1906200</cx:pt>
          <cx:pt idx="130">STL1905743</cx:pt>
          <cx:pt idx="131">STL1905522</cx:pt>
          <cx:pt idx="132">STL1905520</cx:pt>
          <cx:pt idx="133">SUR37242</cx:pt>
          <cx:pt idx="134">SUR37263</cx:pt>
          <cx:pt idx="135">SUR37250</cx:pt>
          <cx:pt idx="136">CBA101948</cx:pt>
          <cx:pt idx="137">CBA101788</cx:pt>
          <cx:pt idx="138">CBA101684</cx:pt>
          <cx:pt idx="139">CBA101738</cx:pt>
          <cx:pt idx="140">CBA101590</cx:pt>
          <cx:pt idx="141">CBA101861</cx:pt>
          <cx:pt idx="142">CBA101747</cx:pt>
          <cx:pt idx="143">CBA101680</cx:pt>
          <cx:pt idx="144">CBA101660</cx:pt>
          <cx:pt idx="145">CBA101784</cx:pt>
          <cx:pt idx="146">CBA101655</cx:pt>
          <cx:pt idx="147">CBA101582</cx:pt>
          <cx:pt idx="148">CBA101593</cx:pt>
          <cx:pt idx="149">STL1905461</cx:pt>
          <cx:pt idx="150">STL1904864</cx:pt>
          <cx:pt idx="151">STL1904971</cx:pt>
          <cx:pt idx="152">STL1905289</cx:pt>
          <cx:pt idx="153">SUR37128</cx:pt>
          <cx:pt idx="154">SUR37143</cx:pt>
          <cx:pt idx="155">STL1904352</cx:pt>
          <cx:pt idx="156">STL1904207</cx:pt>
          <cx:pt idx="157">STL1903806</cx:pt>
          <cx:pt idx="158">SUR37006</cx:pt>
          <cx:pt idx="159">CRD41677</cx:pt>
          <cx:pt idx="160">CBA101261</cx:pt>
          <cx:pt idx="161">STL1903410</cx:pt>
          <cx:pt idx="162">STL1903170</cx:pt>
          <cx:pt idx="163">STL1902741</cx:pt>
          <cx:pt idx="164">STL1902916</cx:pt>
          <cx:pt idx="165">STL1903204</cx:pt>
          <cx:pt idx="166">SUR36883</cx:pt>
          <cx:pt idx="167">STL1902480</cx:pt>
          <cx:pt idx="168">STL1901557</cx:pt>
          <cx:pt idx="169">STL1900636</cx:pt>
          <cx:pt idx="170">STL1886824</cx:pt>
          <cx:pt idx="171">STL1885908</cx:pt>
          <cx:pt idx="172">CBA100520</cx:pt>
          <cx:pt idx="173">CRD41308</cx:pt>
          <cx:pt idx="174">STL1884990</cx:pt>
          <cx:pt idx="175">STL1883159</cx:pt>
          <cx:pt idx="176">STL1882701</cx:pt>
          <cx:pt idx="177">STL1882245</cx:pt>
          <cx:pt idx="178">STL1879471</cx:pt>
          <cx:pt idx="179">SUR33719</cx:pt>
          <cx:pt idx="180">SUR33658</cx:pt>
          <cx:pt idx="181">STL1877761</cx:pt>
          <cx:pt idx="182">STL1878601</cx:pt>
          <cx:pt idx="183">STL1878434</cx:pt>
          <cx:pt idx="184">STL1878538</cx:pt>
          <cx:pt idx="185">STL1871414</cx:pt>
          <cx:pt idx="186">CBA99933</cx:pt>
          <cx:pt idx="187">SUR32543</cx:pt>
          <cx:pt idx="188">CBA99531</cx:pt>
          <cx:pt idx="189">CRD40959</cx:pt>
          <cx:pt idx="190">SUR31829</cx:pt>
          <cx:pt idx="191">STL1864145</cx:pt>
          <cx:pt idx="192">STL1862229</cx:pt>
          <cx:pt idx="193">STL1861723</cx:pt>
          <cx:pt idx="194">STL1863813</cx:pt>
          <cx:pt idx="195">STL1861214</cx:pt>
          <cx:pt idx="196">STL1859063</cx:pt>
          <cx:pt idx="197">STL1856909</cx:pt>
          <cx:pt idx="198">SUR30861</cx:pt>
          <cx:pt idx="199">STL1856793</cx:pt>
          <cx:pt idx="200">STL1852404</cx:pt>
          <cx:pt idx="201">STL1851485</cx:pt>
          <cx:pt idx="202">SUR30021</cx:pt>
          <cx:pt idx="203">SUR30150</cx:pt>
          <cx:pt idx="204">STL1848582</cx:pt>
          <cx:pt idx="205">SUR29194</cx:pt>
          <cx:pt idx="206">STL1845104</cx:pt>
          <cx:pt idx="207">STL1844990</cx:pt>
          <cx:pt idx="208">STL1844866</cx:pt>
          <cx:pt idx="209">STL1844598</cx:pt>
          <cx:pt idx="210">STL1844860</cx:pt>
          <cx:pt idx="211">STL1844969</cx:pt>
          <cx:pt idx="212">STL1844129</cx:pt>
          <cx:pt idx="213">SUR29117</cx:pt>
          <cx:pt idx="214">STL1843232</cx:pt>
          <cx:pt idx="215">STL1842586</cx:pt>
          <cx:pt idx="216">STL1843360</cx:pt>
          <cx:pt idx="217">STL1842972</cx:pt>
          <cx:pt idx="218">STL1842773</cx:pt>
          <cx:pt idx="219">SUR28989</cx:pt>
          <cx:pt idx="220">SUR29025</cx:pt>
          <cx:pt idx="221">SUR28941</cx:pt>
          <cx:pt idx="222">SUR29020</cx:pt>
          <cx:pt idx="223">SUR28965</cx:pt>
          <cx:pt idx="224">SUR28975</cx:pt>
          <cx:pt idx="225">SUR28974</cx:pt>
          <cx:pt idx="226">STL1842043</cx:pt>
          <cx:pt idx="227">STL1841705</cx:pt>
          <cx:pt idx="228">STL1842082</cx:pt>
          <cx:pt idx="229">STL1841886</cx:pt>
          <cx:pt idx="230">SUR28876</cx:pt>
          <cx:pt idx="231">SUR28912</cx:pt>
          <cx:pt idx="232">SUR28830</cx:pt>
          <cx:pt idx="233">SUR28896</cx:pt>
          <cx:pt idx="234">SUR28840</cx:pt>
          <cx:pt idx="235">SUR28851</cx:pt>
          <cx:pt idx="236">SUR28850</cx:pt>
          <cx:pt idx="237">SUR28824</cx:pt>
          <cx:pt idx="238">STL1841469</cx:pt>
          <cx:pt idx="239">STL1840825</cx:pt>
          <cx:pt idx="240">STL1841205</cx:pt>
          <cx:pt idx="241">STL1841007</cx:pt>
          <cx:pt idx="242">SUR28792</cx:pt>
          <cx:pt idx="243">SUR28710</cx:pt>
          <cx:pt idx="244">SUR28776</cx:pt>
          <cx:pt idx="245">SUR28720</cx:pt>
          <cx:pt idx="246">SUR28731</cx:pt>
          <cx:pt idx="247">SUR28730</cx:pt>
          <cx:pt idx="248">SUR28704</cx:pt>
          <cx:pt idx="249">STL1829798</cx:pt>
          <cx:pt idx="250">STL1828931</cx:pt>
          <cx:pt idx="251">STL1825772</cx:pt>
          <cx:pt idx="252">SUR26404</cx:pt>
          <cx:pt idx="253">SUR26301</cx:pt>
          <cx:pt idx="254">STL1822691</cx:pt>
          <cx:pt idx="255">SUR26284</cx:pt>
          <cx:pt idx="256">SUR26181</cx:pt>
          <cx:pt idx="257">SUR26166</cx:pt>
          <cx:pt idx="258">SUR26070</cx:pt>
          <cx:pt idx="259">STL1821408</cx:pt>
          <cx:pt idx="260">STL1820532</cx:pt>
          <cx:pt idx="261">STL1819264</cx:pt>
          <cx:pt idx="262">STL1819566</cx:pt>
          <cx:pt idx="263">STL1819672</cx:pt>
          <cx:pt idx="264">STL1819057</cx:pt>
          <cx:pt idx="265">SUR25926</cx:pt>
          <cx:pt idx="266">SUR25830</cx:pt>
          <cx:pt idx="267">STL1815730</cx:pt>
          <cx:pt idx="268">SUR25350</cx:pt>
          <cx:pt idx="269">CRD40060</cx:pt>
          <cx:pt idx="270">STL1814189</cx:pt>
          <cx:pt idx="271">STL1814509</cx:pt>
          <cx:pt idx="272">STL1813701</cx:pt>
          <cx:pt idx="273">CBA97046</cx:pt>
          <cx:pt idx="274">CBA96660</cx:pt>
          <cx:pt idx="275">CBA96668</cx:pt>
          <cx:pt idx="276">STL1813410</cx:pt>
          <cx:pt idx="277">STL1812824</cx:pt>
          <cx:pt idx="278">SUR24983</cx:pt>
          <cx:pt idx="279">STL1812649</cx:pt>
          <cx:pt idx="280">STL1812353</cx:pt>
          <cx:pt idx="281">STL1812759</cx:pt>
          <cx:pt idx="282">STL1811961</cx:pt>
          <cx:pt idx="283">SUR24964</cx:pt>
          <cx:pt idx="284">SUR24861</cx:pt>
          <cx:pt idx="285">SUR24866</cx:pt>
          <cx:pt idx="286">CBA97448</cx:pt>
          <cx:pt idx="287">CBA97258</cx:pt>
          <cx:pt idx="288">CBA97265</cx:pt>
          <cx:pt idx="289">CBA97463</cx:pt>
          <cx:pt idx="290">CBA97110</cx:pt>
          <cx:pt idx="291">CBA97118</cx:pt>
          <cx:pt idx="292">CBA96441</cx:pt>
          <cx:pt idx="293">CBA96628</cx:pt>
          <cx:pt idx="294">CBA96291</cx:pt>
          <cx:pt idx="295">CBA96298</cx:pt>
          <cx:pt idx="296">STL1811584</cx:pt>
          <cx:pt idx="297">STL1811155</cx:pt>
          <cx:pt idx="298">STL1811784</cx:pt>
          <cx:pt idx="299">STL1811489</cx:pt>
          <cx:pt idx="300">STL1811888</cx:pt>
          <cx:pt idx="301">STL1811457</cx:pt>
          <cx:pt idx="302">SUR24828</cx:pt>
          <cx:pt idx="303">STL1810732</cx:pt>
          <cx:pt idx="304">STL1810823</cx:pt>
          <cx:pt idx="305">STL1810931</cx:pt>
          <cx:pt idx="306">STL1810636</cx:pt>
          <cx:pt idx="307">STL1811037</cx:pt>
          <cx:pt idx="308">STL1810604</cx:pt>
          <cx:pt idx="309">STL1809757</cx:pt>
          <cx:pt idx="310">STL1809975</cx:pt>
          <cx:pt idx="311">STL1809976</cx:pt>
          <cx:pt idx="312">STL1809335</cx:pt>
          <cx:pt idx="313">CRD39796</cx:pt>
          <cx:pt idx="314">STL1808461</cx:pt>
          <cx:pt idx="315">STL1807362</cx:pt>
          <cx:pt idx="316">SUR23670</cx:pt>
          <cx:pt idx="317">SUR22852</cx:pt>
          <cx:pt idx="318">SUR22863</cx:pt>
          <cx:pt idx="319">SUR22892</cx:pt>
          <cx:pt idx="320">STL1797073</cx:pt>
          <cx:pt idx="321">STL1796423</cx:pt>
          <cx:pt idx="322">STL1796738</cx:pt>
          <cx:pt idx="323">SUR22806</cx:pt>
          <cx:pt idx="324">SUR22732</cx:pt>
          <cx:pt idx="325">STL1796246</cx:pt>
          <cx:pt idx="326">STL1796232</cx:pt>
          <cx:pt idx="327">STL1795800</cx:pt>
          <cx:pt idx="328">STL1795573</cx:pt>
          <cx:pt idx="329">STL1795889</cx:pt>
          <cx:pt idx="330">STL1795775</cx:pt>
          <cx:pt idx="331">STL1795650</cx:pt>
          <cx:pt idx="332">CRD39598</cx:pt>
          <cx:pt idx="333">CRD39644</cx:pt>
          <cx:pt idx="334">CRD39619</cx:pt>
          <cx:pt idx="335">CRD39650</cx:pt>
          <cx:pt idx="336">CRD39691</cx:pt>
          <cx:pt idx="337">CRD39669</cx:pt>
          <cx:pt idx="338">CRD39651</cx:pt>
          <cx:pt idx="339">STL1795376</cx:pt>
          <cx:pt idx="340">SUR22685</cx:pt>
          <cx:pt idx="341">STL1795150</cx:pt>
          <cx:pt idx="342">SUR22604</cx:pt>
          <cx:pt idx="343">SUR22617</cx:pt>
          <cx:pt idx="344">STL1794801</cx:pt>
          <cx:pt idx="345">STL1794990</cx:pt>
          <cx:pt idx="346">STL1795238</cx:pt>
          <cx:pt idx="347">SUR22671</cx:pt>
          <cx:pt idx="348">STL1794931</cx:pt>
          <cx:pt idx="349">STL1795362</cx:pt>
          <cx:pt idx="350">SUR22538</cx:pt>
          <cx:pt idx="351">STL1794293</cx:pt>
          <cx:pt idx="352">SUR22484</cx:pt>
          <cx:pt idx="353">STL1793974</cx:pt>
          <cx:pt idx="354">STL1794138</cx:pt>
          <cx:pt idx="355">SUR22551</cx:pt>
          <cx:pt idx="356">SUR22528</cx:pt>
          <cx:pt idx="357">STL1794550</cx:pt>
          <cx:pt idx="358">STL1793748</cx:pt>
          <cx:pt idx="359">STL1793768</cx:pt>
          <cx:pt idx="360">STL1794447</cx:pt>
          <cx:pt idx="361">STL1794078</cx:pt>
          <cx:pt idx="362">SUR22515</cx:pt>
          <cx:pt idx="363">STL1794100</cx:pt>
          <cx:pt idx="364">STL1793762</cx:pt>
          <cx:pt idx="365">STL1793254</cx:pt>
          <cx:pt idx="366">SUR22395</cx:pt>
          <cx:pt idx="367">CBA95680</cx:pt>
          <cx:pt idx="368">STL1792824</cx:pt>
          <cx:pt idx="369">CBA95803</cx:pt>
          <cx:pt idx="370">STL1792605</cx:pt>
          <cx:pt idx="371">CBA95685</cx:pt>
          <cx:pt idx="372">CBA95726</cx:pt>
          <cx:pt idx="373">SUR22277</cx:pt>
          <cx:pt idx="374">CBA95658</cx:pt>
          <cx:pt idx="375">STL1792842</cx:pt>
          <cx:pt idx="376">CBA95773</cx:pt>
          <cx:pt idx="377">STL1792048</cx:pt>
          <cx:pt idx="378">STL1792068</cx:pt>
          <cx:pt idx="379">STL1792743</cx:pt>
          <cx:pt idx="380">CBA95739</cx:pt>
          <cx:pt idx="381">CBA95810</cx:pt>
          <cx:pt idx="382">SUR22275</cx:pt>
          <cx:pt idx="383">STL1792396</cx:pt>
          <cx:pt idx="384">CBA95625</cx:pt>
          <cx:pt idx="385">STL1788520</cx:pt>
          <cx:pt idx="386">SUR21150</cx:pt>
          <cx:pt idx="387">SUR21021</cx:pt>
          <cx:pt idx="388">STL1783567</cx:pt>
          <cx:pt idx="389">SUR21005</cx:pt>
          <cx:pt idx="390">STL1783017</cx:pt>
          <cx:pt idx="391">STL1783445</cx:pt>
          <cx:pt idx="392">SUR20910</cx:pt>
          <cx:pt idx="393">STL1781748</cx:pt>
          <cx:pt idx="394">STL1782606</cx:pt>
          <cx:pt idx="395">SUR20763</cx:pt>
          <cx:pt idx="396">STL1781310</cx:pt>
          <cx:pt idx="397">STL1781736</cx:pt>
          <cx:pt idx="398">STL1782594</cx:pt>
          <cx:pt idx="399">STL1782550</cx:pt>
          <cx:pt idx="400">STL1780157</cx:pt>
          <cx:pt idx="401">SUR20645</cx:pt>
          <cx:pt idx="402">STL1780896</cx:pt>
          <cx:pt idx="403">STL1780208</cx:pt>
          <cx:pt idx="404">STL1780624</cx:pt>
          <cx:pt idx="405">STL1780162</cx:pt>
          <cx:pt idx="406">STL1780917</cx:pt>
          <cx:pt idx="407">STL1780150</cx:pt>
          <cx:pt idx="408">STL1780822</cx:pt>
          <cx:pt idx="409">STL1780883</cx:pt>
          <cx:pt idx="410">SUR20642</cx:pt>
          <cx:pt idx="411">STL1780888</cx:pt>
          <cx:pt idx="412">SUR20542</cx:pt>
          <cx:pt idx="413">STL1780143</cx:pt>
          <cx:pt idx="414">STL1780509</cx:pt>
          <cx:pt idx="415">STL1779301</cx:pt>
          <cx:pt idx="416">SUR20523</cx:pt>
          <cx:pt idx="417">STL1780027</cx:pt>
          <cx:pt idx="418">STL1779652</cx:pt>
          <cx:pt idx="419">STL1779361</cx:pt>
          <cx:pt idx="420">STL1759828</cx:pt>
          <cx:pt idx="421">STL1735525</cx:pt>
          <cx:pt idx="422">CRR31239</cx:pt>
          <cx:pt idx="423">STL1731302</cx:pt>
          <cx:pt idx="424">STL1730479</cx:pt>
          <cx:pt idx="425">STL1728070</cx:pt>
          <cx:pt idx="426">STL1727220</cx:pt>
          <cx:pt idx="427">STL1726400</cx:pt>
          <cx:pt idx="428">MSC35279</cx:pt>
          <cx:pt idx="429">STL1725579</cx:pt>
          <cx:pt idx="430">STL1724325</cx:pt>
          <cx:pt idx="431">MSC35083</cx:pt>
          <cx:pt idx="432">STL1724751</cx:pt>
          <cx:pt idx="433">MSC34719</cx:pt>
          <cx:pt idx="434">STL1723913</cx:pt>
          <cx:pt idx="435">STL1722245</cx:pt>
          <cx:pt idx="436">SUR8684</cx:pt>
          <cx:pt idx="437">SUR8716</cx:pt>
          <cx:pt idx="438">STL1697280</cx:pt>
          <cx:pt idx="439">SUR8563</cx:pt>
          <cx:pt idx="440">STL1696480</cx:pt>
          <cx:pt idx="441">SUR8596</cx:pt>
          <cx:pt idx="442">STL1693362</cx:pt>
          <cx:pt idx="443">STL1692867</cx:pt>
          <cx:pt idx="444">STL1692060</cx:pt>
          <cx:pt idx="445">STL1691743</cx:pt>
          <cx:pt idx="446">SUR8032</cx:pt>
          <cx:pt idx="447">STL1689892</cx:pt>
          <cx:pt idx="448">STL1690303</cx:pt>
          <cx:pt idx="449">STL1689294</cx:pt>
          <cx:pt idx="450">SUR7732</cx:pt>
          <cx:pt idx="451">STL1689088</cx:pt>
          <cx:pt idx="452">STL1689497</cx:pt>
          <cx:pt idx="453">SUR7701</cx:pt>
          <cx:pt idx="454">STL1688801</cx:pt>
          <cx:pt idx="455">CRD37792</cx:pt>
          <cx:pt idx="456">STL1688600</cx:pt>
          <cx:pt idx="457">CRD37806</cx:pt>
          <cx:pt idx="458">STL1688584</cx:pt>
          <cx:pt idx="459">CRD37781</cx:pt>
          <cx:pt idx="460">CRD37816</cx:pt>
          <cx:pt idx="461">STL1688492</cx:pt>
          <cx:pt idx="462">CRD37817</cx:pt>
          <cx:pt idx="463">CRD37818</cx:pt>
          <cx:pt idx="464">CRD37807</cx:pt>
          <cx:pt idx="465">STL1688601</cx:pt>
          <cx:pt idx="466">CRD37813</cx:pt>
          <cx:pt idx="467">CRD37777</cx:pt>
          <cx:pt idx="468">STL1688697</cx:pt>
          <cx:pt idx="469">CRD37704</cx:pt>
          <cx:pt idx="470">STL1688001</cx:pt>
          <cx:pt idx="471">CRD37785</cx:pt>
          <cx:pt idx="472">STL1687899</cx:pt>
          <cx:pt idx="473">STL1687772</cx:pt>
          <cx:pt idx="474">STL1687677</cx:pt>
          <cx:pt idx="475">STL1687788</cx:pt>
          <cx:pt idx="476">STL1687346</cx:pt>
          <cx:pt idx="477">SUR7520</cx:pt>
          <cx:pt idx="478">STL1687449</cx:pt>
          <cx:pt idx="479">STL1687770</cx:pt>
          <cx:pt idx="480">STL1687240</cx:pt>
          <cx:pt idx="481">STL1687500</cx:pt>
          <cx:pt idx="482">STL1687198</cx:pt>
          <cx:pt idx="483">SUR7579</cx:pt>
          <cx:pt idx="484">STL1687886</cx:pt>
          <cx:pt idx="485">STL1687133</cx:pt>
          <cx:pt idx="486">STL1687493</cx:pt>
          <cx:pt idx="487">STL1687181</cx:pt>
          <cx:pt idx="488">STL1686964</cx:pt>
          <cx:pt idx="489">SUR7475</cx:pt>
          <cx:pt idx="490">STL1686855</cx:pt>
          <cx:pt idx="491">SUR7421</cx:pt>
          <cx:pt idx="492">SUR7433</cx:pt>
          <cx:pt idx="493">STL1687059</cx:pt>
          <cx:pt idx="494">STL1686313</cx:pt>
          <cx:pt idx="495">SUR7410</cx:pt>
          <cx:pt idx="496">STL1686362</cx:pt>
          <cx:pt idx="497">STL1681897</cx:pt>
          <cx:pt idx="498">SUR6798</cx:pt>
          <cx:pt idx="499">SUR6711</cx:pt>
          <cx:pt idx="500">SUR6699</cx:pt>
          <cx:pt idx="501">STL1680635</cx:pt>
          <cx:pt idx="502">STL1680635</cx:pt>
          <cx:pt idx="503">SUR6699</cx:pt>
          <cx:pt idx="504">SUR6686</cx:pt>
          <cx:pt idx="505">SUR6686</cx:pt>
          <cx:pt idx="506">STL1679873</cx:pt>
          <cx:pt idx="507">SUR6602</cx:pt>
          <cx:pt idx="508">STL1679873</cx:pt>
          <cx:pt idx="509">SUR6602</cx:pt>
          <cx:pt idx="510">SUR6611</cx:pt>
          <cx:pt idx="511">SUR6611</cx:pt>
          <cx:pt idx="512">STL1679815</cx:pt>
          <cx:pt idx="513">STL1679018</cx:pt>
          <cx:pt idx="514">SUR6324</cx:pt>
          <cx:pt idx="515">STL1677680</cx:pt>
          <cx:pt idx="516">STL1677757</cx:pt>
          <cx:pt idx="517">STL1677822</cx:pt>
          <cx:pt idx="518">STL1678223</cx:pt>
          <cx:pt idx="519">STL1676951</cx:pt>
          <cx:pt idx="520">SUR6101</cx:pt>
          <cx:pt idx="521">STL1675922</cx:pt>
          <cx:pt idx="522">SUR6011</cx:pt>
          <cx:pt idx="523">STL1672719</cx:pt>
          <cx:pt idx="524">CRD37220</cx:pt>
          <cx:pt idx="525">CRD37337</cx:pt>
          <cx:pt idx="526">CRD37343</cx:pt>
          <cx:pt idx="527">CRD37308</cx:pt>
          <cx:pt idx="528">STL1672565</cx:pt>
          <cx:pt idx="529">STL1672162</cx:pt>
          <cx:pt idx="530">CRD37237</cx:pt>
          <cx:pt idx="531">CRD37316</cx:pt>
          <cx:pt idx="532">STL1671811</cx:pt>
          <cx:pt idx="533">STL1671451</cx:pt>
          <cx:pt idx="534">STL1669832</cx:pt>
          <cx:pt idx="535">STL1668645</cx:pt>
          <cx:pt idx="536">CBA90054</cx:pt>
          <cx:pt idx="537">STL1668628</cx:pt>
          <cx:pt idx="538">STL1667659</cx:pt>
          <cx:pt idx="539">STL1667822</cx:pt>
          <cx:pt idx="540">STL1666862</cx:pt>
          <cx:pt idx="541">STL1655879</cx:pt>
          <cx:pt idx="542">STL1655076</cx:pt>
          <cx:pt idx="543">STL1654285</cx:pt>
          <cx:pt idx="544">STL1640207</cx:pt>
          <cx:pt idx="545">STL1639048</cx:pt>
          <cx:pt idx="546">SUR1744</cx:pt>
          <cx:pt idx="547">STL1639436</cx:pt>
          <cx:pt idx="548">CRD36701</cx:pt>
          <cx:pt idx="549">STL1635192</cx:pt>
          <cx:pt idx="550">STL1634425</cx:pt>
          <cx:pt idx="551">STL1633252</cx:pt>
          <cx:pt idx="552">STL1632475</cx:pt>
          <cx:pt idx="553">STL1629036</cx:pt>
          <cx:pt idx="554">STL1628267</cx:pt>
          <cx:pt idx="555">STL1627500</cx:pt>
          <cx:pt idx="556">STL1616307</cx:pt>
          <cx:pt idx="557">STL1599585</cx:pt>
          <cx:pt idx="558">STL1588726</cx:pt>
          <cx:pt idx="559">STL1587967</cx:pt>
          <cx:pt idx="560">STL1587966</cx:pt>
          <cx:pt idx="561">STL1588045</cx:pt>
          <cx:pt idx="562">STL1587769</cx:pt>
          <cx:pt idx="563">CRD35761</cx:pt>
          <cx:pt idx="564">STL1586437</cx:pt>
          <cx:pt idx="565">STL1586612</cx:pt>
          <cx:pt idx="566">STL1586371</cx:pt>
          <cx:pt idx="567">STL1585887</cx:pt>
          <cx:pt idx="568">STL1586086</cx:pt>
          <cx:pt idx="569">STL1586183</cx:pt>
          <cx:pt idx="570">STL1585980</cx:pt>
          <cx:pt idx="571">STL1586366</cx:pt>
          <cx:pt idx="572">STL1586227</cx:pt>
          <cx:pt idx="573">STL1585936</cx:pt>
          <cx:pt idx="574">STL1586490</cx:pt>
          <cx:pt idx="575">STL1586211</cx:pt>
          <cx:pt idx="576">STL1585921</cx:pt>
          <cx:pt idx="577">STL1581201</cx:pt>
          <cx:pt idx="578">STL1580440</cx:pt>
          <cx:pt idx="579">STL1574568</cx:pt>
          <cx:pt idx="580">STL1573778</cx:pt>
          <cx:pt idx="581">STL1573594</cx:pt>
          <cx:pt idx="582">STL1574377</cx:pt>
          <cx:pt idx="583">STL1566089</cx:pt>
          <cx:pt idx="584">STL1566464</cx:pt>
          <cx:pt idx="585">STL1565691</cx:pt>
          <cx:pt idx="586">STL1564541</cx:pt>
          <cx:pt idx="587">STL1564256</cx:pt>
          <cx:pt idx="588">STL1563482</cx:pt>
          <cx:pt idx="589">STL1558073</cx:pt>
          <cx:pt idx="590">CRD35012</cx:pt>
          <cx:pt idx="591">CRD35060</cx:pt>
          <cx:pt idx="592">CRD35001</cx:pt>
          <cx:pt idx="593">CRD35033</cx:pt>
          <cx:pt idx="594">CRD35051</cx:pt>
          <cx:pt idx="595">CRD35034</cx:pt>
          <cx:pt idx="596">CRD35080</cx:pt>
          <cx:pt idx="597">STL1540974</cx:pt>
          <cx:pt idx="598">STL1536271</cx:pt>
          <cx:pt idx="599">STL1535840</cx:pt>
          <cx:pt idx="600">STL1535890</cx:pt>
          <cx:pt idx="601">STL1534679</cx:pt>
          <cx:pt idx="602">STL1535049</cx:pt>
          <cx:pt idx="603">STL1534368</cx:pt>
          <cx:pt idx="604">CBA78928</cx:pt>
          <cx:pt idx="605">CRD34890</cx:pt>
          <cx:pt idx="606">STL1533638</cx:pt>
          <cx:pt idx="607">STL1533932</cx:pt>
          <cx:pt idx="608">STL1534308</cx:pt>
          <cx:pt idx="609">STL1533620</cx:pt>
          <cx:pt idx="610">STL1527559</cx:pt>
          <cx:pt idx="611">STL1526793</cx:pt>
          <cx:pt idx="612">STL1515736</cx:pt>
          <cx:pt idx="613">STL1516114</cx:pt>
          <cx:pt idx="614">STL1513706</cx:pt>
          <cx:pt idx="615">STL1511990</cx:pt>
          <cx:pt idx="616">STL1510529</cx:pt>
          <cx:pt idx="617">STL1507372</cx:pt>
          <cx:pt idx="618">STL1507752</cx:pt>
          <cx:pt idx="619">STL1507004</cx:pt>
          <cx:pt idx="620">STL1486759</cx:pt>
          <cx:pt idx="621">CRD34313</cx:pt>
          <cx:pt idx="622">STL1474189</cx:pt>
          <cx:pt idx="623">STL1473674</cx:pt>
          <cx:pt idx="624">STL1471978</cx:pt>
          <cx:pt idx="625">STL1472191</cx:pt>
          <cx:pt idx="626">STL1471277</cx:pt>
          <cx:pt idx="627">STL1471080</cx:pt>
          <cx:pt idx="628">STL1471454</cx:pt>
          <cx:pt idx="629">STL1469760</cx:pt>
          <cx:pt idx="630">STL1467565</cx:pt>
          <cx:pt idx="631">STL1442578</cx:pt>
          <cx:pt idx="632">CRD33773</cx:pt>
          <cx:pt idx="633">CBA65766</cx:pt>
          <cx:pt idx="634">STL1440346</cx:pt>
          <cx:pt idx="635">STL1437627</cx:pt>
          <cx:pt idx="636">STL1437705</cx:pt>
          <cx:pt idx="637">STL1437660</cx:pt>
          <cx:pt idx="638">STL1438146</cx:pt>
          <cx:pt idx="639">STL1437905</cx:pt>
          <cx:pt idx="640">STL1437909</cx:pt>
          <cx:pt idx="641">STL1437999</cx:pt>
          <cx:pt idx="642">STL1438123</cx:pt>
          <cx:pt idx="643">STL1435566</cx:pt>
          <cx:pt idx="644">STL1435478</cx:pt>
          <cx:pt idx="645">STL1435442</cx:pt>
          <cx:pt idx="646">STL1435700</cx:pt>
          <cx:pt idx="647">STL1435892</cx:pt>
          <cx:pt idx="648">STL1435909</cx:pt>
          <cx:pt idx="649">STL1434088</cx:pt>
          <cx:pt idx="650">STL1433999</cx:pt>
          <cx:pt idx="651">STL1434062</cx:pt>
          <cx:pt idx="652">STL1433349</cx:pt>
          <cx:pt idx="653">STL1419897</cx:pt>
          <cx:pt idx="654">STL1420162</cx:pt>
          <cx:pt idx="655">CRD33570</cx:pt>
          <cx:pt idx="656">STL1415459</cx:pt>
          <cx:pt idx="657">STL1413237</cx:pt>
          <cx:pt idx="658">STL1413501</cx:pt>
          <cx:pt idx="659">STL1413732</cx:pt>
          <cx:pt idx="660">STL1413712</cx:pt>
          <cx:pt idx="661">STL1413154</cx:pt>
          <cx:pt idx="662">STL1410935</cx:pt>
        </cx:lvl>
        <cx:lvl ptCount="663">
          <cx:pt idx="0">050924SUR130</cx:pt>
          <cx:pt idx="1">050824SUR129</cx:pt>
          <cx:pt idx="2">050824SUR129</cx:pt>
          <cx:pt idx="3">050824SUR129</cx:pt>
          <cx:pt idx="4">050824SUR129</cx:pt>
          <cx:pt idx="5">050824SUR129</cx:pt>
          <cx:pt idx="6">050824SUR129</cx:pt>
          <cx:pt idx="7">050824STL129</cx:pt>
          <cx:pt idx="8">050824STL129</cx:pt>
          <cx:pt idx="9">050724STL128</cx:pt>
          <cx:pt idx="10">050724SUR128</cx:pt>
          <cx:pt idx="11">050724SUR128</cx:pt>
          <cx:pt idx="12">050724SUR128</cx:pt>
          <cx:pt idx="13">050724SUR128</cx:pt>
          <cx:pt idx="14">050724SUR128</cx:pt>
          <cx:pt idx="15">050724CBA4</cx:pt>
          <cx:pt idx="16">050724CBA4</cx:pt>
          <cx:pt idx="17">050724CBA4</cx:pt>
          <cx:pt idx="18">050724CBA4</cx:pt>
          <cx:pt idx="19">050724CBA4</cx:pt>
          <cx:pt idx="20">050724CBA4</cx:pt>
          <cx:pt idx="21">050724CBA4</cx:pt>
          <cx:pt idx="22">050724CBA4</cx:pt>
          <cx:pt idx="23">050624SUR127</cx:pt>
          <cx:pt idx="24">050624SUR127</cx:pt>
          <cx:pt idx="25">050324STL124</cx:pt>
          <cx:pt idx="26">050324STL124</cx:pt>
          <cx:pt idx="27">050224SUR123</cx:pt>
          <cx:pt idx="28">050224STL123</cx:pt>
          <cx:pt idx="29">050124SUR122</cx:pt>
          <cx:pt idx="30">043024STL121</cx:pt>
          <cx:pt idx="31">042924SUR120</cx:pt>
          <cx:pt idx="32">042924STL120</cx:pt>
          <cx:pt idx="33">042924STL120</cx:pt>
          <cx:pt idx="34">042624SUR117</cx:pt>
          <cx:pt idx="35">042624STL117</cx:pt>
          <cx:pt idx="36">042624STL117</cx:pt>
          <cx:pt idx="37">042624STL117</cx:pt>
          <cx:pt idx="38">042524STL116</cx:pt>
          <cx:pt idx="39">042524STL116</cx:pt>
          <cx:pt idx="40">14740</cx:pt>
          <cx:pt idx="41">12415</cx:pt>
          <cx:pt idx="42">14740</cx:pt>
          <cx:pt idx="43">12415</cx:pt>
          <cx:pt idx="44">14740</cx:pt>
          <cx:pt idx="45">12410</cx:pt>
          <cx:pt idx="46">12935</cx:pt>
          <cx:pt idx="47">14740</cx:pt>
          <cx:pt idx="48">12410</cx:pt>
          <cx:pt idx="49">12415</cx:pt>
          <cx:pt idx="50">12415</cx:pt>
          <cx:pt idx="51">14740</cx:pt>
          <cx:pt idx="52">12415</cx:pt>
          <cx:pt idx="53">12410</cx:pt>
          <cx:pt idx="54">12410</cx:pt>
          <cx:pt idx="55">6615</cx:pt>
          <cx:pt idx="56">12415</cx:pt>
          <cx:pt idx="57">10630</cx:pt>
          <cx:pt idx="58">6615</cx:pt>
          <cx:pt idx="59">MANUAL</cx:pt>
          <cx:pt idx="60">12410</cx:pt>
          <cx:pt idx="61">6615</cx:pt>
          <cx:pt idx="62">10630</cx:pt>
          <cx:pt idx="63">6615</cx:pt>
          <cx:pt idx="64">12415</cx:pt>
          <cx:pt idx="65">12415</cx:pt>
          <cx:pt idx="66">12410</cx:pt>
          <cx:pt idx="67">6850</cx:pt>
          <cx:pt idx="68">12410</cx:pt>
          <cx:pt idx="69">12415</cx:pt>
          <cx:pt idx="70">12415</cx:pt>
          <cx:pt idx="71">12410</cx:pt>
          <cx:pt idx="72">12925</cx:pt>
          <cx:pt idx="73">12410</cx:pt>
          <cx:pt idx="74">14175</cx:pt>
          <cx:pt idx="75">13780</cx:pt>
          <cx:pt idx="76">13660</cx:pt>
          <cx:pt idx="77">13420</cx:pt>
          <cx:pt idx="78">13660</cx:pt>
          <cx:pt idx="79">9620</cx:pt>
          <cx:pt idx="80">13660</cx:pt>
          <cx:pt idx="81">13780</cx:pt>
          <cx:pt idx="82">13765</cx:pt>
          <cx:pt idx="83">14175</cx:pt>
          <cx:pt idx="84">13660</cx:pt>
          <cx:pt idx="85">13420</cx:pt>
          <cx:pt idx="86">13660</cx:pt>
          <cx:pt idx="87">13420</cx:pt>
          <cx:pt idx="88">14175</cx:pt>
          <cx:pt idx="89">13780</cx:pt>
          <cx:pt idx="90">13765</cx:pt>
          <cx:pt idx="91">13775</cx:pt>
          <cx:pt idx="92">13660</cx:pt>
          <cx:pt idx="93">13780</cx:pt>
          <cx:pt idx="94">0000012935</cx:pt>
          <cx:pt idx="95">0000012935</cx:pt>
          <cx:pt idx="96">0000012935</cx:pt>
          <cx:pt idx="97">0000012935</cx:pt>
          <cx:pt idx="98">0000012935</cx:pt>
          <cx:pt idx="99">0000012935</cx:pt>
          <cx:pt idx="100">0000012935</cx:pt>
          <cx:pt idx="101">0000012910</cx:pt>
          <cx:pt idx="102">0000012935</cx:pt>
          <cx:pt idx="103">0000012935</cx:pt>
          <cx:pt idx="104">0000012935</cx:pt>
          <cx:pt idx="105">0000012935</cx:pt>
          <cx:pt idx="106">0000012935</cx:pt>
          <cx:pt idx="107">0000012935</cx:pt>
          <cx:pt idx="108">0000012935</cx:pt>
          <cx:pt idx="109">0000012935</cx:pt>
          <cx:pt idx="110">0000012935</cx:pt>
          <cx:pt idx="111">0000012935</cx:pt>
          <cx:pt idx="112">0000010630</cx:pt>
          <cx:pt idx="113">0000012415</cx:pt>
          <cx:pt idx="114">0000012415</cx:pt>
          <cx:pt idx="115">0000012415</cx:pt>
          <cx:pt idx="116">0000012410</cx:pt>
          <cx:pt idx="117">0000012350</cx:pt>
          <cx:pt idx="118">0000011700</cx:pt>
          <cx:pt idx="119">0000012830</cx:pt>
          <cx:pt idx="120">0000012415</cx:pt>
          <cx:pt idx="121">0000012350</cx:pt>
          <cx:pt idx="122">0000011700</cx:pt>
          <cx:pt idx="123">0000012830</cx:pt>
          <cx:pt idx="124">0000012795</cx:pt>
          <cx:pt idx="125">0000012415</cx:pt>
          <cx:pt idx="126">0000013775</cx:pt>
          <cx:pt idx="127">0000013660</cx:pt>
          <cx:pt idx="128">0000012830</cx:pt>
          <cx:pt idx="129">0000012415</cx:pt>
          <cx:pt idx="130">0000011455</cx:pt>
          <cx:pt idx="131">0000011375</cx:pt>
          <cx:pt idx="132">0000011045</cx:pt>
          <cx:pt idx="133">0000013775</cx:pt>
          <cx:pt idx="134">0000013765</cx:pt>
          <cx:pt idx="135">0000012935</cx:pt>
          <cx:pt idx="136">0000014175</cx:pt>
          <cx:pt idx="137">0000013780</cx:pt>
          <cx:pt idx="138">0000013775</cx:pt>
          <cx:pt idx="139">0000013765</cx:pt>
          <cx:pt idx="140">0000013660</cx:pt>
          <cx:pt idx="141">0000013525</cx:pt>
          <cx:pt idx="142">0000013420</cx:pt>
          <cx:pt idx="143">0000012935</cx:pt>
          <cx:pt idx="144">0000012830</cx:pt>
          <cx:pt idx="145">0000012410</cx:pt>
          <cx:pt idx="146">0000011455</cx:pt>
          <cx:pt idx="147">0000011045</cx:pt>
          <cx:pt idx="148">0000005665</cx:pt>
          <cx:pt idx="149">0000014175</cx:pt>
          <cx:pt idx="150">0000013775</cx:pt>
          <cx:pt idx="151">0000013420</cx:pt>
          <cx:pt idx="152">0000012415</cx:pt>
          <cx:pt idx="153">0000013775</cx:pt>
          <cx:pt idx="154">0000013765</cx:pt>
          <cx:pt idx="155">0000012415</cx:pt>
          <cx:pt idx="156">0000010290</cx:pt>
          <cx:pt idx="157">0000010225</cx:pt>
          <cx:pt idx="158">0000012935</cx:pt>
          <cx:pt idx="159">0000012935</cx:pt>
          <cx:pt idx="160">0000012935</cx:pt>
          <cx:pt idx="161">0000012415</cx:pt>
          <cx:pt idx="162">0000012410</cx:pt>
          <cx:pt idx="163">0000010615</cx:pt>
          <cx:pt idx="164">0000009415</cx:pt>
          <cx:pt idx="165">0000009405</cx:pt>
          <cx:pt idx="166">0000012935</cx:pt>
          <cx:pt idx="167">0000012415</cx:pt>
          <cx:pt idx="168">0000012415</cx:pt>
          <cx:pt idx="169">0000012415</cx:pt>
          <cx:pt idx="170">0000012415</cx:pt>
          <cx:pt idx="171">0000012415</cx:pt>
          <cx:pt idx="172">0000012410</cx:pt>
          <cx:pt idx="173">0000012410</cx:pt>
          <cx:pt idx="174">0000012415</cx:pt>
          <cx:pt idx="175">0000012415</cx:pt>
          <cx:pt idx="176">0000012410</cx:pt>
          <cx:pt idx="177">0000012415</cx:pt>
          <cx:pt idx="178">0000012415</cx:pt>
          <cx:pt idx="179">0000013660</cx:pt>
          <cx:pt idx="180">0000013420</cx:pt>
          <cx:pt idx="181">0000014175</cx:pt>
          <cx:pt idx="182">0000013765</cx:pt>
          <cx:pt idx="183">0000013660</cx:pt>
          <cx:pt idx="184">0000012415</cx:pt>
          <cx:pt idx="185">0000013090</cx:pt>
          <cx:pt idx="186">0000012935</cx:pt>
          <cx:pt idx="187">0000012935</cx:pt>
          <cx:pt idx="188">0000012935</cx:pt>
          <cx:pt idx="189">0000012935</cx:pt>
          <cx:pt idx="190">0000012935</cx:pt>
          <cx:pt idx="191">0000012935</cx:pt>
          <cx:pt idx="192">0000012415</cx:pt>
          <cx:pt idx="193">0000005665</cx:pt>
          <cx:pt idx="194">0000014080</cx:pt>
          <cx:pt idx="195">0000013360</cx:pt>
          <cx:pt idx="196">0000013700</cx:pt>
          <cx:pt idx="197">0000012935</cx:pt>
          <cx:pt idx="198">0000012935</cx:pt>
          <cx:pt idx="199">0000012415</cx:pt>
          <cx:pt idx="200">0000012935</cx:pt>
          <cx:pt idx="201">0000012935</cx:pt>
          <cx:pt idx="202">0000012935</cx:pt>
          <cx:pt idx="203">0000012935</cx:pt>
          <cx:pt idx="204">0000006615</cx:pt>
          <cx:pt idx="205">0000011705</cx:pt>
          <cx:pt idx="206">0000011400</cx:pt>
          <cx:pt idx="207">0000011145</cx:pt>
          <cx:pt idx="208">0000009630</cx:pt>
          <cx:pt idx="209">0000008525</cx:pt>
          <cx:pt idx="210">0000008235</cx:pt>
          <cx:pt idx="211">0000007120</cx:pt>
          <cx:pt idx="212">0000013020</cx:pt>
          <cx:pt idx="213">0000013525</cx:pt>
          <cx:pt idx="214">0000013070</cx:pt>
          <cx:pt idx="215">0000012935</cx:pt>
          <cx:pt idx="216">0000012415</cx:pt>
          <cx:pt idx="217">0000010995</cx:pt>
          <cx:pt idx="218">0000010450</cx:pt>
          <cx:pt idx="219">0000013525</cx:pt>
          <cx:pt idx="220">0000013070</cx:pt>
          <cx:pt idx="221">0000012935</cx:pt>
          <cx:pt idx="222">0000011190</cx:pt>
          <cx:pt idx="223">0000010900</cx:pt>
          <cx:pt idx="224">0000010450</cx:pt>
          <cx:pt idx="225">0000010445</cx:pt>
          <cx:pt idx="226">0000013525</cx:pt>
          <cx:pt idx="227">0000012935</cx:pt>
          <cx:pt idx="228">0000010995</cx:pt>
          <cx:pt idx="229">0000010450</cx:pt>
          <cx:pt idx="230">0000013525</cx:pt>
          <cx:pt idx="231">0000013070</cx:pt>
          <cx:pt idx="232">0000012935</cx:pt>
          <cx:pt idx="233">0000011190</cx:pt>
          <cx:pt idx="234">0000010900</cx:pt>
          <cx:pt idx="235">0000010450</cx:pt>
          <cx:pt idx="236">0000010445</cx:pt>
          <cx:pt idx="237">0000007400</cx:pt>
          <cx:pt idx="238">0000013070</cx:pt>
          <cx:pt idx="239">0000012935</cx:pt>
          <cx:pt idx="240">0000010995</cx:pt>
          <cx:pt idx="241">0000010450</cx:pt>
          <cx:pt idx="242">0000013070</cx:pt>
          <cx:pt idx="243">0000012935</cx:pt>
          <cx:pt idx="244">0000011190</cx:pt>
          <cx:pt idx="245">0000010900</cx:pt>
          <cx:pt idx="246">0000010450</cx:pt>
          <cx:pt idx="247">0000010445</cx:pt>
          <cx:pt idx="248">0000007400</cx:pt>
          <cx:pt idx="249">0000013330</cx:pt>
          <cx:pt idx="250">0000013330</cx:pt>
          <cx:pt idx="251">0000012415</cx:pt>
          <cx:pt idx="252">0000013200</cx:pt>
          <cx:pt idx="253">0000012935</cx:pt>
          <cx:pt idx="254">0000011160</cx:pt>
          <cx:pt idx="255">0000013200</cx:pt>
          <cx:pt idx="256">0000012935</cx:pt>
          <cx:pt idx="257">0000013200</cx:pt>
          <cx:pt idx="258">0000012935</cx:pt>
          <cx:pt idx="259">0000012415</cx:pt>
          <cx:pt idx="260">0000012415</cx:pt>
          <cx:pt idx="261">0000013905</cx:pt>
          <cx:pt idx="262">0000013530</cx:pt>
          <cx:pt idx="263">0000012415</cx:pt>
          <cx:pt idx="264">0000008480</cx:pt>
          <cx:pt idx="265">0000013200</cx:pt>
          <cx:pt idx="266">0000012935</cx:pt>
          <cx:pt idx="267">0000009505</cx:pt>
          <cx:pt idx="268">0000012935</cx:pt>
          <cx:pt idx="269">0000012935</cx:pt>
          <cx:pt idx="270">0000014145</cx:pt>
          <cx:pt idx="271">0000013200</cx:pt>
          <cx:pt idx="272">0000006245</cx:pt>
          <cx:pt idx="273">0000013200</cx:pt>
          <cx:pt idx="274">0000012935</cx:pt>
          <cx:pt idx="275">0000006245</cx:pt>
          <cx:pt idx="276">0000013705</cx:pt>
          <cx:pt idx="277">0000006245</cx:pt>
          <cx:pt idx="278">0000006245</cx:pt>
          <cx:pt idx="279">0000013530</cx:pt>
          <cx:pt idx="280">0000013240</cx:pt>
          <cx:pt idx="281">0000012415</cx:pt>
          <cx:pt idx="282">0000006245</cx:pt>
          <cx:pt idx="283">0000013200</cx:pt>
          <cx:pt idx="284">0000012935</cx:pt>
          <cx:pt idx="285">0000006245</cx:pt>
          <cx:pt idx="286">0000014110</cx:pt>
          <cx:pt idx="287">0000013240</cx:pt>
          <cx:pt idx="288">0000013235</cx:pt>
          <cx:pt idx="289">0000013200</cx:pt>
          <cx:pt idx="290">0000012935</cx:pt>
          <cx:pt idx="291">0000006245</cx:pt>
          <cx:pt idx="292">0000013235</cx:pt>
          <cx:pt idx="293">0000013200</cx:pt>
          <cx:pt idx="294">0000012935</cx:pt>
          <cx:pt idx="295">0000006245</cx:pt>
          <cx:pt idx="296">0000014145</cx:pt>
          <cx:pt idx="297">0000013635</cx:pt>
          <cx:pt idx="298">0000013530</cx:pt>
          <cx:pt idx="299">0000013240</cx:pt>
          <cx:pt idx="300">0000012415</cx:pt>
          <cx:pt idx="301">0000012410</cx:pt>
          <cx:pt idx="302">0000009435</cx:pt>
          <cx:pt idx="303">0000014145</cx:pt>
          <cx:pt idx="304">0000013705</cx:pt>
          <cx:pt idx="305">0000013530</cx:pt>
          <cx:pt idx="306">0000013240</cx:pt>
          <cx:pt idx="307">0000012415</cx:pt>
          <cx:pt idx="308">0000012410</cx:pt>
          <cx:pt idx="309">0000012410</cx:pt>
          <cx:pt idx="310">0000013705</cx:pt>
          <cx:pt idx="311">0000013640</cx:pt>
          <cx:pt idx="312">0000012415</cx:pt>
          <cx:pt idx="313">0000009620</cx:pt>
          <cx:pt idx="314">0000012415</cx:pt>
          <cx:pt idx="315">0000013640</cx:pt>
          <cx:pt idx="316">0000012935</cx:pt>
          <cx:pt idx="317">0000010910</cx:pt>
          <cx:pt idx="318">0000010905</cx:pt>
          <cx:pt idx="319">0000007405</cx:pt>
          <cx:pt idx="320">0000012415</cx:pt>
          <cx:pt idx="321">0000012095</cx:pt>
          <cx:pt idx="322">0000011150</cx:pt>
          <cx:pt idx="323">0000013200</cx:pt>
          <cx:pt idx="324">0000010910</cx:pt>
          <cx:pt idx="325">0000013200</cx:pt>
          <cx:pt idx="326">0000012415</cx:pt>
          <cx:pt idx="327">0000012410</cx:pt>
          <cx:pt idx="328">0000012095</cx:pt>
          <cx:pt idx="329">0000011150</cx:pt>
          <cx:pt idx="330">0000011055</cx:pt>
          <cx:pt idx="331">0000005725</cx:pt>
          <cx:pt idx="332">0000005725</cx:pt>
          <cx:pt idx="333">0000013235</cx:pt>
          <cx:pt idx="334">0000007405</cx:pt>
          <cx:pt idx="335">0000010905</cx:pt>
          <cx:pt idx="336">0000012410</cx:pt>
          <cx:pt idx="337">0000011545</cx:pt>
          <cx:pt idx="338">0000010910</cx:pt>
          <cx:pt idx="339">0000013200</cx:pt>
          <cx:pt idx="340">0000013200</cx:pt>
          <cx:pt idx="341">0000013640</cx:pt>
          <cx:pt idx="342">0000013645</cx:pt>
          <cx:pt idx="343">0000013625</cx:pt>
          <cx:pt idx="344">0000010450</cx:pt>
          <cx:pt idx="345">0000010995</cx:pt>
          <cx:pt idx="346">0000013070</cx:pt>
          <cx:pt idx="347">0000013070</cx:pt>
          <cx:pt idx="348">0000012410</cx:pt>
          <cx:pt idx="349">0000012415</cx:pt>
          <cx:pt idx="350">0000013675</cx:pt>
          <cx:pt idx="351">0000013640</cx:pt>
          <cx:pt idx="352">0000013645</cx:pt>
          <cx:pt idx="353">0000013625</cx:pt>
          <cx:pt idx="354">0000010995</cx:pt>
          <cx:pt idx="355">0000013070</cx:pt>
          <cx:pt idx="356">0000013860</cx:pt>
          <cx:pt idx="357">0000011760</cx:pt>
          <cx:pt idx="358">0000012195</cx:pt>
          <cx:pt idx="359">0000013225</cx:pt>
          <cx:pt idx="360">0000013560</cx:pt>
          <cx:pt idx="361">0000012410</cx:pt>
          <cx:pt idx="362">0000013525</cx:pt>
          <cx:pt idx="363">0000013525</cx:pt>
          <cx:pt idx="364">0000012935</cx:pt>
          <cx:pt idx="365">0000013525</cx:pt>
          <cx:pt idx="366">0000013525</cx:pt>
          <cx:pt idx="367">0000007915</cx:pt>
          <cx:pt idx="368">0000009635</cx:pt>
          <cx:pt idx="369">0000009635</cx:pt>
          <cx:pt idx="370">0000009190</cx:pt>
          <cx:pt idx="371">0000009190</cx:pt>
          <cx:pt idx="372">0000009195</cx:pt>
          <cx:pt idx="373">0000013860</cx:pt>
          <cx:pt idx="374">0000013860</cx:pt>
          <cx:pt idx="375">0000011760</cx:pt>
          <cx:pt idx="376">0000011760</cx:pt>
          <cx:pt idx="377">0000012195</cx:pt>
          <cx:pt idx="378">0000013225</cx:pt>
          <cx:pt idx="379">0000013560</cx:pt>
          <cx:pt idx="380">0000013560</cx:pt>
          <cx:pt idx="381">0000009620</cx:pt>
          <cx:pt idx="382">0000013525</cx:pt>
          <cx:pt idx="383">0000013525</cx:pt>
          <cx:pt idx="384">0000013525</cx:pt>
          <cx:pt idx="385">0000012415</cx:pt>
          <cx:pt idx="386">0000012935</cx:pt>
          <cx:pt idx="387">0000012935</cx:pt>
          <cx:pt idx="388">0000012935</cx:pt>
          <cx:pt idx="389">0000013200</cx:pt>
          <cx:pt idx="390">0000012410</cx:pt>
          <cx:pt idx="391">0000012415</cx:pt>
          <cx:pt idx="392">0000012935</cx:pt>
          <cx:pt idx="393">0000013200</cx:pt>
          <cx:pt idx="394">0000013200</cx:pt>
          <cx:pt idx="395">0000013200</cx:pt>
          <cx:pt idx="396">0000012410</cx:pt>
          <cx:pt idx="397">0000012415</cx:pt>
          <cx:pt idx="398">0000012415</cx:pt>
          <cx:pt idx="399">0000009620</cx:pt>
          <cx:pt idx="400">0000014065</cx:pt>
          <cx:pt idx="401">0000013200</cx:pt>
          <cx:pt idx="402">0000013200</cx:pt>
          <cx:pt idx="403">0000009150</cx:pt>
          <cx:pt idx="404">0000009445</cx:pt>
          <cx:pt idx="405">0000008070</cx:pt>
          <cx:pt idx="406">0000011760</cx:pt>
          <cx:pt idx="407">0000013225</cx:pt>
          <cx:pt idx="408">0000013560</cx:pt>
          <cx:pt idx="409">0000012415</cx:pt>
          <cx:pt idx="410">0000013255</cx:pt>
          <cx:pt idx="411">0000013255</cx:pt>
          <cx:pt idx="412">0000005150</cx:pt>
          <cx:pt idx="413">0000012935</cx:pt>
          <cx:pt idx="414">0000012370</cx:pt>
          <cx:pt idx="415">0000014065</cx:pt>
          <cx:pt idx="416">0000013200</cx:pt>
          <cx:pt idx="417">0000012415</cx:pt>
          <cx:pt idx="418">0000012370</cx:pt>
          <cx:pt idx="419">0000011370</cx:pt>
          <cx:pt idx="420">12415</cx:pt>
          <cx:pt idx="421">12415</cx:pt>
          <cx:pt idx="422">13095</cx:pt>
          <cx:pt idx="423">13095</cx:pt>
          <cx:pt idx="424">13095</cx:pt>
          <cx:pt idx="425">12415</cx:pt>
          <cx:pt idx="426">12415</cx:pt>
          <cx:pt idx="427">12415</cx:pt>
          <cx:pt idx="428">12410</cx:pt>
          <cx:pt idx="429">12415</cx:pt>
          <cx:pt idx="430">12410</cx:pt>
          <cx:pt idx="431">12410</cx:pt>
          <cx:pt idx="432">12415</cx:pt>
          <cx:pt idx="433">12410</cx:pt>
          <cx:pt idx="434">12415</cx:pt>
          <cx:pt idx="435">12415</cx:pt>
          <cx:pt idx="436">8480</cx:pt>
          <cx:pt idx="437">11560</cx:pt>
          <cx:pt idx="438">11560</cx:pt>
          <cx:pt idx="439">8480</cx:pt>
          <cx:pt idx="440">11560</cx:pt>
          <cx:pt idx="441">11560</cx:pt>
          <cx:pt idx="442">13640</cx:pt>
          <cx:pt idx="443">12935</cx:pt>
          <cx:pt idx="444">12935</cx:pt>
          <cx:pt idx="445">13640</cx:pt>
          <cx:pt idx="446">13625</cx:pt>
          <cx:pt idx="447">12410</cx:pt>
          <cx:pt idx="448">12415</cx:pt>
          <cx:pt idx="449">13640</cx:pt>
          <cx:pt idx="450">13625</cx:pt>
          <cx:pt idx="451">12410</cx:pt>
          <cx:pt idx="452">12415</cx:pt>
          <cx:pt idx="453">12935</cx:pt>
          <cx:pt idx="454">12935</cx:pt>
          <cx:pt idx="455">13200</cx:pt>
          <cx:pt idx="456">13360</cx:pt>
          <cx:pt idx="457">13360</cx:pt>
          <cx:pt idx="458">12925</cx:pt>
          <cx:pt idx="459">12925</cx:pt>
          <cx:pt idx="460">13640</cx:pt>
          <cx:pt idx="461">13640</cx:pt>
          <cx:pt idx="462">13645</cx:pt>
          <cx:pt idx="463">13625</cx:pt>
          <cx:pt idx="464">13420</cx:pt>
          <cx:pt idx="465">13660</cx:pt>
          <cx:pt idx="466">13660</cx:pt>
          <cx:pt idx="467">12410</cx:pt>
          <cx:pt idx="468">12415</cx:pt>
          <cx:pt idx="469">9620</cx:pt>
          <cx:pt idx="470">12935</cx:pt>
          <cx:pt idx="471">12935</cx:pt>
          <cx:pt idx="472">13200</cx:pt>
          <cx:pt idx="473">12925</cx:pt>
          <cx:pt idx="474">13640</cx:pt>
          <cx:pt idx="475">13660</cx:pt>
          <cx:pt idx="476">10450</cx:pt>
          <cx:pt idx="477">10900</cx:pt>
          <cx:pt idx="478">10995</cx:pt>
          <cx:pt idx="479">13070</cx:pt>
          <cx:pt idx="480">9150</cx:pt>
          <cx:pt idx="481">6675</cx:pt>
          <cx:pt idx="482">8070</cx:pt>
          <cx:pt idx="483">5460</cx:pt>
          <cx:pt idx="484">12415</cx:pt>
          <cx:pt idx="485">5150</cx:pt>
          <cx:pt idx="486">13525</cx:pt>
          <cx:pt idx="487">12935</cx:pt>
          <cx:pt idx="488">13360</cx:pt>
          <cx:pt idx="489">13640</cx:pt>
          <cx:pt idx="490">13640</cx:pt>
          <cx:pt idx="491">13645</cx:pt>
          <cx:pt idx="492">13625</cx:pt>
          <cx:pt idx="493">12415</cx:pt>
          <cx:pt idx="494">5150</cx:pt>
          <cx:pt idx="495">5150</cx:pt>
          <cx:pt idx="496">12935</cx:pt>
          <cx:pt idx="497">13700</cx:pt>
          <cx:pt idx="498">13200</cx:pt>
          <cx:pt idx="499">12935</cx:pt>
          <cx:pt idx="500">13200</cx:pt>
          <cx:pt idx="501">13200</cx:pt>
          <cx:pt idx="502">0000013200</cx:pt>
          <cx:pt idx="503">0000013200</cx:pt>
          <cx:pt idx="504">12925</cx:pt>
          <cx:pt idx="505">0000012925</cx:pt>
          <cx:pt idx="506">5150</cx:pt>
          <cx:pt idx="507">5150</cx:pt>
          <cx:pt idx="508">0000005150</cx:pt>
          <cx:pt idx="509">0000005150</cx:pt>
          <cx:pt idx="510">12935</cx:pt>
          <cx:pt idx="511">0000012935</cx:pt>
          <cx:pt idx="512">0000012415</cx:pt>
          <cx:pt idx="513">0000012415</cx:pt>
          <cx:pt idx="514">0000005725</cx:pt>
          <cx:pt idx="515">0000005725</cx:pt>
          <cx:pt idx="516">0000013510</cx:pt>
          <cx:pt idx="517">0000012410</cx:pt>
          <cx:pt idx="518">0000012415</cx:pt>
          <cx:pt idx="519">0000013510</cx:pt>
          <cx:pt idx="520">0000012935</cx:pt>
          <cx:pt idx="521">0000012935</cx:pt>
          <cx:pt idx="522">0000012935</cx:pt>
          <cx:pt idx="523">0000012935</cx:pt>
          <cx:pt idx="524">0000005725</cx:pt>
          <cx:pt idx="525">0000013420</cx:pt>
          <cx:pt idx="526">0000013660</cx:pt>
          <cx:pt idx="527">0000012410</cx:pt>
          <cx:pt idx="528">0000008900</cx:pt>
          <cx:pt idx="529">0000006265</cx:pt>
          <cx:pt idx="530">0000009620</cx:pt>
          <cx:pt idx="531">0000012935</cx:pt>
          <cx:pt idx="532">0000012415</cx:pt>
          <cx:pt idx="533">0000012370</cx:pt>
          <cx:pt idx="534">0000012410</cx:pt>
          <cx:pt idx="535">0000011620</cx:pt>
          <cx:pt idx="536">0000012410</cx:pt>
          <cx:pt idx="537">0000012415</cx:pt>
          <cx:pt idx="538">0000010630</cx:pt>
          <cx:pt idx="539">0000012415</cx:pt>
          <cx:pt idx="540">0000010630</cx:pt>
          <cx:pt idx="541">0000012415</cx:pt>
          <cx:pt idx="542">0000012415</cx:pt>
          <cx:pt idx="543">0000012415</cx:pt>
          <cx:pt idx="544">0000012415</cx:pt>
          <cx:pt idx="545">0000012410</cx:pt>
          <cx:pt idx="546">0000012410</cx:pt>
          <cx:pt idx="547">0000012415</cx:pt>
          <cx:pt idx="548">0000013525</cx:pt>
          <cx:pt idx="549">0000012410</cx:pt>
          <cx:pt idx="550">0000012410</cx:pt>
          <cx:pt idx="551">0000012415</cx:pt>
          <cx:pt idx="552">0000012415</cx:pt>
          <cx:pt idx="553">0000013505</cx:pt>
          <cx:pt idx="554">0000013505</cx:pt>
          <cx:pt idx="555">0000013505</cx:pt>
          <cx:pt idx="556">0000012415</cx:pt>
          <cx:pt idx="557">0000012415</cx:pt>
          <cx:pt idx="558">0000013345</cx:pt>
          <cx:pt idx="559">0000013345</cx:pt>
          <cx:pt idx="560">0000013230</cx:pt>
          <cx:pt idx="561">0000013020</cx:pt>
          <cx:pt idx="562">0000013015</cx:pt>
          <cx:pt idx="563">0000013200</cx:pt>
          <cx:pt idx="564">0000013345</cx:pt>
          <cx:pt idx="565">0000013200</cx:pt>
          <cx:pt idx="566">0000010050</cx:pt>
          <cx:pt idx="567">0000010185</cx:pt>
          <cx:pt idx="568">0000010450</cx:pt>
          <cx:pt idx="569">0000010995</cx:pt>
          <cx:pt idx="570">0000009150</cx:pt>
          <cx:pt idx="571">0000009445</cx:pt>
          <cx:pt idx="572">0000006675</cx:pt>
          <cx:pt idx="573">0000008070</cx:pt>
          <cx:pt idx="574">0000013020</cx:pt>
          <cx:pt idx="575">0000013015</cx:pt>
          <cx:pt idx="576">0000012935</cx:pt>
          <cx:pt idx="577">0000012415</cx:pt>
          <cx:pt idx="578">0000012415</cx:pt>
          <cx:pt idx="579">0000012970</cx:pt>
          <cx:pt idx="580">0000012970</cx:pt>
          <cx:pt idx="581">0000012985</cx:pt>
          <cx:pt idx="582">0000012985</cx:pt>
          <cx:pt idx="583">0000012410</cx:pt>
          <cx:pt idx="584">0000012415</cx:pt>
          <cx:pt idx="585">0000012415</cx:pt>
          <cx:pt idx="586">0000012410</cx:pt>
          <cx:pt idx="587">0000012935</cx:pt>
          <cx:pt idx="588">0000012935</cx:pt>
          <cx:pt idx="589">0000012935</cx:pt>
          <cx:pt idx="590">0000008480</cx:pt>
          <cx:pt idx="591">0000011560</cx:pt>
          <cx:pt idx="592">0000007405</cx:pt>
          <cx:pt idx="593">0000010905</cx:pt>
          <cx:pt idx="594">0000011545</cx:pt>
          <cx:pt idx="595">0000010910</cx:pt>
          <cx:pt idx="596">0000012935</cx:pt>
          <cx:pt idx="597">0000012415</cx:pt>
          <cx:pt idx="598">0000007165</cx:pt>
          <cx:pt idx="599">0000008890</cx:pt>
          <cx:pt idx="600">0000012935</cx:pt>
          <cx:pt idx="601">0000012410</cx:pt>
          <cx:pt idx="602">0000012415</cx:pt>
          <cx:pt idx="603">0000008890</cx:pt>
          <cx:pt idx="604">0000012935</cx:pt>
          <cx:pt idx="605">0000012935</cx:pt>
          <cx:pt idx="606">0000011175</cx:pt>
          <cx:pt idx="607">0000012410</cx:pt>
          <cx:pt idx="608">0000012415</cx:pt>
          <cx:pt idx="609">0000008890</cx:pt>
          <cx:pt idx="610">0000013240</cx:pt>
          <cx:pt idx="611">0000013240</cx:pt>
          <cx:pt idx="612">0000012410</cx:pt>
          <cx:pt idx="613">0000012415</cx:pt>
          <cx:pt idx="614">0000012415</cx:pt>
          <cx:pt idx="615">0000010630</cx:pt>
          <cx:pt idx="616">0000010630</cx:pt>
          <cx:pt idx="617">0000012410</cx:pt>
          <cx:pt idx="618">0000012415</cx:pt>
          <cx:pt idx="619">0000012415</cx:pt>
          <cx:pt idx="620">0000013110</cx:pt>
          <cx:pt idx="621">0000012935</cx:pt>
          <cx:pt idx="622">0000010050</cx:pt>
          <cx:pt idx="623">0000012415</cx:pt>
          <cx:pt idx="624">0000010630</cx:pt>
          <cx:pt idx="625">0000012415</cx:pt>
          <cx:pt idx="626">0000010630</cx:pt>
          <cx:pt idx="627">0000012410</cx:pt>
          <cx:pt idx="628">0000012415</cx:pt>
          <cx:pt idx="629">0000010630</cx:pt>
          <cx:pt idx="630">0000010630</cx:pt>
          <cx:pt idx="631">0000012415</cx:pt>
          <cx:pt idx="632">0000012410</cx:pt>
          <cx:pt idx="633">0000012410</cx:pt>
          <cx:pt idx="634">0000012415</cx:pt>
          <cx:pt idx="635">0000005725</cx:pt>
          <cx:pt idx="636">0000011235</cx:pt>
          <cx:pt idx="637">0000010610</cx:pt>
          <cx:pt idx="638">0000011620</cx:pt>
          <cx:pt idx="639">0000007915</cx:pt>
          <cx:pt idx="640">0000009190</cx:pt>
          <cx:pt idx="641">0000009195</cx:pt>
          <cx:pt idx="642">0000012415</cx:pt>
          <cx:pt idx="643">0000009910</cx:pt>
          <cx:pt idx="644">0000011235</cx:pt>
          <cx:pt idx="645">0000010610</cx:pt>
          <cx:pt idx="646">0000010835</cx:pt>
          <cx:pt idx="647">0000011620</cx:pt>
          <cx:pt idx="648">0000012415</cx:pt>
          <cx:pt idx="649">0000009910</cx:pt>
          <cx:pt idx="650">0000011235</cx:pt>
          <cx:pt idx="651">0000012410</cx:pt>
          <cx:pt idx="652">0000009910</cx:pt>
          <cx:pt idx="653">0000010610</cx:pt>
          <cx:pt idx="654">0000010835</cx:pt>
          <cx:pt idx="655">MANUAL</cx:pt>
          <cx:pt idx="656">0000010610</cx:pt>
          <cx:pt idx="657">0000010610</cx:pt>
          <cx:pt idx="658">0000010835</cx:pt>
          <cx:pt idx="659">0000011620</cx:pt>
          <cx:pt idx="660">0000012415</cx:pt>
          <cx:pt idx="661">0000011370</cx:pt>
          <cx:pt idx="662">0000011370</cx:pt>
        </cx:lvl>
        <cx:lvl ptCount="663">
          <cx:pt idx="0">TRUE COMMODITIES LLC (QSE)</cx:pt>
          <cx:pt idx="1">MI TEXAS QSE LLC (SQ1)</cx:pt>
          <cx:pt idx="2">MI TEXAS QSE LLC (SQ2)</cx:pt>
          <cx:pt idx="3">MI TEXAS QSE LLC (SQ3)</cx:pt>
          <cx:pt idx="4">MI TEXAS QSE LLC (SQ4)</cx:pt>
          <cx:pt idx="5">MI TEXAS QSE LLC (SQ5)</cx:pt>
          <cx:pt idx="6">TRUE COMMODITIES LLC (QSE)</cx:pt>
          <cx:pt idx="7">PRIORITY POWER MANAGEMENT LLC (SQ1)</cx:pt>
          <cx:pt idx="8">MI TEXAS QSE LLC (SQ1)</cx:pt>
          <cx:pt idx="9">MI TEXAS QSE LLC (SQ1)</cx:pt>
          <cx:pt idx="10">MI TEXAS QSE LLC (SQ2)</cx:pt>
          <cx:pt idx="11">MI TEXAS QSE LLC (SQ3)</cx:pt>
          <cx:pt idx="12">MI TEXAS QSE LLC (SQ4)</cx:pt>
          <cx:pt idx="13">MI TEXAS QSE LLC (SQ5)</cx:pt>
          <cx:pt idx="14">TRUE COMMODITIES LLC (QSE)</cx:pt>
          <cx:pt idx="15">ATLANTIC ENERGY TEXAS LLC (QSE)</cx:pt>
          <cx:pt idx="16">MI TEXAS QSE LLC (SQ1)</cx:pt>
          <cx:pt idx="17">MI TEXAS QSE LLC (SQ2)</cx:pt>
          <cx:pt idx="18">MI TEXAS QSE LLC (SQ3)</cx:pt>
          <cx:pt idx="19">MI TEXAS QSE LLC (SQ4)</cx:pt>
          <cx:pt idx="20">MI TEXAS QSE LLC (SQ5)</cx:pt>
          <cx:pt idx="21">MI TEXAS QSE LLC (SQ6)</cx:pt>
          <cx:pt idx="22">TRUE COMMODITIES LLC (QSE)</cx:pt>
          <cx:pt idx="23">MI TEXAS QSE LLC (SQ3)</cx:pt>
          <cx:pt idx="24">MI TEXAS QSE LLC (SQ4)</cx:pt>
          <cx:pt idx="25">TYR ENERGY LLC (QSE)</cx:pt>
          <cx:pt idx="26">PRIORITY POWER MANAGEMENT LLC (SQ1)</cx:pt>
          <cx:pt idx="27">TRUE COMMODITIES LLC (QSE)</cx:pt>
          <cx:pt idx="28">TYR ENERGY LLC (QSE)</cx:pt>
          <cx:pt idx="29">TRUE COMMODITIES LLC (QSE)</cx:pt>
          <cx:pt idx="30">PRIORITY POWER MANAGEMENT LLC (QSE)</cx:pt>
          <cx:pt idx="31">TRUE COMMODITIES LLC (QSE)</cx:pt>
          <cx:pt idx="32">PRIORITY POWER MANAGEMENT LLC (SQ1)</cx:pt>
          <cx:pt idx="33">TYR ENERGY LLC (QSE)</cx:pt>
          <cx:pt idx="34">TRUE COMMODITIES LLC (QSE)</cx:pt>
          <cx:pt idx="35">TYR ENERGY LLC (QSE)</cx:pt>
          <cx:pt idx="36">PRIORITY POWER MANAGEMENT LLC (QSE)</cx:pt>
          <cx:pt idx="37">PRIORITY POWER MANAGEMENT LLC (SQ1)</cx:pt>
          <cx:pt idx="38">PRIORITY POWER MANAGEMENT LLC (SQ1)</cx:pt>
          <cx:pt idx="39">GOLDTHWAITE WIND ENERGY LLC (QSE)</cx:pt>
          <cx:pt idx="40">TYR ENERGY LLC (QSE)</cx:pt>
          <cx:pt idx="41">PRIORITY POWER MANAGEMENT LLC (SQ1)</cx:pt>
          <cx:pt idx="42">TYR ENERGY LLC (QSE)</cx:pt>
          <cx:pt idx="43">PRIORITY POWER MANAGEMENT LLC (SQ1)</cx:pt>
          <cx:pt idx="44">TYR ENERGY LLC (QSE)</cx:pt>
          <cx:pt idx="45">PRIORITY POWER MANAGEMENT LLC (QSE)</cx:pt>
          <cx:pt idx="46">TRUE COMMODITIES LLC (QSE)</cx:pt>
          <cx:pt idx="47">TYR ENERGY LLC (QSE)</cx:pt>
          <cx:pt idx="48">PRIORITY POWER MANAGEMENT LLC (QSE)</cx:pt>
          <cx:pt idx="49">PRIORITY POWER MANAGEMENT LLC (SQ1)</cx:pt>
          <cx:pt idx="50">PRIORITY POWER MANAGEMENT LLC (SQ1)</cx:pt>
          <cx:pt idx="51">TYR ENERGY LLC (QSE)</cx:pt>
          <cx:pt idx="52">PRIORITY POWER MANAGEMENT LLC (SQ1)</cx:pt>
          <cx:pt idx="53">PRIORITY POWER MANAGEMENT LLC (QSE)</cx:pt>
          <cx:pt idx="54">PRIORITY POWER MANAGEMENT LLC (QSE)</cx:pt>
          <cx:pt idx="55">BROWNSVILLE PUBLIC UTILITIES BOARD (CRRAH)</cx:pt>
          <cx:pt idx="56">PRIORITY POWER MANAGEMENT LLC (SQ1)</cx:pt>
          <cx:pt idx="57">GUZMAN ENERGY LLC (QSE)</cx:pt>
          <cx:pt idx="58">BROWNSVILLE PUBLIC UTILITIES BOARD (CRRAH)</cx:pt>
          <cx:pt idx="59">TYR ENERGY LLC (QSE)</cx:pt>
          <cx:pt idx="60">PRIORITY POWER MANAGEMENT LLC (QSE)</cx:pt>
          <cx:pt idx="61">BROWNSVILLE PUBLIC UTILITIES BOARD (CRRAH)</cx:pt>
          <cx:pt idx="62">GUZMAN ENERGY LLC (QSE)</cx:pt>
          <cx:pt idx="63">BROWNSVILLE PUBLIC UTILITIES BOARD (CRRAH)</cx:pt>
          <cx:pt idx="64">PRIORITY POWER MANAGEMENT LLC (SQ1)</cx:pt>
          <cx:pt idx="65">PRIORITY POWER MANAGEMENT LLC (SQ1)</cx:pt>
          <cx:pt idx="66">PRIORITY POWER MANAGEMENT LLC (QSE)</cx:pt>
          <cx:pt idx="67">ENEL X NORTH AMERICA INC (QSE)</cx:pt>
          <cx:pt idx="68">PRIORITY POWER MANAGEMENT LLC (QSE)</cx:pt>
          <cx:pt idx="69">PRIORITY POWER MANAGEMENT LLC (SQ1)</cx:pt>
          <cx:pt idx="70">PRIORITY POWER MANAGEMENT LLC (SQ1)</cx:pt>
          <cx:pt idx="71">PRIORITY POWER MANAGEMENT LLC (QSE)</cx:pt>
          <cx:pt idx="72">JP ENERGY RESOURCES LLC (QSE)</cx:pt>
          <cx:pt idx="73">PRIORITY POWER MANAGEMENT LLC (QSE)</cx:pt>
          <cx:pt idx="74">MI TEXAS QSE LLC (SQ5)</cx:pt>
          <cx:pt idx="75">MI TEXAS QSE LLC (SQ4)</cx:pt>
          <cx:pt idx="76">MI TEXAS QSE LLC (SQ1)</cx:pt>
          <cx:pt idx="77">MI TEXAS QSE LLC (QSE)</cx:pt>
          <cx:pt idx="78">MI TEXAS QSE LLC (SQ1)</cx:pt>
          <cx:pt idx="79">SHERBINO I WIND FARM LLC (QSE)</cx:pt>
          <cx:pt idx="80">MI TEXAS QSE LLC (SQ1)</cx:pt>
          <cx:pt idx="81">MI TEXAS QSE LLC (SQ4)</cx:pt>
          <cx:pt idx="82">MI TEXAS QSE LLC (SQ2)</cx:pt>
          <cx:pt idx="83">MI TEXAS QSE LLC (SQ5)</cx:pt>
          <cx:pt idx="84">MI TEXAS QSE LLC (SQ1)</cx:pt>
          <cx:pt idx="85">MI TEXAS QSE LLC (QSE)</cx:pt>
          <cx:pt idx="86">MI TEXAS QSE LLC (SQ1)</cx:pt>
          <cx:pt idx="87">MI TEXAS QSE LLC (QSE)</cx:pt>
          <cx:pt idx="88">MI TEXAS QSE LLC (SQ5)</cx:pt>
          <cx:pt idx="89">MI TEXAS QSE LLC (SQ4)</cx:pt>
          <cx:pt idx="90">MI TEXAS QSE LLC (SQ2)</cx:pt>
          <cx:pt idx="91">MI TEXAS QSE LLC (SQ3)</cx:pt>
          <cx:pt idx="92">MI TEXAS QSE LLC (SQ1)</cx:pt>
          <cx:pt idx="93">MI TEXAS QSE LLC (SQ4)</cx:pt>
          <cx:pt idx="94">TRUE COMMODITIES LLC (QSE)</cx:pt>
          <cx:pt idx="95">TRUE COMMODITIES LLC (QSE)</cx:pt>
          <cx:pt idx="96">TRUE COMMODITIES LLC (QSE)</cx:pt>
          <cx:pt idx="97">TRUE COMMODITIES LLC (QSE)</cx:pt>
          <cx:pt idx="98">TRUE COMMODITIES LLC (QSE)</cx:pt>
          <cx:pt idx="99">TRUE COMMODITIES LLC (QSE)</cx:pt>
          <cx:pt idx="100">TRUE COMMODITIES LLC (QSE)</cx:pt>
          <cx:pt idx="101">QDT TRADING LLC (CRRAH)</cx:pt>
          <cx:pt idx="102">TRUE COMMODITIES LLC (QSE)</cx:pt>
          <cx:pt idx="103">TRUE COMMODITIES LLC (QSE)</cx:pt>
          <cx:pt idx="104">TRUE COMMODITIES LLC (QSE)</cx:pt>
          <cx:pt idx="105">TRUE COMMODITIES LLC (QSE)</cx:pt>
          <cx:pt idx="106">TRUE COMMODITIES LLC (QSE)</cx:pt>
          <cx:pt idx="107">TRUE COMMODITIES LLC (QSE)</cx:pt>
          <cx:pt idx="108">TRUE COMMODITIES LLC (QSE)</cx:pt>
          <cx:pt idx="109">TRUE COMMODITIES LLC (QSE)</cx:pt>
          <cx:pt idx="110">TRUE COMMODITIES LLC (QSE)</cx:pt>
          <cx:pt idx="111">TRUE COMMODITIES LLC (QSE)</cx:pt>
          <cx:pt idx="112">GUZMAN ENERGY LLC (QSE)</cx:pt>
          <cx:pt idx="113">PRIORITY POWER MANAGEMENT LLC (SQ1)</cx:pt>
          <cx:pt idx="114">PRIORITY POWER MANAGEMENT LLC (SQ1)</cx:pt>
          <cx:pt idx="115">PRIORITY POWER MANAGEMENT LLC (SQ1)</cx:pt>
          <cx:pt idx="116">PRIORITY POWER MANAGEMENT LLC (QSE)</cx:pt>
          <cx:pt idx="117">PRECEPT POWER LLC (SQ3)</cx:pt>
          <cx:pt idx="118">PRECEPT POWER LLC (CRRAH)</cx:pt>
          <cx:pt idx="119">HEBER ENERGY LLC (CRRAH)</cx:pt>
          <cx:pt idx="120">PRIORITY POWER MANAGEMENT LLC (SQ1)</cx:pt>
          <cx:pt idx="121">PRECEPT POWER LLC (SQ3)</cx:pt>
          <cx:pt idx="122">PRECEPT POWER LLC (CRRAH)</cx:pt>
          <cx:pt idx="123">HEBER ENERGY LLC (CRRAH)</cx:pt>
          <cx:pt idx="124">HEBER ENERGY LLC (QSE)</cx:pt>
          <cx:pt idx="125">PRIORITY POWER MANAGEMENT LLC (SQ1)</cx:pt>
          <cx:pt idx="126">MI TEXAS QSE LLC (SQ3)</cx:pt>
          <cx:pt idx="127">MI TEXAS QSE LLC (SQ1)</cx:pt>
          <cx:pt idx="128">HEBER ENERGY LLC (CRRAH)</cx:pt>
          <cx:pt idx="129">PRIORITY POWER MANAGEMENT LLC (SQ1)</cx:pt>
          <cx:pt idx="130">RIVERCREST POWER SOUTH 1 LLC (CRRAH)</cx:pt>
          <cx:pt idx="131">RIVERCREST POWER SOUTH LLC (QSE)</cx:pt>
          <cx:pt idx="132">RIVERCREST POWER SOUTH LLC (CRRAH)</cx:pt>
          <cx:pt idx="133">MI TEXAS QSE LLC (SQ3)</cx:pt>
          <cx:pt idx="134">MI TEXAS QSE LLC (SQ2)</cx:pt>
          <cx:pt idx="135">TRUE COMMODITIES LLC (QSE)</cx:pt>
          <cx:pt idx="136">MI TEXAS QSE LLC (SQ5)</cx:pt>
          <cx:pt idx="137">MI TEXAS QSE LLC (SQ4)</cx:pt>
          <cx:pt idx="138">MI TEXAS QSE LLC (SQ3)</cx:pt>
          <cx:pt idx="139">MI TEXAS QSE LLC (SQ2)</cx:pt>
          <cx:pt idx="140">MI TEXAS QSE LLC (SQ1)</cx:pt>
          <cx:pt idx="141">TOMORROW ENERGY CORP (QSE)</cx:pt>
          <cx:pt idx="142">MI TEXAS QSE LLC (QSE)</cx:pt>
          <cx:pt idx="143">TRUE COMMODITIES LLC (QSE)</cx:pt>
          <cx:pt idx="144">HEBER ENERGY LLC (CRRAH)</cx:pt>
          <cx:pt idx="145">PRIORITY POWER MANAGEMENT LLC (QSE)</cx:pt>
          <cx:pt idx="146">RIVERCREST POWER SOUTH 1 LLC (CRRAH)</cx:pt>
          <cx:pt idx="147">RIVERCREST POWER SOUTH LLC (CRRAH)</cx:pt>
          <cx:pt idx="148">FORMOSA UTILITY VENTURE LTD (QSE)</cx:pt>
          <cx:pt idx="149">MI TEXAS QSE LLC (SQ5)</cx:pt>
          <cx:pt idx="150">MI TEXAS QSE LLC (SQ3)</cx:pt>
          <cx:pt idx="151">MI TEXAS QSE LLC (QSE)</cx:pt>
          <cx:pt idx="152">PRIORITY POWER MANAGEMENT LLC (SQ1)</cx:pt>
          <cx:pt idx="153">MI TEXAS QSE LLC (SQ3)</cx:pt>
          <cx:pt idx="154">MI TEXAS QSE LLC (SQ2)</cx:pt>
          <cx:pt idx="155">PRIORITY POWER MANAGEMENT LLC (SQ1)</cx:pt>
          <cx:pt idx="156">TRAILSTONE ENERGY MARKETING LLC (CRRAH)</cx:pt>
          <cx:pt idx="157">TRAILSTONE ENERGY MARKETING LLC (QSE)</cx:pt>
          <cx:pt idx="158">TRUE COMMODITIES LLC (QSE)</cx:pt>
          <cx:pt idx="159">TRUE COMMODITIES LLC (QSE)</cx:pt>
          <cx:pt idx="160">TRUE COMMODITIES LLC (QSE)</cx:pt>
          <cx:pt idx="161">PRIORITY POWER MANAGEMENT LLC (SQ1)</cx:pt>
          <cx:pt idx="162">PRIORITY POWER MANAGEMENT LLC (QSE)</cx:pt>
          <cx:pt idx="163">DARBY ENERGY LLC 2 (CRRAH)</cx:pt>
          <cx:pt idx="164">DARBY ENERGY LLC (QSE)</cx:pt>
          <cx:pt idx="165">DARBY ENERGY LLC (CRRAH)</cx:pt>
          <cx:pt idx="166">TRUE COMMODITIES LLC (QSE)</cx:pt>
          <cx:pt idx="167">PRIORITY POWER MANAGEMENT LLC (SQ1)</cx:pt>
          <cx:pt idx="168">PRIORITY POWER MANAGEMENT LLC (SQ1)</cx:pt>
          <cx:pt idx="169">PRIORITY POWER MANAGEMENT LLC (SQ1)</cx:pt>
          <cx:pt idx="170">PRIORITY POWER MANAGEMENT LLC (SQ1)</cx:pt>
          <cx:pt idx="171">PRIORITY POWER MANAGEMENT LLC (SQ1)</cx:pt>
          <cx:pt idx="172">PRIORITY POWER MANAGEMENT LLC (QSE)</cx:pt>
          <cx:pt idx="173">PRIORITY POWER MANAGEMENT LLC (QSE)</cx:pt>
          <cx:pt idx="174">PRIORITY POWER MANAGEMENT LLC (SQ1)</cx:pt>
          <cx:pt idx="175">PRIORITY POWER MANAGEMENT LLC (SQ1)</cx:pt>
          <cx:pt idx="176">PRIORITY POWER MANAGEMENT LLC (QSE)</cx:pt>
          <cx:pt idx="177">PRIORITY POWER MANAGEMENT LLC (SQ1)</cx:pt>
          <cx:pt idx="178">PRIORITY POWER MANAGEMENT LLC (SQ1)</cx:pt>
          <cx:pt idx="179">MI TEXAS QSE LLC (SQ1)</cx:pt>
          <cx:pt idx="180">MI TEXAS QSE LLC (QSE)</cx:pt>
          <cx:pt idx="181">MI TEXAS QSE LLC (SQ5)</cx:pt>
          <cx:pt idx="182">MI TEXAS QSE LLC (SQ2)</cx:pt>
          <cx:pt idx="183">MI TEXAS QSE LLC (SQ1)</cx:pt>
          <cx:pt idx="184">PRIORITY POWER MANAGEMENT LLC (SQ1)</cx:pt>
          <cx:pt idx="185">GRG ENERGY LLC (QSE)</cx:pt>
          <cx:pt idx="186">TRUE COMMODITIES LLC (QSE)</cx:pt>
          <cx:pt idx="187">TRUE COMMODITIES LLC (QSE)</cx:pt>
          <cx:pt idx="188">TRUE COMMODITIES LLC (QSE)</cx:pt>
          <cx:pt idx="189">TRUE COMMODITIES LLC (QSE)</cx:pt>
          <cx:pt idx="190">TRUE COMMODITIES LLC (QSE)</cx:pt>
          <cx:pt idx="191">TRUE COMMODITIES LLC (QSE)</cx:pt>
          <cx:pt idx="192">PRIORITY POWER MANAGEMENT LLC (SQ1)</cx:pt>
          <cx:pt idx="193">FORMOSA UTILITY VENTURE LTD (QSE)</cx:pt>
          <cx:pt idx="194">BROAD REACH QSE I LLC (SQ1)</cx:pt>
          <cx:pt idx="195">GOOD CHARLIE AND CO LLC (QSE)</cx:pt>
          <cx:pt idx="196">TRAILSTONE RENEWABLES LLC (QSE)</cx:pt>
          <cx:pt idx="197">TRUE COMMODITIES LLC (QSE)</cx:pt>
          <cx:pt idx="198">TRUE COMMODITIES LLC (QSE)</cx:pt>
          <cx:pt idx="199">PRIORITY POWER MANAGEMENT LLC (SQ1)</cx:pt>
          <cx:pt idx="200">TRUE COMMODITIES LLC (QSE)</cx:pt>
          <cx:pt idx="201">TRUE COMMODITIES LLC (QSE)</cx:pt>
          <cx:pt idx="202">TRUE COMMODITIES LLC (QSE)</cx:pt>
          <cx:pt idx="203">TRUE COMMODITIES LLC (QSE)</cx:pt>
          <cx:pt idx="204">BROWNSVILLE PUBLIC UTILITIES BOARD (CRRAH)</cx:pt>
          <cx:pt idx="205">FREEPOINT COMMODITIES LLC SOLUTIONS (SQ1)</cx:pt>
          <cx:pt idx="206">ETC ENDURE ENERGY LLC (SQ3)</cx:pt>
          <cx:pt idx="207">ETC ENDURE ENERGY LLC LAAR (SQ2)</cx:pt>
          <cx:pt idx="208">CONOCOPHILLIPS COMPANY (SQ3)</cx:pt>
          <cx:pt idx="209">ETC ENDURE ENERGY LLC (CRRAH)</cx:pt>
          <cx:pt idx="210">ETC ENDURE ENERGY LLC (SQ1)</cx:pt>
          <cx:pt idx="211">ETC ENDURE ENERGY LLC (QSE)</cx:pt>
          <cx:pt idx="212">SAMSON SOLAR ENERGY III LLC (QSE)</cx:pt>
          <cx:pt idx="213">TOMORROW ENERGY CORP (QSE)</cx:pt>
          <cx:pt idx="214">MP2 ENERGY TEXAS LLC DBA SHELL ENERGY SOLUTIONS (SQ6)</cx:pt>
          <cx:pt idx="215">TRUE COMMODITIES LLC (QSE)</cx:pt>
          <cx:pt idx="216">PRIORITY POWER MANAGEMENT LLC (SQ1)</cx:pt>
          <cx:pt idx="217">MP2 ENERGY TEXAS LLC DBA SHELL ENERGY SOLUTIONS (SQ4)</cx:pt>
          <cx:pt idx="218">MP2 ENERGY TEXAS LLC DBA SHELL ENERGY SOLUTIONS (SQ2)</cx:pt>
          <cx:pt idx="219">TOMORROW ENERGY CORP (QSE)</cx:pt>
          <cx:pt idx="220">MP2 ENERGY TEXAS LLC DBA SHELL ENERGY SOLUTIONS (SQ6)</cx:pt>
          <cx:pt idx="221">TRUE COMMODITIES LLC (QSE)</cx:pt>
          <cx:pt idx="222">MP2 ENERGY TEXAS LLC DBA SHELL ENERGY SOLUTIONS (SQ5)</cx:pt>
          <cx:pt idx="223">MP2 ENERGY TEXAS LLC DBA SHELL ENERGY SOLUTIONS (SQ3)</cx:pt>
          <cx:pt idx="224">MP2 ENERGY TEXAS LLC DBA SHELL ENERGY SOLUTIONS (SQ2)</cx:pt>
          <cx:pt idx="225">MP2 ENERGY TEXAS LLC DBA SHELL ENERGY SOLUTIONS (SQ1)</cx:pt>
          <cx:pt idx="226">TOMORROW ENERGY CORP (QSE)</cx:pt>
          <cx:pt idx="227">TRUE COMMODITIES LLC (QSE)</cx:pt>
          <cx:pt idx="228">MP2 ENERGY TEXAS LLC DBA SHELL ENERGY SOLUTIONS (SQ4)</cx:pt>
          <cx:pt idx="229">MP2 ENERGY TEXAS LLC DBA SHELL ENERGY SOLUTIONS (SQ2)</cx:pt>
          <cx:pt idx="230">TOMORROW ENERGY CORP (QSE)</cx:pt>
          <cx:pt idx="231">MP2 ENERGY TEXAS LLC DBA SHELL ENERGY SOLUTIONS (SQ6)</cx:pt>
          <cx:pt idx="232">TRUE COMMODITIES LLC (QSE)</cx:pt>
          <cx:pt idx="233">MP2 ENERGY TEXAS LLC DBA SHELL ENERGY SOLUTIONS (SQ5)</cx:pt>
          <cx:pt idx="234">MP2 ENERGY TEXAS LLC DBA SHELL ENERGY SOLUTIONS (SQ3)</cx:pt>
          <cx:pt idx="235">MP2 ENERGY TEXAS LLC DBA SHELL ENERGY SOLUTIONS (SQ2)</cx:pt>
          <cx:pt idx="236">MP2 ENERGY TEXAS LLC DBA SHELL ENERGY SOLUTIONS (SQ1)</cx:pt>
          <cx:pt idx="237">MP2 ENERGY TEXAS LLC DBA SHELL ENERGY SOLUTIONS (QSE)</cx:pt>
          <cx:pt idx="238">MP2 ENERGY TEXAS LLC DBA SHELL ENERGY SOLUTIONS (SQ6)</cx:pt>
          <cx:pt idx="239">TRUE COMMODITIES LLC (QSE)</cx:pt>
          <cx:pt idx="240">MP2 ENERGY TEXAS LLC DBA SHELL ENERGY SOLUTIONS (SQ4)</cx:pt>
          <cx:pt idx="241">MP2 ENERGY TEXAS LLC DBA SHELL ENERGY SOLUTIONS (SQ2)</cx:pt>
          <cx:pt idx="242">MP2 ENERGY TEXAS LLC DBA SHELL ENERGY SOLUTIONS (SQ6)</cx:pt>
          <cx:pt idx="243">TRUE COMMODITIES LLC (QSE)</cx:pt>
          <cx:pt idx="244">MP2 ENERGY TEXAS LLC DBA SHELL ENERGY SOLUTIONS (SQ5)</cx:pt>
          <cx:pt idx="245">MP2 ENERGY TEXAS LLC DBA SHELL ENERGY SOLUTIONS (SQ3)</cx:pt>
          <cx:pt idx="246">MP2 ENERGY TEXAS LLC DBA SHELL ENERGY SOLUTIONS (SQ2)</cx:pt>
          <cx:pt idx="247">MP2 ENERGY TEXAS LLC DBA SHELL ENERGY SOLUTIONS (SQ1)</cx:pt>
          <cx:pt idx="248">MP2 ENERGY TEXAS LLC DBA SHELL ENERGY SOLUTIONS (QSE)</cx:pt>
          <cx:pt idx="249">TRAFIGURA TRADING LLC (QSE)</cx:pt>
          <cx:pt idx="250">TRAFIGURA TRADING LLC (QSE)</cx:pt>
          <cx:pt idx="251">PRIORITY POWER MANAGEMENT LLC (SQ1)</cx:pt>
          <cx:pt idx="252">DECLARATION ENERGY LLC DBA ENERGY TEXAS (QSE)</cx:pt>
          <cx:pt idx="253">TRUE COMMODITIES LLC (QSE)</cx:pt>
          <cx:pt idx="254">TRAILSTONE ENERGY MARKETING LLC (SQ2)</cx:pt>
          <cx:pt idx="255">DECLARATION ENERGY LLC DBA ENERGY TEXAS (QSE)</cx:pt>
          <cx:pt idx="256">TRUE COMMODITIES LLC (QSE)</cx:pt>
          <cx:pt idx="257">DECLARATION ENERGY LLC DBA ENERGY TEXAS (QSE)</cx:pt>
          <cx:pt idx="258">TRUE COMMODITIES LLC (QSE)</cx:pt>
          <cx:pt idx="259">PRIORITY POWER MANAGEMENT LLC (SQ1)</cx:pt>
          <cx:pt idx="260">PRIORITY POWER MANAGEMENT LLC (SQ1)</cx:pt>
          <cx:pt idx="261">IP LUMINA LLC (QSE)</cx:pt>
          <cx:pt idx="262">IP RADIAN LLC (QSE)</cx:pt>
          <cx:pt idx="263">PRIORITY POWER MANAGEMENT LLC (SQ1)</cx:pt>
          <cx:pt idx="264">JUST ENERGY TEXAS LP (QSE)</cx:pt>
          <cx:pt idx="265">DECLARATION ENERGY LLC DBA ENERGY TEXAS (QSE)</cx:pt>
          <cx:pt idx="266">TRUE COMMODITIES LLC (QSE)</cx:pt>
          <cx:pt idx="267">PACIFIC SUMMIT ENERGY LLC (QSE)</cx:pt>
          <cx:pt idx="268">TRUE COMMODITIES LLC (QSE)</cx:pt>
          <cx:pt idx="269">TRUE COMMODITIES LLC (QSE)</cx:pt>
          <cx:pt idx="270">RIESEL HOLDCO LLC (QSE)</cx:pt>
          <cx:pt idx="271">DECLARATION ENERGY LLC DBA ENERGY TEXAS (QSE)</cx:pt>
          <cx:pt idx="272">TEXPO POWER LP DBA TEXPO ENERGY (QSE)</cx:pt>
          <cx:pt idx="273">DECLARATION ENERGY LLC DBA ENERGY TEXAS (QSE)</cx:pt>
          <cx:pt idx="274">TRUE COMMODITIES LLC (QSE)</cx:pt>
          <cx:pt idx="275">TEXPO POWER LP DBA TEXPO ENERGY (QSE)</cx:pt>
          <cx:pt idx="276">EDC POWER LLC (QSE)</cx:pt>
          <cx:pt idx="277">TEXPO POWER LP DBA TEXPO ENERGY (QSE)</cx:pt>
          <cx:pt idx="278">TEXPO POWER LP DBA TEXPO ENERGY (QSE)</cx:pt>
          <cx:pt idx="279">IP RADIAN LLC (QSE)</cx:pt>
          <cx:pt idx="280">RAYBURN COUNTRY ELECTRIC COOPERATIVE INC (CRRAH)</cx:pt>
          <cx:pt idx="281">PRIORITY POWER MANAGEMENT LLC (SQ1)</cx:pt>
          <cx:pt idx="282">TEXPO POWER LP DBA TEXPO ENERGY (QSE)</cx:pt>
          <cx:pt idx="283">DECLARATION ENERGY LLC DBA ENERGY TEXAS (QSE)</cx:pt>
          <cx:pt idx="284">TRUE COMMODITIES LLC (QSE)</cx:pt>
          <cx:pt idx="285">TEXPO POWER LP DBA TEXPO ENERGY (QSE)</cx:pt>
          <cx:pt idx="286">EDC POWER LLC (CRRAH)</cx:pt>
          <cx:pt idx="287">RAYBURN COUNTRY ELECTRIC COOPERATIVE INC (CRRAH)</cx:pt>
          <cx:pt idx="288">RAYBURN COUNTRY ELECTRIC COOPERATIVE INC (QSE)</cx:pt>
          <cx:pt idx="289">DECLARATION ENERGY LLC DBA ENERGY TEXAS (QSE)</cx:pt>
          <cx:pt idx="290">TRUE COMMODITIES LLC (QSE)</cx:pt>
          <cx:pt idx="291">TEXPO POWER LP DBA TEXPO ENERGY (QSE)</cx:pt>
          <cx:pt idx="292">RAYBURN COUNTRY ELECTRIC COOPERATIVE INC (QSE)</cx:pt>
          <cx:pt idx="293">DECLARATION ENERGY LLC DBA ENERGY TEXAS (QSE)</cx:pt>
          <cx:pt idx="294">TRUE COMMODITIES LLC (QSE)</cx:pt>
          <cx:pt idx="295">TEXPO POWER LP DBA TEXPO ENERGY (QSE)</cx:pt>
          <cx:pt idx="296">RIESEL HOLDCO LLC (QSE)</cx:pt>
          <cx:pt idx="297">JUST ENERGY LIMITED (QSE)</cx:pt>
          <cx:pt idx="298">IP RADIAN LLC (QSE)</cx:pt>
          <cx:pt idx="299">RAYBURN COUNTRY ELECTRIC COOPERATIVE INC (CRRAH)</cx:pt>
          <cx:pt idx="300">PRIORITY POWER MANAGEMENT LLC (SQ1)</cx:pt>
          <cx:pt idx="301">PRIORITY POWER MANAGEMENT LLC (QSE)</cx:pt>
          <cx:pt idx="302">SUMMER ENERGY LLC (QSE)</cx:pt>
          <cx:pt idx="303">RIESEL HOLDCO LLC (QSE)</cx:pt>
          <cx:pt idx="304">EDC POWER LLC (QSE)</cx:pt>
          <cx:pt idx="305">IP RADIAN LLC (QSE)</cx:pt>
          <cx:pt idx="306">RAYBURN COUNTRY ELECTRIC COOPERATIVE INC (CRRAH)</cx:pt>
          <cx:pt idx="307">PRIORITY POWER MANAGEMENT LLC (SQ1)</cx:pt>
          <cx:pt idx="308">PRIORITY POWER MANAGEMENT LLC (QSE)</cx:pt>
          <cx:pt idx="309">PRIORITY POWER MANAGEMENT LLC (QSE)</cx:pt>
          <cx:pt idx="310">EDC POWER LLC (QSE)</cx:pt>
          <cx:pt idx="311">JUST ENERGY LIMITED (SQ1)</cx:pt>
          <cx:pt idx="312">PRIORITY POWER MANAGEMENT LLC (SQ1)</cx:pt>
          <cx:pt idx="313">SHERBINO I WIND FARM LLC (QSE)</cx:pt>
          <cx:pt idx="314">PRIORITY POWER MANAGEMENT LLC (SQ1)</cx:pt>
          <cx:pt idx="315">JUST ENERGY LIMITED (SQ1)</cx:pt>
          <cx:pt idx="316">TRUE COMMODITIES LLC (QSE)</cx:pt>
          <cx:pt idx="317">TEXAS ENERGY TRANSFER POWER LLC SXL (SQ4)</cx:pt>
          <cx:pt idx="318">TEXAS ENERGY TRANSFER POWER LLC LONE STAR (SQ2)</cx:pt>
          <cx:pt idx="319">TEXAS ENERGY TRANSFER POWER LLC (QSE)</cx:pt>
          <cx:pt idx="320">PRIORITY POWER MANAGEMENT LLC (SQ1)</cx:pt>
          <cx:pt idx="321">GUZMAN ENERGY LLC (SQ2)</cx:pt>
          <cx:pt idx="322">SUSTAINING POWER SOLUTIONS LLC (QSE)</cx:pt>
          <cx:pt idx="323">DECLARATION ENERGY LLC DBA ENERGY TEXAS (QSE)</cx:pt>
          <cx:pt idx="324">TEXAS ENERGY TRANSFER POWER LLC SXL (SQ4)</cx:pt>
          <cx:pt idx="325">DECLARATION ENERGY LLC DBA ENERGY TEXAS (QSE)</cx:pt>
          <cx:pt idx="326">PRIORITY POWER MANAGEMENT LLC (SQ1)</cx:pt>
          <cx:pt idx="327">PRIORITY POWER MANAGEMENT LLC (QSE)</cx:pt>
          <cx:pt idx="328">GUZMAN ENERGY LLC (SQ2)</cx:pt>
          <cx:pt idx="329">SUSTAINING POWER SOLUTIONS LLC (QSE)</cx:pt>
          <cx:pt idx="330">GUNSIGHT MOUNTAIN WIND ENERGY LLC (QSE)</cx:pt>
          <cx:pt idx="331">CALPINE ENERGY SOLUTIONS LLC (QSE)</cx:pt>
          <cx:pt idx="332">CALPINE ENERGY SOLUTIONS LLC (QSE)</cx:pt>
          <cx:pt idx="333">RAYBURN COUNTRY ELECTRIC COOPERATIVE INC (QSE)</cx:pt>
          <cx:pt idx="334">TEXAS ENERGY TRANSFER POWER LLC (QSE)</cx:pt>
          <cx:pt idx="335">TEXAS ENERGY TRANSFER POWER LLC LONE STAR (SQ2)</cx:pt>
          <cx:pt idx="336">PRIORITY POWER MANAGEMENT LLC (QSE)</cx:pt>
          <cx:pt idx="337">TEXAS ENERGY TRANSFER POWER LLC REED (SQ3)</cx:pt>
          <cx:pt idx="338">TEXAS ENERGY TRANSFER POWER LLC SXL (SQ4)</cx:pt>
          <cx:pt idx="339">DECLARATION ENERGY LLC DBA ENERGY TEXAS (QSE)</cx:pt>
          <cx:pt idx="340">DECLARATION ENERGY LLC DBA ENERGY TEXAS (QSE)</cx:pt>
          <cx:pt idx="341">JUST ENERGY LIMITED (SQ1)</cx:pt>
          <cx:pt idx="342">JUST ENERGY LIMITED (SQ2)</cx:pt>
          <cx:pt idx="343">JUST ENERGY LIMITED (SQ3)</cx:pt>
          <cx:pt idx="344">MP2 ENERGY TEXAS LLC DBA SHELL ENERGY SOLUTIONS (SQ2)</cx:pt>
          <cx:pt idx="345">MP2 ENERGY TEXAS LLC DBA SHELL ENERGY SOLUTIONS (SQ4)</cx:pt>
          <cx:pt idx="346">MP2 ENERGY TEXAS LLC DBA SHELL ENERGY SOLUTIONS (SQ6)</cx:pt>
          <cx:pt idx="347">MP2 ENERGY TEXAS LLC DBA SHELL ENERGY SOLUTIONS (SQ6)</cx:pt>
          <cx:pt idx="348">PRIORITY POWER MANAGEMENT LLC (QSE)</cx:pt>
          <cx:pt idx="349">PRIORITY POWER MANAGEMENT LLC (SQ1)</cx:pt>
          <cx:pt idx="350">ARROW ENERGY TX LLC (QSE)</cx:pt>
          <cx:pt idx="351">JUST ENERGY LIMITED (SQ1)</cx:pt>
          <cx:pt idx="352">JUST ENERGY LIMITED (SQ2)</cx:pt>
          <cx:pt idx="353">JUST ENERGY LIMITED (SQ3)</cx:pt>
          <cx:pt idx="354">MP2 ENERGY TEXAS LLC DBA SHELL ENERGY SOLUTIONS (SQ4)</cx:pt>
          <cx:pt idx="355">MP2 ENERGY TEXAS LLC DBA SHELL ENERGY SOLUTIONS (SQ6)</cx:pt>
          <cx:pt idx="356">OCTOPUS ENERGY LLC (QSE)</cx:pt>
          <cx:pt idx="357">PATTERN ENERGY MANAGEMENT SERVICES LLC (CRRAH)</cx:pt>
          <cx:pt idx="358">PATTERN ENERGY MANAGEMENT SERVICES LLC (QSE)</cx:pt>
          <cx:pt idx="359">PATTERN ENERGY MANAGEMENT SERVICES LLC (SQ3)</cx:pt>
          <cx:pt idx="360">PATTERN ENERGY MANAGEMENT SERVICES LLC 1 (CRRAH)</cx:pt>
          <cx:pt idx="361">PRIORITY POWER MANAGEMENT LLC (QSE)</cx:pt>
          <cx:pt idx="362">TOMORROW ENERGY CORP (QSE)</cx:pt>
          <cx:pt idx="363">TOMORROW ENERGY CORP (QSE)</cx:pt>
          <cx:pt idx="364">TRUE COMMODITIES LLC (QSE)</cx:pt>
          <cx:pt idx="365">TOMORROW ENERGY CORP (QSE)</cx:pt>
          <cx:pt idx="366">TOMORROW ENERGY CORP (QSE)</cx:pt>
          <cx:pt idx="367">MERCURIA ENERGY AMERICA LLC (CRRAH)</cx:pt>
          <cx:pt idx="368">MERCURIA ENERGY AMERICA LLC (SQ2)</cx:pt>
          <cx:pt idx="369">MERCURIA ENERGY AMERICA LLC (SQ2)</cx:pt>
          <cx:pt idx="370">MERCURIA ENERGY AMERICA LLC 1 (CRRAH)</cx:pt>
          <cx:pt idx="371">MERCURIA ENERGY AMERICA LLC 1 (CRRAH)</cx:pt>
          <cx:pt idx="372">MERCURIA ENERGY AMERICA LLC 2 (CRRAH)</cx:pt>
          <cx:pt idx="373">OCTOPUS ENERGY LLC (QSE)</cx:pt>
          <cx:pt idx="374">OCTOPUS ENERGY LLC (QSE)</cx:pt>
          <cx:pt idx="375">PATTERN ENERGY MANAGEMENT SERVICES LLC (CRRAH)</cx:pt>
          <cx:pt idx="376">PATTERN ENERGY MANAGEMENT SERVICES LLC (CRRAH)</cx:pt>
          <cx:pt idx="377">PATTERN ENERGY MANAGEMENT SERVICES LLC (QSE)</cx:pt>
          <cx:pt idx="378">PATTERN ENERGY MANAGEMENT SERVICES LLC (SQ3)</cx:pt>
          <cx:pt idx="379">PATTERN ENERGY MANAGEMENT SERVICES LLC 1 (CRRAH)</cx:pt>
          <cx:pt idx="380">PATTERN ENERGY MANAGEMENT SERVICES LLC 1 (CRRAH)</cx:pt>
          <cx:pt idx="381">SHERBINO I WIND FARM LLC (QSE)</cx:pt>
          <cx:pt idx="382">TOMORROW ENERGY CORP (QSE)</cx:pt>
          <cx:pt idx="383">TOMORROW ENERGY CORP (QSE)</cx:pt>
          <cx:pt idx="384">TOMORROW ENERGY CORP (QSE)</cx:pt>
          <cx:pt idx="385">PRIORITY POWER MANAGEMENT LLC (SQ1)</cx:pt>
          <cx:pt idx="386">TRUE COMMODITIES LLC (QSE)</cx:pt>
          <cx:pt idx="387">TRUE COMMODITIES LLC (QSE)</cx:pt>
          <cx:pt idx="388">TRUE COMMODITIES LLC (QSE)</cx:pt>
          <cx:pt idx="389">DECLARATION ENERGY LLC DBA ENERGY TEXAS (QSE)</cx:pt>
          <cx:pt idx="390">PRIORITY POWER MANAGEMENT LLC (QSE)</cx:pt>
          <cx:pt idx="391">PRIORITY POWER MANAGEMENT LLC (SQ1)</cx:pt>
          <cx:pt idx="392">TRUE COMMODITIES LLC (QSE)</cx:pt>
          <cx:pt idx="393">DECLARATION ENERGY LLC DBA ENERGY TEXAS (QSE)</cx:pt>
          <cx:pt idx="394">DECLARATION ENERGY LLC DBA ENERGY TEXAS (QSE)</cx:pt>
          <cx:pt idx="395">DECLARATION ENERGY LLC DBA ENERGY TEXAS (QSE)</cx:pt>
          <cx:pt idx="396">PRIORITY POWER MANAGEMENT LLC (QSE)</cx:pt>
          <cx:pt idx="397">PRIORITY POWER MANAGEMENT LLC (SQ1)</cx:pt>
          <cx:pt idx="398">PRIORITY POWER MANAGEMENT LLC (SQ1)</cx:pt>
          <cx:pt idx="399">SHERBINO I WIND FARM LLC (QSE)</cx:pt>
          <cx:pt idx="400">BARTLETT ELECTRIC COOPERATIVE INC (QSE)</cx:pt>
          <cx:pt idx="401">DECLARATION ENERGY LLC DBA ENERGY TEXAS (QSE)</cx:pt>
          <cx:pt idx="402">DECLARATION ENERGY LLC DBA ENERGY TEXAS (QSE)</cx:pt>
          <cx:pt idx="403">NRG TEXAS BUSINESS SOLAR (SQ3)</cx:pt>
          <cx:pt idx="404">NRG TEXAS CEDAR BAYOU (SQ4)</cx:pt>
          <cx:pt idx="405">NRG TEXAS POWER LLC (LOAD) (CRRAH)</cx:pt>
          <cx:pt idx="406">PATTERN ENERGY MANAGEMENT SERVICES LLC (CRRAH)</cx:pt>
          <cx:pt idx="407">PATTERN ENERGY MANAGEMENT SERVICES LLC (SQ3)</cx:pt>
          <cx:pt idx="408">PATTERN ENERGY MANAGEMENT SERVICES LLC 1 (CRRAH)</cx:pt>
          <cx:pt idx="409">PRIORITY POWER MANAGEMENT LLC (SQ1)</cx:pt>
          <cx:pt idx="410">RHYTHM OPS LLC (QSE)</cx:pt>
          <cx:pt idx="411">RHYTHM OPS LLC (QSE)</cx:pt>
          <cx:pt idx="412">SPARK ENERGY LLC (QSE)</cx:pt>
          <cx:pt idx="413">TRUE COMMODITIES LLC (QSE)</cx:pt>
          <cx:pt idx="414">TTPA LLC (CRRAH)</cx:pt>
          <cx:pt idx="415">BARTLETT ELECTRIC COOPERATIVE INC (QSE)</cx:pt>
          <cx:pt idx="416">DECLARATION ENERGY LLC DBA ENERGY TEXAS (QSE)</cx:pt>
          <cx:pt idx="417">PRIORITY POWER MANAGEMENT LLC (SQ1)</cx:pt>
          <cx:pt idx="418">TTPA LLC (CRRAH)</cx:pt>
          <cx:pt idx="419">TTPA LLC (QSE)</cx:pt>
          <cx:pt idx="420">PRIORITY POWER MANAGEMENT LLC (SQ1)</cx:pt>
          <cx:pt idx="421">PRIORITY POWER MANAGEMENT LLC (SQ1)</cx:pt>
          <cx:pt idx="422">CONSOLIDATED EDISON ENERGY INC 1 (CRRAH)</cx:pt>
          <cx:pt idx="423">CONSOLIDATED EDISON ENERGY INC 1 (CRRAH)</cx:pt>
          <cx:pt idx="424">CONSOLIDATED EDISON ENERGY INC 1 (CRRAH)</cx:pt>
          <cx:pt idx="425">PRIORITY POWER MANAGEMENT LLC (SQ1)</cx:pt>
          <cx:pt idx="426">PRIORITY POWER MANAGEMENT LLC (SQ1)</cx:pt>
          <cx:pt idx="427">PRIORITY POWER MANAGEMENT LLC (SQ1)</cx:pt>
          <cx:pt idx="428">PRIORITY POWER MANAGEMENT LLC (QSE)</cx:pt>
          <cx:pt idx="429">PRIORITY POWER MANAGEMENT LLC (SQ1)</cx:pt>
          <cx:pt idx="430">PRIORITY POWER MANAGEMENT LLC (QSE)</cx:pt>
          <cx:pt idx="431">PRIORITY POWER MANAGEMENT LLC (QSE)</cx:pt>
          <cx:pt idx="432">PRIORITY POWER MANAGEMENT LLC (SQ1)</cx:pt>
          <cx:pt idx="433">PRIORITY POWER MANAGEMENT LLC (QSE)</cx:pt>
          <cx:pt idx="434">PRIORITY POWER MANAGEMENT LLC (SQ1)</cx:pt>
          <cx:pt idx="435">PRIORITY POWER MANAGEMENT LLC (SQ1)</cx:pt>
          <cx:pt idx="436">JUST ENERGY TEXAS LP (QSE)</cx:pt>
          <cx:pt idx="437">JUST ENERGY TEXAS LP (SQ1)</cx:pt>
          <cx:pt idx="438">JUST ENERGY TEXAS LP (SQ1)</cx:pt>
          <cx:pt idx="439">JUST ENERGY TEXAS LP (QSE)</cx:pt>
          <cx:pt idx="440">JUST ENERGY TEXAS LP (SQ1)</cx:pt>
          <cx:pt idx="441">JUST ENERGY TEXAS LP (SQ1)</cx:pt>
          <cx:pt idx="442">JUST ENERGY LIMITED (SQ1)</cx:pt>
          <cx:pt idx="443">TRUE COMMODITIES LLC (QSE)</cx:pt>
          <cx:pt idx="444">TRUE COMMODITIES LLC (QSE)</cx:pt>
          <cx:pt idx="445">JUST ENERGY LIMITED (SQ1)</cx:pt>
          <cx:pt idx="446">JUST ENERGY LIMITED (SQ3)</cx:pt>
          <cx:pt idx="447">PRIORITY POWER MANAGEMENT LLC (QSE)</cx:pt>
          <cx:pt idx="448">PRIORITY POWER MANAGEMENT LLC (SQ1)</cx:pt>
          <cx:pt idx="449">JUST ENERGY LIMITED (SQ1)</cx:pt>
          <cx:pt idx="450">JUST ENERGY LIMITED (SQ3)</cx:pt>
          <cx:pt idx="451">PRIORITY POWER MANAGEMENT LLC (QSE)</cx:pt>
          <cx:pt idx="452">PRIORITY POWER MANAGEMENT LLC (SQ1)</cx:pt>
          <cx:pt idx="453">TRUE COMMODITIES LLC (QSE)</cx:pt>
          <cx:pt idx="454">TRUE COMMODITIES LLC (QSE)</cx:pt>
          <cx:pt idx="455">DECLARATION ENERGY LLC DBA ENERGY TEXAS (QSE)</cx:pt>
          <cx:pt idx="456">GOOD CHARLIE AND CO LLC (QSE)</cx:pt>
          <cx:pt idx="457">GOOD CHARLIE AND CO LLC (QSE)</cx:pt>
          <cx:pt idx="458">JP ENERGY RESOURCES LLC (QSE)</cx:pt>
          <cx:pt idx="459">JP ENERGY RESOURCES LLC (QSE)</cx:pt>
          <cx:pt idx="460">JUST ENERGY LIMITED (SQ1)</cx:pt>
          <cx:pt idx="461">JUST ENERGY LIMITED (SQ1)</cx:pt>
          <cx:pt idx="462">JUST ENERGY LIMITED (SQ2)</cx:pt>
          <cx:pt idx="463">JUST ENERGY LIMITED (SQ3)</cx:pt>
          <cx:pt idx="464">MI TEXAS QSE LLC (QSE)</cx:pt>
          <cx:pt idx="465">MI TEXAS QSE LLC (SQ1)</cx:pt>
          <cx:pt idx="466">MI TEXAS QSE LLC (SQ1)</cx:pt>
          <cx:pt idx="467">PRIORITY POWER MANAGEMENT LLC (QSE)</cx:pt>
          <cx:pt idx="468">PRIORITY POWER MANAGEMENT LLC (SQ1)</cx:pt>
          <cx:pt idx="469">SHERBINO I WIND FARM LLC (QSE)</cx:pt>
          <cx:pt idx="470">TRUE COMMODITIES LLC (QSE)</cx:pt>
          <cx:pt idx="471">TRUE COMMODITIES LLC (QSE)</cx:pt>
          <cx:pt idx="472">DECLARATION ENERGY LLC DBA ENERGY TEXAS (QSE)</cx:pt>
          <cx:pt idx="473">JP ENERGY RESOURCES LLC (QSE)</cx:pt>
          <cx:pt idx="474">JUST ENERGY LIMITED (SQ1)</cx:pt>
          <cx:pt idx="475">MI TEXAS QSE LLC (SQ1)</cx:pt>
          <cx:pt idx="476">MP2 ENERGY TEXAS LLC DBA SHELL ENERGY SOLUTIONS (SQ2)</cx:pt>
          <cx:pt idx="477">MP2 ENERGY TEXAS LLC DBA SHELL ENERGY SOLUTIONS (SQ3)</cx:pt>
          <cx:pt idx="478">MP2 ENERGY TEXAS LLC DBA SHELL ENERGY SOLUTIONS (SQ4)</cx:pt>
          <cx:pt idx="479">MP2 ENERGY TEXAS LLC DBA SHELL ENERGY SOLUTIONS (SQ6)</cx:pt>
          <cx:pt idx="480">NRG TEXAS BUSINESS SOLAR (SQ3)</cx:pt>
          <cx:pt idx="481">NRG TEXAS POWER LLC (CRRAH)</cx:pt>
          <cx:pt idx="482">NRG TEXAS POWER LLC (LOAD) (CRRAH)</cx:pt>
          <cx:pt idx="483">NRG TEXAS POWER LLC (QSE)</cx:pt>
          <cx:pt idx="484">PRIORITY POWER MANAGEMENT LLC (SQ1)</cx:pt>
          <cx:pt idx="485">SPARK ENERGY LLC (QSE)</cx:pt>
          <cx:pt idx="486">TOMORROW ENERGY CORP (QSE)</cx:pt>
          <cx:pt idx="487">TRUE COMMODITIES LLC (QSE)</cx:pt>
          <cx:pt idx="488">GOOD CHARLIE AND CO LLC (QSE)</cx:pt>
          <cx:pt idx="489">JUST ENERGY LIMITED (SQ1)</cx:pt>
          <cx:pt idx="490">JUST ENERGY LIMITED (SQ1)</cx:pt>
          <cx:pt idx="491">JUST ENERGY LIMITED (SQ2)</cx:pt>
          <cx:pt idx="492">JUST ENERGY LIMITED (SQ3)</cx:pt>
          <cx:pt idx="493">PRIORITY POWER MANAGEMENT LLC (SQ1)</cx:pt>
          <cx:pt idx="494">SPARK ENERGY LLC (QSE)</cx:pt>
          <cx:pt idx="495">SPARK ENERGY LLC (QSE)</cx:pt>
          <cx:pt idx="496">TRUE COMMODITIES LLC (QSE)</cx:pt>
          <cx:pt idx="497">TRAILSTONE RENEWABLES LLC (QSE)</cx:pt>
          <cx:pt idx="498">DECLARATION ENERGY LLC DBA ENERGY TEXAS (QSE)</cx:pt>
          <cx:pt idx="499">TRUE COMMODITIES LLC (QSE)</cx:pt>
          <cx:pt idx="500">DECLARATION ENERGY LLC DBA ENERGY TEXAS (QSE)</cx:pt>
          <cx:pt idx="501">DECLARATION ENERGY LLC DBA ENERGY TEXAS (QSE)</cx:pt>
          <cx:pt idx="502">DECLARATION ENERGY LLC DBA ENERGY TEXAS (QSE)</cx:pt>
          <cx:pt idx="503">DECLARATION ENERGY LLC DBA ENERGY TEXAS (QSE)</cx:pt>
          <cx:pt idx="504">JP ENERGY RESOURCES LLC (QSE)</cx:pt>
          <cx:pt idx="505">JP ENERGY RESOURCES LLC (QSE)</cx:pt>
          <cx:pt idx="506">SPARK ENERGY LLC (QSE)</cx:pt>
          <cx:pt idx="507">SPARK ENERGY LLC (QSE)</cx:pt>
          <cx:pt idx="508">SPARK ENERGY LLC (QSE)</cx:pt>
          <cx:pt idx="509">SPARK ENERGY LLC (QSE)</cx:pt>
          <cx:pt idx="510">TRUE COMMODITIES LLC (QSE)</cx:pt>
          <cx:pt idx="511">TRUE COMMODITIES LLC (QSE)</cx:pt>
          <cx:pt idx="512">PRIORITY POWER MANAGEMENT LLC (SQ1)</cx:pt>
          <cx:pt idx="513">PRIORITY POWER MANAGEMENT LLC (SQ1)</cx:pt>
          <cx:pt idx="514">CALPINE ENERGY SOLUTIONS LLC (QSE)</cx:pt>
          <cx:pt idx="515">CALPINE ENERGY SOLUTIONS LLC (QSE)</cx:pt>
          <cx:pt idx="516">DESLYS LLC (CRRAH)</cx:pt>
          <cx:pt idx="517">PRIORITY POWER MANAGEMENT LLC (QSE)</cx:pt>
          <cx:pt idx="518">PRIORITY POWER MANAGEMENT LLC (SQ1)</cx:pt>
          <cx:pt idx="519">DESLYS LLC (CRRAH)</cx:pt>
          <cx:pt idx="520">TRUE COMMODITIES LLC (QSE)</cx:pt>
          <cx:pt idx="521">TRUE COMMODITIES LLC (QSE)</cx:pt>
          <cx:pt idx="522">TRUE COMMODITIES LLC (QSE)</cx:pt>
          <cx:pt idx="523">TRUE COMMODITIES LLC (QSE)</cx:pt>
          <cx:pt idx="524">CALPINE ENERGY SOLUTIONS LLC (QSE)</cx:pt>
          <cx:pt idx="525">MI TEXAS QSE LLC (QSE)</cx:pt>
          <cx:pt idx="526">MI TEXAS QSE LLC (SQ1)</cx:pt>
          <cx:pt idx="527">PRIORITY POWER MANAGEMENT LLC (QSE)</cx:pt>
          <cx:pt idx="528">SCURRY COUNTY WIND II LLC (QSE)</cx:pt>
          <cx:pt idx="529">SCURRY COUNTY WIND LP (QSE)</cx:pt>
          <cx:pt idx="530">SHERBINO I WIND FARM LLC (QSE)</cx:pt>
          <cx:pt idx="531">TRUE COMMODITIES LLC (QSE)</cx:pt>
          <cx:pt idx="532">PRIORITY POWER MANAGEMENT LLC (SQ1)</cx:pt>
          <cx:pt idx="533">TTPA LLC (CRRAH)</cx:pt>
          <cx:pt idx="534">PRIORITY POWER MANAGEMENT LLC (QSE)</cx:pt>
          <cx:pt idx="535">INERTIA POWER III LP (SQ5)</cx:pt>
          <cx:pt idx="536">PRIORITY POWER MANAGEMENT LLC (QSE)</cx:pt>
          <cx:pt idx="537">PRIORITY POWER MANAGEMENT LLC (SQ1)</cx:pt>
          <cx:pt idx="538">GUZMAN ENERGY LLC (QSE)</cx:pt>
          <cx:pt idx="539">PRIORITY POWER MANAGEMENT LLC (SQ1)</cx:pt>
          <cx:pt idx="540">GUZMAN ENERGY LLC (QSE)</cx:pt>
          <cx:pt idx="541">PRIORITY POWER MANAGEMENT LLC (SQ1)</cx:pt>
          <cx:pt idx="542">PRIORITY POWER MANAGEMENT LLC (SQ1)</cx:pt>
          <cx:pt idx="543">PRIORITY POWER MANAGEMENT LLC (SQ1)</cx:pt>
          <cx:pt idx="544">PRIORITY POWER MANAGEMENT LLC (SQ1)</cx:pt>
          <cx:pt idx="545">PRIORITY POWER MANAGEMENT LLC (QSE)</cx:pt>
          <cx:pt idx="546">PRIORITY POWER MANAGEMENT LLC (QSE)</cx:pt>
          <cx:pt idx="547">PRIORITY POWER MANAGEMENT LLC (SQ1)</cx:pt>
          <cx:pt idx="548">TOMORROW ENERGY CORP (QSE)</cx:pt>
          <cx:pt idx="549">PRIORITY POWER MANAGEMENT LLC (QSE)</cx:pt>
          <cx:pt idx="550">PRIORITY POWER MANAGEMENT LLC (QSE)</cx:pt>
          <cx:pt idx="551">PRIORITY POWER MANAGEMENT LLC (SQ1)</cx:pt>
          <cx:pt idx="552">PRIORITY POWER MANAGEMENT LLC (SQ1)</cx:pt>
          <cx:pt idx="553">CHICOT LLC (CRRAH)</cx:pt>
          <cx:pt idx="554">CHICOT LLC (CRRAH)</cx:pt>
          <cx:pt idx="555">CHICOT LLC (CRRAH)</cx:pt>
          <cx:pt idx="556">PRIORITY POWER MANAGEMENT LLC (SQ1)</cx:pt>
          <cx:pt idx="557">PRIORITY POWER MANAGEMENT LLC (SQ1)</cx:pt>
          <cx:pt idx="558">BRAZOS SANDY CREEK ELECTRIC COOPERATIVE INC (QSE)</cx:pt>
          <cx:pt idx="559">BRAZOS SANDY CREEK ELECTRIC COOPERATIVE INC (QSE)</cx:pt>
          <cx:pt idx="560">NG RENEWABLES ENERGY SERVICES LLC (QSE)</cx:pt>
          <cx:pt idx="561">SAMSON SOLAR ENERGY III LLC (QSE)</cx:pt>
          <cx:pt idx="562">SAMSON SOLAR ENERGY LLC (QSE)</cx:pt>
          <cx:pt idx="563">DECLARATION ENERGY LLC DBA ENERGY TEXAS (QSE)</cx:pt>
          <cx:pt idx="564">BRAZOS SANDY CREEK ELECTRIC COOPERATIVE INC (QSE)</cx:pt>
          <cx:pt idx="565">DECLARATION ENERGY LLC DBA ENERGY TEXAS (QSE)</cx:pt>
          <cx:pt idx="566">GOLDTHWAITE WIND ENERGY LLC (QSE)</cx:pt>
          <cx:pt idx="567">MIAMI WIND I LLC (QSE)</cx:pt>
          <cx:pt idx="568">MP2 ENERGY TEXAS LLC DBA SHELL ENERGY SOLUTIONS (SQ2)</cx:pt>
          <cx:pt idx="569">MP2 ENERGY TEXAS LLC DBA SHELL ENERGY SOLUTIONS (SQ4)</cx:pt>
          <cx:pt idx="570">NRG TEXAS BUSINESS SOLAR (SQ3)</cx:pt>
          <cx:pt idx="571">NRG TEXAS CEDAR BAYOU (SQ4)</cx:pt>
          <cx:pt idx="572">NRG TEXAS POWER LLC (CRRAH)</cx:pt>
          <cx:pt idx="573">NRG TEXAS POWER LLC (LOAD) (CRRAH)</cx:pt>
          <cx:pt idx="574">SAMSON SOLAR ENERGY III LLC (QSE)</cx:pt>
          <cx:pt idx="575">SAMSON SOLAR ENERGY LLC (QSE)</cx:pt>
          <cx:pt idx="576">TRUE COMMODITIES LLC (QSE)</cx:pt>
          <cx:pt idx="577">PRIORITY POWER MANAGEMENT LLC (SQ1)</cx:pt>
          <cx:pt idx="578">PRIORITY POWER MANAGEMENT LLC (SQ1)</cx:pt>
          <cx:pt idx="579">DRW COMMODITIES LLC (CRRAH)</cx:pt>
          <cx:pt idx="580">DRW COMMODITIES LLC (CRRAH)</cx:pt>
          <cx:pt idx="581">DRW COMMODITIES LLC 2 (CRRAH)</cx:pt>
          <cx:pt idx="582">DRW COMMODITIES LLC 2 (CRRAH)</cx:pt>
          <cx:pt idx="583">PRIORITY POWER MANAGEMENT LLC (QSE)</cx:pt>
          <cx:pt idx="584">PRIORITY POWER MANAGEMENT LLC (SQ1)</cx:pt>
          <cx:pt idx="585">PRIORITY POWER MANAGEMENT LLC (SQ1)</cx:pt>
          <cx:pt idx="586">PRIORITY POWER MANAGEMENT LLC (QSE)</cx:pt>
          <cx:pt idx="587">TRUE COMMODITIES LLC (QSE)</cx:pt>
          <cx:pt idx="588">TRUE COMMODITIES LLC (QSE)</cx:pt>
          <cx:pt idx="589">TRUE COMMODITIES LLC (QSE)</cx:pt>
          <cx:pt idx="590">JUST ENERGY TEXAS LP (QSE)</cx:pt>
          <cx:pt idx="591">JUST ENERGY TEXAS LP (SQ1)</cx:pt>
          <cx:pt idx="592">TEXAS ENERGY TRANSFER POWER LLC (QSE)</cx:pt>
          <cx:pt idx="593">TEXAS ENERGY TRANSFER POWER LLC LONE STAR (SQ2)</cx:pt>
          <cx:pt idx="594">TEXAS ENERGY TRANSFER POWER LLC REED (SQ3)</cx:pt>
          <cx:pt idx="595">TEXAS ENERGY TRANSFER POWER LLC SXL (SQ4)</cx:pt>
          <cx:pt idx="596">TRUE COMMODITIES LLC (QSE)</cx:pt>
          <cx:pt idx="597">PRIORITY POWER MANAGEMENT LLC (SQ1)</cx:pt>
          <cx:pt idx="598">BULL CREEK WIND LLC (QSE)</cx:pt>
          <cx:pt idx="599">STANTON WIND ENERGY LLC (QSE)</cx:pt>
          <cx:pt idx="600">TRUE COMMODITIES LLC (QSE)</cx:pt>
          <cx:pt idx="601">PRIORITY POWER MANAGEMENT LLC (QSE)</cx:pt>
          <cx:pt idx="602">PRIORITY POWER MANAGEMENT LLC (SQ1)</cx:pt>
          <cx:pt idx="603">STANTON WIND ENERGY LLC (QSE)</cx:pt>
          <cx:pt idx="604">TRUE COMMODITIES LLC (QSE)</cx:pt>
          <cx:pt idx="605">TRUE COMMODITIES LLC (QSE)</cx:pt>
          <cx:pt idx="606">JACINTO ENERGY LLC (QSE)</cx:pt>
          <cx:pt idx="607">PRIORITY POWER MANAGEMENT LLC (QSE)</cx:pt>
          <cx:pt idx="608">PRIORITY POWER MANAGEMENT LLC (SQ1)</cx:pt>
          <cx:pt idx="609">STANTON WIND ENERGY LLC (QSE)</cx:pt>
          <cx:pt idx="610">RAYBURN COUNTRY ELECTRIC COOPERATIVE INC (CRRAH)</cx:pt>
          <cx:pt idx="611">RAYBURN COUNTRY ELECTRIC COOPERATIVE INC (CRRAH)</cx:pt>
          <cx:pt idx="612">PRIORITY POWER MANAGEMENT LLC (QSE)</cx:pt>
          <cx:pt idx="613">PRIORITY POWER MANAGEMENT LLC (SQ1)</cx:pt>
          <cx:pt idx="614">PRIORITY POWER MANAGEMENT LLC (SQ1)</cx:pt>
          <cx:pt idx="615">GUZMAN ENERGY LLC (QSE)</cx:pt>
          <cx:pt idx="616">GUZMAN ENERGY LLC (QSE)</cx:pt>
          <cx:pt idx="617">PRIORITY POWER MANAGEMENT LLC (QSE)</cx:pt>
          <cx:pt idx="618">PRIORITY POWER MANAGEMENT LLC (SQ1)</cx:pt>
          <cx:pt idx="619">PRIORITY POWER MANAGEMENT LLC (SQ1)</cx:pt>
          <cx:pt idx="620">DRW POWER MARKETING LLC 1 (CRRAH)</cx:pt>
          <cx:pt idx="621">TRUE COMMODITIES LLC (QSE)</cx:pt>
          <cx:pt idx="622">GOLDTHWAITE WIND ENERGY LLC (QSE)</cx:pt>
          <cx:pt idx="623">PRIORITY POWER MANAGEMENT LLC (SQ1)</cx:pt>
          <cx:pt idx="624">GUZMAN ENERGY LLC (QSE)</cx:pt>
          <cx:pt idx="625">PRIORITY POWER MANAGEMENT LLC (SQ1)</cx:pt>
          <cx:pt idx="626">GUZMAN ENERGY LLC (QSE)</cx:pt>
          <cx:pt idx="627">PRIORITY POWER MANAGEMENT LLC (QSE)</cx:pt>
          <cx:pt idx="628">PRIORITY POWER MANAGEMENT LLC (SQ1)</cx:pt>
          <cx:pt idx="629">GUZMAN ENERGY LLC (QSE)</cx:pt>
          <cx:pt idx="630">GUZMAN ENERGY LLC (QSE)</cx:pt>
          <cx:pt idx="631">PRIORITY POWER MANAGEMENT LLC (SQ1)</cx:pt>
          <cx:pt idx="632">PRIORITY POWER MANAGEMENT LLC (QSE)</cx:pt>
          <cx:pt idx="633">PRIORITY POWER MANAGEMENT LLC (QSE)</cx:pt>
          <cx:pt idx="634">PRIORITY POWER MANAGEMENT LLC (SQ1)</cx:pt>
          <cx:pt idx="635">CALPINE ENERGY SOLUTIONS LLC (QSE)</cx:pt>
          <cx:pt idx="636">ELECTRANET QSE I LLC (SQ2)</cx:pt>
          <cx:pt idx="637">INERTIA POWER III LP (CRRAH)</cx:pt>
          <cx:pt idx="638">INERTIA POWER III LP (SQ5)</cx:pt>
          <cx:pt idx="639">MERCURIA ENERGY AMERICA LLC (CRRAH)</cx:pt>
          <cx:pt idx="640">MERCURIA ENERGY AMERICA LLC 1 (CRRAH)</cx:pt>
          <cx:pt idx="641">MERCURIA ENERGY AMERICA LLC 2 (CRRAH)</cx:pt>
          <cx:pt idx="642">PRIORITY POWER MANAGEMENT LLC (SQ1)</cx:pt>
          <cx:pt idx="643">ELECTRANET QSE I LLC (QSE)</cx:pt>
          <cx:pt idx="644">ELECTRANET QSE I LLC (SQ2)</cx:pt>
          <cx:pt idx="645">INERTIA POWER III LP (CRRAH)</cx:pt>
          <cx:pt idx="646">INERTIA POWER III LP (SQ3)</cx:pt>
          <cx:pt idx="647">INERTIA POWER III LP (SQ5)</cx:pt>
          <cx:pt idx="648">PRIORITY POWER MANAGEMENT LLC (SQ1)</cx:pt>
          <cx:pt idx="649">ELECTRANET QSE I LLC (QSE)</cx:pt>
          <cx:pt idx="650">ELECTRANET QSE I LLC (SQ2)</cx:pt>
          <cx:pt idx="651">PRIORITY POWER MANAGEMENT LLC (QSE)</cx:pt>
          <cx:pt idx="652">ELECTRANET QSE I LLC (QSE)</cx:pt>
          <cx:pt idx="653">INERTIA POWER III LP (CRRAH)</cx:pt>
          <cx:pt idx="654">INERTIA POWER III LP (SQ3)</cx:pt>
          <cx:pt idx="655">DECLARATION ENERGY LLC DBA ENERGY TEXAS (QSE)</cx:pt>
          <cx:pt idx="656">INERTIA POWER III LP (CRRAH)</cx:pt>
          <cx:pt idx="657">INERTIA POWER III LP (CRRAH)</cx:pt>
          <cx:pt idx="658">INERTIA POWER III LP (SQ3)</cx:pt>
          <cx:pt idx="659">INERTIA POWER III LP (SQ5)</cx:pt>
          <cx:pt idx="660">PRIORITY POWER MANAGEMENT LLC (SQ1)</cx:pt>
          <cx:pt idx="661">TTPA LLC (QSE)</cx:pt>
          <cx:pt idx="662">TTPA LLC (QSE)</cx:pt>
        </cx:lvl>
        <cx:lvl ptCount="663">
          <cx:pt idx="0">1.17827E+12</cx:pt>
          <cx:pt idx="1">1.18271E+12</cx:pt>
          <cx:pt idx="2">1.18271E+12</cx:pt>
          <cx:pt idx="3">1.18271E+12</cx:pt>
          <cx:pt idx="4">1.18271E+12</cx:pt>
          <cx:pt idx="5">1.18271E+12</cx:pt>
          <cx:pt idx="6">1.17827E+12</cx:pt>
          <cx:pt idx="7">1.28386E+12</cx:pt>
          <cx:pt idx="8">1.18271E+12</cx:pt>
          <cx:pt idx="9">1.18271E+12</cx:pt>
          <cx:pt idx="10">1.18271E+12</cx:pt>
          <cx:pt idx="11">1.18271E+12</cx:pt>
          <cx:pt idx="12">1.18271E+12</cx:pt>
          <cx:pt idx="13">1.18271E+12</cx:pt>
          <cx:pt idx="14">1.17827E+12</cx:pt>
          <cx:pt idx="15">1.18267E+12</cx:pt>
          <cx:pt idx="16">1.18271E+12</cx:pt>
          <cx:pt idx="17">1.18271E+12</cx:pt>
          <cx:pt idx="18">1.18271E+12</cx:pt>
          <cx:pt idx="19">1.18271E+12</cx:pt>
          <cx:pt idx="20">1.18271E+12</cx:pt>
          <cx:pt idx="21">1.18271E+12</cx:pt>
          <cx:pt idx="22">1.17827E+12</cx:pt>
          <cx:pt idx="23">1.18271E+12</cx:pt>
          <cx:pt idx="24">1.18271E+12</cx:pt>
          <cx:pt idx="25">1.17706E+12</cx:pt>
          <cx:pt idx="26">1.28386E+12</cx:pt>
          <cx:pt idx="27">1.17827E+12</cx:pt>
          <cx:pt idx="28">1.17706E+12</cx:pt>
          <cx:pt idx="29">1.17827E+12</cx:pt>
          <cx:pt idx="30">1.28386E+12</cx:pt>
          <cx:pt idx="31">1.17827E+12</cx:pt>
          <cx:pt idx="32">1.28386E+12</cx:pt>
          <cx:pt idx="33">1.17706E+12</cx:pt>
          <cx:pt idx="34">1.17827E+12</cx:pt>
          <cx:pt idx="35">1.17706E+12</cx:pt>
          <cx:pt idx="36">1.28386E+12</cx:pt>
          <cx:pt idx="37">1.28386E+12</cx:pt>
          <cx:pt idx="38">1.28386E+12</cx:pt>
          <cx:pt idx="39">7.87479E+11</cx:pt>
          <cx:pt idx="40">1.17706E+12</cx:pt>
          <cx:pt idx="41">1.28386E+12</cx:pt>
          <cx:pt idx="42">1.17706E+12</cx:pt>
          <cx:pt idx="43">1.28386E+12</cx:pt>
          <cx:pt idx="44">1.17706E+12</cx:pt>
          <cx:pt idx="45">1.28386E+12</cx:pt>
          <cx:pt idx="46">1.17827E+12</cx:pt>
          <cx:pt idx="47">1.17706E+12</cx:pt>
          <cx:pt idx="48">1.28386E+12</cx:pt>
          <cx:pt idx="49">1.28386E+12</cx:pt>
          <cx:pt idx="50">1.28386E+12</cx:pt>
          <cx:pt idx="51">1.17706E+12</cx:pt>
          <cx:pt idx="52">1.28386E+12</cx:pt>
          <cx:pt idx="53">1.28386E+12</cx:pt>
          <cx:pt idx="54">1.28386E+12</cx:pt>
          <cx:pt idx="55">6.06347E+12</cx:pt>
          <cx:pt idx="56">1.28386E+12</cx:pt>
          <cx:pt idx="57">7.8848E+11</cx:pt>
          <cx:pt idx="58">6.06347E+12</cx:pt>
          <cx:pt idx="59">1.17706E+12</cx:pt>
          <cx:pt idx="60">1.28386E+12</cx:pt>
          <cx:pt idx="61">6.06347E+12</cx:pt>
          <cx:pt idx="62">7.8848E+11</cx:pt>
          <cx:pt idx="63">6.06347E+12</cx:pt>
          <cx:pt idx="64">1.28386E+12</cx:pt>
          <cx:pt idx="65">1.28386E+12</cx:pt>
          <cx:pt idx="66">1.28386E+12</cx:pt>
          <cx:pt idx="67">870698303</cx:pt>
          <cx:pt idx="68">1.28386E+12</cx:pt>
          <cx:pt idx="69">1.28386E+12</cx:pt>
          <cx:pt idx="70">1.28386E+12</cx:pt>
          <cx:pt idx="71">1.28386E+12</cx:pt>
          <cx:pt idx="72">1.17165E+12</cx:pt>
          <cx:pt idx="73">1.28386E+12</cx:pt>
          <cx:pt idx="74">1.18271E+12</cx:pt>
          <cx:pt idx="75">1.18271E+12</cx:pt>
          <cx:pt idx="76">1.18271E+12</cx:pt>
          <cx:pt idx="77">1.18271E+12</cx:pt>
          <cx:pt idx="78">1.18271E+12</cx:pt>
          <cx:pt idx="79">8.08118E+12</cx:pt>
          <cx:pt idx="80">1.18271E+12</cx:pt>
          <cx:pt idx="81">1.18271E+12</cx:pt>
          <cx:pt idx="82">1.18271E+12</cx:pt>
          <cx:pt idx="83">1.18271E+12</cx:pt>
          <cx:pt idx="84">1.18271E+12</cx:pt>
          <cx:pt idx="85">1.18E+12</cx:pt>
          <cx:pt idx="86">1.18271E+12</cx:pt>
          <cx:pt idx="87">1.18271E+12</cx:pt>
          <cx:pt idx="88">1.18271E+12</cx:pt>
          <cx:pt idx="89">1.18E+12</cx:pt>
          <cx:pt idx="90">1.18E+12</cx:pt>
          <cx:pt idx="91">1.18E+12</cx:pt>
          <cx:pt idx="92">1.18271E+12</cx:pt>
          <cx:pt idx="93">1.18271E+12</cx:pt>
          <cx:pt idx="94">1178270812000</cx:pt>
          <cx:pt idx="95">1178270812000</cx:pt>
          <cx:pt idx="96">1178270812000</cx:pt>
          <cx:pt idx="97">1178270812000</cx:pt>
          <cx:pt idx="98">1178270812000</cx:pt>
          <cx:pt idx="99">1178270812000</cx:pt>
          <cx:pt idx="100">1178270812000</cx:pt>
          <cx:pt idx="101">1177328695000</cx:pt>
          <cx:pt idx="102">1178270812000</cx:pt>
          <cx:pt idx="103">1178270812000</cx:pt>
          <cx:pt idx="104">1178270812000</cx:pt>
          <cx:pt idx="105">1178270812000</cx:pt>
          <cx:pt idx="106">1178270812000</cx:pt>
          <cx:pt idx="107">1178270812000</cx:pt>
          <cx:pt idx="108">1178270812000</cx:pt>
          <cx:pt idx="109">1178270812000</cx:pt>
          <cx:pt idx="110">1178270812000</cx:pt>
          <cx:pt idx="111">1178270812000</cx:pt>
          <cx:pt idx="112">0788479592000</cx:pt>
          <cx:pt idx="113">1283863442100</cx:pt>
          <cx:pt idx="114">1283863442100</cx:pt>
          <cx:pt idx="115">1283863442100</cx:pt>
          <cx:pt idx="116">1283863442000</cx:pt>
          <cx:pt idx="117">0801790742300</cx:pt>
          <cx:pt idx="118">0801790745000</cx:pt>
          <cx:pt idx="119">0810771185000</cx:pt>
          <cx:pt idx="120">1283863442100</cx:pt>
          <cx:pt idx="121">0801790742300</cx:pt>
          <cx:pt idx="122">0801790745000</cx:pt>
          <cx:pt idx="123">0810771185000</cx:pt>
          <cx:pt idx="124">0810771182000</cx:pt>
          <cx:pt idx="125">1283863442100</cx:pt>
          <cx:pt idx="126">1182707332300</cx:pt>
          <cx:pt idx="127">1182707332100</cx:pt>
          <cx:pt idx="128">0810771185000</cx:pt>
          <cx:pt idx="129">1283863442100</cx:pt>
          <cx:pt idx="130">0799985325100</cx:pt>
          <cx:pt idx="131">0799985322000</cx:pt>
          <cx:pt idx="132">0799985325000</cx:pt>
          <cx:pt idx="133">1182707332300</cx:pt>
          <cx:pt idx="134">1182707332200</cx:pt>
          <cx:pt idx="135">1178270812000</cx:pt>
          <cx:pt idx="136">1182707332500</cx:pt>
          <cx:pt idx="137">1182707332400</cx:pt>
          <cx:pt idx="138">1182707332300</cx:pt>
          <cx:pt idx="139">1182707332200</cx:pt>
          <cx:pt idx="140">1182707332100</cx:pt>
          <cx:pt idx="141">1042667322000</cx:pt>
          <cx:pt idx="142">1182707332000</cx:pt>
          <cx:pt idx="143">1178270812000</cx:pt>
          <cx:pt idx="144">0810771185000</cx:pt>
          <cx:pt idx="145">1283863442000</cx:pt>
          <cx:pt idx="146">0799985325100</cx:pt>
          <cx:pt idx="147">0799985325000</cx:pt>
          <cx:pt idx="148">9277887862000</cx:pt>
          <cx:pt idx="149">1182707332500</cx:pt>
          <cx:pt idx="150">1182707332300</cx:pt>
          <cx:pt idx="151">1182707332000</cx:pt>
          <cx:pt idx="152">1283863442100</cx:pt>
          <cx:pt idx="153">1182707332300</cx:pt>
          <cx:pt idx="154">1182707332200</cx:pt>
          <cx:pt idx="155">1283863442100</cx:pt>
          <cx:pt idx="156">0792685225000</cx:pt>
          <cx:pt idx="157">0792685222000</cx:pt>
          <cx:pt idx="158">1178270812000</cx:pt>
          <cx:pt idx="159">1178270812000</cx:pt>
          <cx:pt idx="160">1178270812000</cx:pt>
          <cx:pt idx="161">1283863442100</cx:pt>
          <cx:pt idx="162">1283863442000</cx:pt>
          <cx:pt idx="163">9697872955100</cx:pt>
          <cx:pt idx="164">9697872952000</cx:pt>
          <cx:pt idx="165">9697872955000</cx:pt>
          <cx:pt idx="166">1178270812000</cx:pt>
          <cx:pt idx="167">1283863442100</cx:pt>
          <cx:pt idx="168">1283863442100</cx:pt>
          <cx:pt idx="169">1283863442100</cx:pt>
          <cx:pt idx="170">1283863442100</cx:pt>
          <cx:pt idx="171">1283863442100</cx:pt>
          <cx:pt idx="172">1283863442000</cx:pt>
          <cx:pt idx="173">1283863442000</cx:pt>
          <cx:pt idx="174">1283863442100</cx:pt>
          <cx:pt idx="175">1283863442100</cx:pt>
          <cx:pt idx="176">1283863442000</cx:pt>
          <cx:pt idx="177">1283863442100</cx:pt>
          <cx:pt idx="178">1283863442100</cx:pt>
          <cx:pt idx="179">1182707332100</cx:pt>
          <cx:pt idx="180">1182707332000</cx:pt>
          <cx:pt idx="181">1182707332500</cx:pt>
          <cx:pt idx="182">1182707332200</cx:pt>
          <cx:pt idx="183">1182707332100</cx:pt>
          <cx:pt idx="184">1283863442100</cx:pt>
          <cx:pt idx="185">0783660632000</cx:pt>
          <cx:pt idx="186">1178270812000</cx:pt>
          <cx:pt idx="187">1178270812000</cx:pt>
          <cx:pt idx="188">1178270812000</cx:pt>
          <cx:pt idx="189">1178270812000</cx:pt>
          <cx:pt idx="190">1178270812000</cx:pt>
          <cx:pt idx="191">1178270812000</cx:pt>
          <cx:pt idx="192">1283863442100</cx:pt>
          <cx:pt idx="193">9277887862000</cx:pt>
          <cx:pt idx="194">1184321772100</cx:pt>
          <cx:pt idx="195">1184190902000</cx:pt>
          <cx:pt idx="196">1181697792000</cx:pt>
          <cx:pt idx="197">1178270812000</cx:pt>
          <cx:pt idx="198">1178270812000</cx:pt>
          <cx:pt idx="199">1283863442100</cx:pt>
          <cx:pt idx="200">1178270812000</cx:pt>
          <cx:pt idx="201">1178270812000</cx:pt>
          <cx:pt idx="202">1178270812000</cx:pt>
          <cx:pt idx="203">1178270812000</cx:pt>
          <cx:pt idx="204">6063470375000</cx:pt>
          <cx:pt idx="205">9679639062100</cx:pt>
          <cx:pt idx="206">8096434922300</cx:pt>
          <cx:pt idx="207">8096434922200</cx:pt>
          <cx:pt idx="208">0013682652300</cx:pt>
          <cx:pt idx="209">8096434925000</cx:pt>
          <cx:pt idx="210">8096434922100</cx:pt>
          <cx:pt idx="211">8096434922000</cx:pt>
          <cx:pt idx="212">1176660692000</cx:pt>
          <cx:pt idx="213">1042667322000</cx:pt>
          <cx:pt idx="214">8281436312600</cx:pt>
          <cx:pt idx="215">1178270812000</cx:pt>
          <cx:pt idx="216">1283863442100</cx:pt>
          <cx:pt idx="217">8281436312400</cx:pt>
          <cx:pt idx="218">8281436312200</cx:pt>
          <cx:pt idx="219">1042667322000</cx:pt>
          <cx:pt idx="220">8281436312600</cx:pt>
          <cx:pt idx="221">1178270812000</cx:pt>
          <cx:pt idx="222">8281436312500</cx:pt>
          <cx:pt idx="223">8281436312300</cx:pt>
          <cx:pt idx="224">8281436312200</cx:pt>
          <cx:pt idx="225">8281436312100</cx:pt>
          <cx:pt idx="226">1042667322000</cx:pt>
          <cx:pt idx="227">1178270812000</cx:pt>
          <cx:pt idx="228">8281436312400</cx:pt>
          <cx:pt idx="229">8281436312200</cx:pt>
          <cx:pt idx="230">1042667322000</cx:pt>
          <cx:pt idx="231">8281436312600</cx:pt>
          <cx:pt idx="232">1178270812000</cx:pt>
          <cx:pt idx="233">8281436312500</cx:pt>
          <cx:pt idx="234">8281436312300</cx:pt>
          <cx:pt idx="235">8281436312200</cx:pt>
          <cx:pt idx="236">8281436312100</cx:pt>
          <cx:pt idx="237">8281436312000</cx:pt>
          <cx:pt idx="238">8281436312600</cx:pt>
          <cx:pt idx="239">1178270812000</cx:pt>
          <cx:pt idx="240">8281436312400</cx:pt>
          <cx:pt idx="241">8281436312200</cx:pt>
          <cx:pt idx="242">8281436312600</cx:pt>
          <cx:pt idx="243">1178270812000</cx:pt>
          <cx:pt idx="244">8281436312500</cx:pt>
          <cx:pt idx="245">8281436312300</cx:pt>
          <cx:pt idx="246">8281436312200</cx:pt>
          <cx:pt idx="247">8281436312100</cx:pt>
          <cx:pt idx="248">8281436312000</cx:pt>
          <cx:pt idx="249">8277765222000</cx:pt>
          <cx:pt idx="250">8277765222000</cx:pt>
          <cx:pt idx="251">1283863442100</cx:pt>
          <cx:pt idx="252">1176254032000</cx:pt>
          <cx:pt idx="253">1178270812000</cx:pt>
          <cx:pt idx="254">0792685222200</cx:pt>
          <cx:pt idx="255">1176254032000</cx:pt>
          <cx:pt idx="256">1178270812000</cx:pt>
          <cx:pt idx="257">1176254032000</cx:pt>
          <cx:pt idx="258">1178270812000</cx:pt>
          <cx:pt idx="259">1283863442100</cx:pt>
          <cx:pt idx="260">1283863442100</cx:pt>
          <cx:pt idx="261">1180147622000</cx:pt>
          <cx:pt idx="262">1180147352000</cx:pt>
          <cx:pt idx="263">1283863442100</cx:pt>
          <cx:pt idx="264">1105699982000</cx:pt>
          <cx:pt idx="265">1176254032000</cx:pt>
          <cx:pt idx="266">1178270812000</cx:pt>
          <cx:pt idx="267">1627682412000</cx:pt>
          <cx:pt idx="268">1178270812000</cx:pt>
          <cx:pt idx="269">1178270812000</cx:pt>
          <cx:pt idx="270">1188553412000</cx:pt>
          <cx:pt idx="271">1176254032000</cx:pt>
          <cx:pt idx="272">7800613002000</cx:pt>
          <cx:pt idx="273">1176254032000</cx:pt>
          <cx:pt idx="274">1178270812000</cx:pt>
          <cx:pt idx="275">7800613002000</cx:pt>
          <cx:pt idx="276">1181727162000</cx:pt>
          <cx:pt idx="277">7800613002000</cx:pt>
          <cx:pt idx="278">7800613002000</cx:pt>
          <cx:pt idx="279">1180147352000</cx:pt>
          <cx:pt idx="280">6243686015000</cx:pt>
          <cx:pt idx="281">1283863442100</cx:pt>
          <cx:pt idx="282">7800613002000</cx:pt>
          <cx:pt idx="283">1176254032000</cx:pt>
          <cx:pt idx="284">1178270812000</cx:pt>
          <cx:pt idx="285">7800613002000</cx:pt>
          <cx:pt idx="286">1181727165000</cx:pt>
          <cx:pt idx="287">6243686015000</cx:pt>
          <cx:pt idx="288">6243686012000</cx:pt>
          <cx:pt idx="289">1176254032000</cx:pt>
          <cx:pt idx="290">1178270812000</cx:pt>
          <cx:pt idx="291">7800613002000</cx:pt>
          <cx:pt idx="292">6243686012000</cx:pt>
          <cx:pt idx="293">1176254032000</cx:pt>
          <cx:pt idx="294">1178270812000</cx:pt>
          <cx:pt idx="295">7800613002000</cx:pt>
          <cx:pt idx="296">1188553412000</cx:pt>
          <cx:pt idx="297">1186924852000</cx:pt>
          <cx:pt idx="298">1180147352000</cx:pt>
          <cx:pt idx="299">6243686015000</cx:pt>
          <cx:pt idx="300">1283863442100</cx:pt>
          <cx:pt idx="301">1283863442000</cx:pt>
          <cx:pt idx="302">9682331682000</cx:pt>
          <cx:pt idx="303">1188553412000</cx:pt>
          <cx:pt idx="304">1181727162000</cx:pt>
          <cx:pt idx="305">1180147352000</cx:pt>
          <cx:pt idx="306">6243686015000</cx:pt>
          <cx:pt idx="307">1283863442100</cx:pt>
          <cx:pt idx="308">1283863442000</cx:pt>
          <cx:pt idx="309">1283863442000</cx:pt>
          <cx:pt idx="310">1181727162000</cx:pt>
          <cx:pt idx="311">1186924852100</cx:pt>
          <cx:pt idx="312">1283863442100</cx:pt>
          <cx:pt idx="313">8081175142000</cx:pt>
          <cx:pt idx="314">1283863442100</cx:pt>
          <cx:pt idx="315">1.18692E+12</cx:pt>
          <cx:pt idx="316">1.17827E+12</cx:pt>
          <cx:pt idx="317">8310992672400</cx:pt>
          <cx:pt idx="318">8310992672200</cx:pt>
          <cx:pt idx="319">8310992672000</cx:pt>
          <cx:pt idx="320">1283863442100</cx:pt>
          <cx:pt idx="321">0788479592200</cx:pt>
          <cx:pt idx="322">0788185182000</cx:pt>
          <cx:pt idx="323">1176254032000</cx:pt>
          <cx:pt idx="324">8310992672400</cx:pt>
          <cx:pt idx="325">1176254032000</cx:pt>
          <cx:pt idx="326">1283863442100</cx:pt>
          <cx:pt idx="327">1283863442000</cx:pt>
          <cx:pt idx="328">0788479592200</cx:pt>
          <cx:pt idx="329">0788185182000</cx:pt>
          <cx:pt idx="330">0796659842000</cx:pt>
          <cx:pt idx="331">9682542762000</cx:pt>
          <cx:pt idx="332">9682542762000</cx:pt>
          <cx:pt idx="333">6243686012000</cx:pt>
          <cx:pt idx="334">8310992672000</cx:pt>
          <cx:pt idx="335">8310992672200</cx:pt>
          <cx:pt idx="336">1283863442000</cx:pt>
          <cx:pt idx="337">8310992672300</cx:pt>
          <cx:pt idx="338">8310992672400</cx:pt>
          <cx:pt idx="339">1176254032000</cx:pt>
          <cx:pt idx="340">1176254032000</cx:pt>
          <cx:pt idx="341">1186924852100</cx:pt>
          <cx:pt idx="342">1186924852200</cx:pt>
          <cx:pt idx="343">1186924852300</cx:pt>
          <cx:pt idx="344">8281436312200</cx:pt>
          <cx:pt idx="345">8281436312400</cx:pt>
          <cx:pt idx="346">8281436312600</cx:pt>
          <cx:pt idx="347">8281436312600</cx:pt>
          <cx:pt idx="348">1283863442000</cx:pt>
          <cx:pt idx="349">1283863442100</cx:pt>
          <cx:pt idx="350">1184435032000</cx:pt>
          <cx:pt idx="351">1186924852100</cx:pt>
          <cx:pt idx="352">1186924852200</cx:pt>
          <cx:pt idx="353">1186924852300</cx:pt>
          <cx:pt idx="354">8281436312400</cx:pt>
          <cx:pt idx="355">8281436312600</cx:pt>
          <cx:pt idx="356">0912796752000</cx:pt>
          <cx:pt idx="357">0812397105000</cx:pt>
          <cx:pt idx="358">0812397102000</cx:pt>
          <cx:pt idx="359">0812397102300</cx:pt>
          <cx:pt idx="360">0812397105100</cx:pt>
          <cx:pt idx="361">1283863442000</cx:pt>
          <cx:pt idx="362">1042667322000</cx:pt>
          <cx:pt idx="363">1042667322000</cx:pt>
          <cx:pt idx="364">1178270812000</cx:pt>
          <cx:pt idx="365">1042667322000</cx:pt>
          <cx:pt idx="366">1042667322000</cx:pt>
          <cx:pt idx="367">8317491275000</cx:pt>
          <cx:pt idx="368">8317491272200</cx:pt>
          <cx:pt idx="369">8317491272200</cx:pt>
          <cx:pt idx="370">8317491275100</cx:pt>
          <cx:pt idx="371">8317491275100</cx:pt>
          <cx:pt idx="372">8317491275200</cx:pt>
          <cx:pt idx="373">0912796752000</cx:pt>
          <cx:pt idx="374">0912796752000</cx:pt>
          <cx:pt idx="375">0812397105000</cx:pt>
          <cx:pt idx="376">0812397105000</cx:pt>
          <cx:pt idx="377">0812397102000</cx:pt>
          <cx:pt idx="378">0812397102300</cx:pt>
          <cx:pt idx="379">0812397105100</cx:pt>
          <cx:pt idx="380">0812397105100</cx:pt>
          <cx:pt idx="381">8081175142000</cx:pt>
          <cx:pt idx="382">1042667322000</cx:pt>
          <cx:pt idx="383">1042667322000</cx:pt>
          <cx:pt idx="384">1042667322000</cx:pt>
          <cx:pt idx="385">1283863442100</cx:pt>
          <cx:pt idx="386">1178270812000</cx:pt>
          <cx:pt idx="387">1178270812000</cx:pt>
          <cx:pt idx="388">1178270812000</cx:pt>
          <cx:pt idx="389">1176254032000</cx:pt>
          <cx:pt idx="390">1283863442000</cx:pt>
          <cx:pt idx="391">1283863442100</cx:pt>
          <cx:pt idx="392">1178270812000</cx:pt>
          <cx:pt idx="393">1176254032000</cx:pt>
          <cx:pt idx="394">1176254032000</cx:pt>
          <cx:pt idx="395">1176254032000</cx:pt>
          <cx:pt idx="396">1283863442000</cx:pt>
          <cx:pt idx="397">1283863442100</cx:pt>
          <cx:pt idx="398">1283863442100</cx:pt>
          <cx:pt idx="399">8081175142000</cx:pt>
          <cx:pt idx="400">0027818132000</cx:pt>
          <cx:pt idx="401">1176254032000</cx:pt>
          <cx:pt idx="402">1176254032000</cx:pt>
          <cx:pt idx="403">1684560492200</cx:pt>
          <cx:pt idx="404">1684560492300</cx:pt>
          <cx:pt idx="405">1684560495100</cx:pt>
          <cx:pt idx="406">0812397105000</cx:pt>
          <cx:pt idx="407">0812397102300</cx:pt>
          <cx:pt idx="408">0812397105100</cx:pt>
          <cx:pt idx="409">1283863442100</cx:pt>
          <cx:pt idx="410">1175671712000</cx:pt>
          <cx:pt idx="411">1175671712000</cx:pt>
          <cx:pt idx="412">0375974372000</cx:pt>
          <cx:pt idx="413">1178270812000</cx:pt>
          <cx:pt idx="414">0806917865100</cx:pt>
          <cx:pt idx="415">0027818132000</cx:pt>
          <cx:pt idx="416">1176254032000</cx:pt>
          <cx:pt idx="417">1283863442100</cx:pt>
          <cx:pt idx="418">0806917865100</cx:pt>
          <cx:pt idx="419">0806917862000</cx:pt>
          <cx:pt idx="420">1.28386E+12</cx:pt>
          <cx:pt idx="421">1.28386E+12</cx:pt>
          <cx:pt idx="422">1.72545E+11</cx:pt>
          <cx:pt idx="423">1.72545E+11</cx:pt>
          <cx:pt idx="424">1.72545E+11</cx:pt>
          <cx:pt idx="425">1.28386E+12</cx:pt>
          <cx:pt idx="426">1.28386E+12</cx:pt>
          <cx:pt idx="427">1.28386E+12</cx:pt>
          <cx:pt idx="428">1.28386E+12</cx:pt>
          <cx:pt idx="429">1.28386E+12</cx:pt>
          <cx:pt idx="430">1.28386E+12</cx:pt>
          <cx:pt idx="431">1.28386E+12</cx:pt>
          <cx:pt idx="432">1.28386E+12</cx:pt>
          <cx:pt idx="433">1.28386E+12</cx:pt>
          <cx:pt idx="434">1.28386E+12</cx:pt>
          <cx:pt idx="435">1.28386E+12</cx:pt>
          <cx:pt idx="436">1.1057E+12</cx:pt>
          <cx:pt idx="437">1.1057E+12</cx:pt>
          <cx:pt idx="438">1.1057E+12</cx:pt>
          <cx:pt idx="439">1.1057E+12</cx:pt>
          <cx:pt idx="440">1.1057E+12</cx:pt>
          <cx:pt idx="441">1.1057E+12</cx:pt>
          <cx:pt idx="442">1.18692E+12</cx:pt>
          <cx:pt idx="443">1.17827E+12</cx:pt>
          <cx:pt idx="444">1.17827E+12</cx:pt>
          <cx:pt idx="445">1.18692E+12</cx:pt>
          <cx:pt idx="446">1.18692E+12</cx:pt>
          <cx:pt idx="447">1.28386E+12</cx:pt>
          <cx:pt idx="448">1.28386E+12</cx:pt>
          <cx:pt idx="449">1.18692E+12</cx:pt>
          <cx:pt idx="450">1.18692E+12</cx:pt>
          <cx:pt idx="451">1.28386E+12</cx:pt>
          <cx:pt idx="452">1.28386E+12</cx:pt>
          <cx:pt idx="453">1.17827E+12</cx:pt>
          <cx:pt idx="454">1.17827E+12</cx:pt>
          <cx:pt idx="455">1.17625E+12</cx:pt>
          <cx:pt idx="456">1.18419E+12</cx:pt>
          <cx:pt idx="457">1.18419E+12</cx:pt>
          <cx:pt idx="458">1.17165E+12</cx:pt>
          <cx:pt idx="459">1.17165E+12</cx:pt>
          <cx:pt idx="460">1.18692E+12</cx:pt>
          <cx:pt idx="461">1.18692E+12</cx:pt>
          <cx:pt idx="462">1.18692E+12</cx:pt>
          <cx:pt idx="463">1.18692E+12</cx:pt>
          <cx:pt idx="464">1.18271E+12</cx:pt>
          <cx:pt idx="465">1.18271E+12</cx:pt>
          <cx:pt idx="466">1.18271E+12</cx:pt>
          <cx:pt idx="467">1.28386E+12</cx:pt>
          <cx:pt idx="468">1.28386E+12</cx:pt>
          <cx:pt idx="469">8.08118E+12</cx:pt>
          <cx:pt idx="470">1.17827E+12</cx:pt>
          <cx:pt idx="471">1.17827E+12</cx:pt>
          <cx:pt idx="472">1.17625E+12</cx:pt>
          <cx:pt idx="473">1.17165E+12</cx:pt>
          <cx:pt idx="474">1.18692E+12</cx:pt>
          <cx:pt idx="475">1.18271E+12</cx:pt>
          <cx:pt idx="476">8.28144E+12</cx:pt>
          <cx:pt idx="477">8.28144E+12</cx:pt>
          <cx:pt idx="478">8.28144E+12</cx:pt>
          <cx:pt idx="479">8.28144E+12</cx:pt>
          <cx:pt idx="480">1.68456E+12</cx:pt>
          <cx:pt idx="481">1.68456E+12</cx:pt>
          <cx:pt idx="482">1.68456E+12</cx:pt>
          <cx:pt idx="483">168456049</cx:pt>
          <cx:pt idx="484">1.28386E+12</cx:pt>
          <cx:pt idx="485">3.75974E+11</cx:pt>
          <cx:pt idx="486">1.04267E+12</cx:pt>
          <cx:pt idx="487">1.17827E+12</cx:pt>
          <cx:pt idx="488">1.18419E+12</cx:pt>
          <cx:pt idx="489">1.18692E+12</cx:pt>
          <cx:pt idx="490">1.18692E+12</cx:pt>
          <cx:pt idx="491">1.18692E+12</cx:pt>
          <cx:pt idx="492">1.18692E+12</cx:pt>
          <cx:pt idx="493">1.28386E+12</cx:pt>
          <cx:pt idx="494">3.75974E+11</cx:pt>
          <cx:pt idx="495">3.75974E+11</cx:pt>
          <cx:pt idx="496">1.17827E+12</cx:pt>
          <cx:pt idx="497">1.1817E+12</cx:pt>
          <cx:pt idx="498">1.17625E+12</cx:pt>
          <cx:pt idx="499">1.17827E+12</cx:pt>
          <cx:pt idx="500">1.17625E+12</cx:pt>
          <cx:pt idx="501">1.17625E+12</cx:pt>
          <cx:pt idx="502">1.17625E+12</cx:pt>
          <cx:pt idx="503">1.17625E+12</cx:pt>
          <cx:pt idx="504">1.17165E+12</cx:pt>
          <cx:pt idx="505">1.17165E+12</cx:pt>
          <cx:pt idx="506">3.75974E+11</cx:pt>
          <cx:pt idx="507">3.75974E+11</cx:pt>
          <cx:pt idx="508">3.75974E+11</cx:pt>
          <cx:pt idx="509">3.75974E+11</cx:pt>
          <cx:pt idx="510">1.17827E+12</cx:pt>
          <cx:pt idx="511">1.17827E+12</cx:pt>
          <cx:pt idx="512">1.28386E+12</cx:pt>
          <cx:pt idx="513">1.28386E+12</cx:pt>
          <cx:pt idx="514">9.68254E+12</cx:pt>
          <cx:pt idx="515">9.68254E+12</cx:pt>
          <cx:pt idx="516">1.18596E+12</cx:pt>
          <cx:pt idx="517">1.28386E+12</cx:pt>
          <cx:pt idx="518">1.28386E+12</cx:pt>
          <cx:pt idx="519">1.18596E+12</cx:pt>
          <cx:pt idx="520">1.17827E+12</cx:pt>
          <cx:pt idx="521">1.17827E+12</cx:pt>
          <cx:pt idx="522">1.17827E+12</cx:pt>
          <cx:pt idx="523">1.17827E+12</cx:pt>
          <cx:pt idx="524">9.68254E+12</cx:pt>
          <cx:pt idx="525">1.18271E+12</cx:pt>
          <cx:pt idx="526">1.18271E+12</cx:pt>
          <cx:pt idx="527">1.28386E+12</cx:pt>
          <cx:pt idx="528">8.07685E+12</cx:pt>
          <cx:pt idx="529">788717002</cx:pt>
          <cx:pt idx="530">8.08118E+12</cx:pt>
          <cx:pt idx="531">1.17827E+12</cx:pt>
          <cx:pt idx="532">1.28386E+12</cx:pt>
          <cx:pt idx="533">8.06918E+11</cx:pt>
          <cx:pt idx="534">1.28386E+12</cx:pt>
          <cx:pt idx="535">7.91258E+11</cx:pt>
          <cx:pt idx="536">1.28386E+12</cx:pt>
          <cx:pt idx="537">1.28386E+12</cx:pt>
          <cx:pt idx="538">7.8848E+11</cx:pt>
          <cx:pt idx="539">1.28386E+12</cx:pt>
          <cx:pt idx="540">7.8848E+11</cx:pt>
          <cx:pt idx="541">1.28386E+12</cx:pt>
          <cx:pt idx="542">1.28386E+12</cx:pt>
          <cx:pt idx="543">1.28386E+12</cx:pt>
          <cx:pt idx="544">1.28386E+12</cx:pt>
          <cx:pt idx="545">1.28386E+12</cx:pt>
          <cx:pt idx="546">1.28386E+12</cx:pt>
          <cx:pt idx="547">1.28386E+12</cx:pt>
          <cx:pt idx="548">1.04267E+12</cx:pt>
          <cx:pt idx="549">1.28386E+12</cx:pt>
          <cx:pt idx="550">1.28386E+12</cx:pt>
          <cx:pt idx="551">1.28386E+12</cx:pt>
          <cx:pt idx="552">1.28386E+12</cx:pt>
          <cx:pt idx="553">1.18603E+12</cx:pt>
          <cx:pt idx="554">1.18603E+12</cx:pt>
          <cx:pt idx="555">1.18603E+12</cx:pt>
          <cx:pt idx="556">1.28386E+12</cx:pt>
          <cx:pt idx="557">1.28386E+12</cx:pt>
          <cx:pt idx="558">9.61794E+12</cx:pt>
          <cx:pt idx="559">9.61794E+12</cx:pt>
          <cx:pt idx="560">1.18007E+12</cx:pt>
          <cx:pt idx="561">1.17666E+12</cx:pt>
          <cx:pt idx="562">1.17666E+12</cx:pt>
          <cx:pt idx="563">1.17625E+12</cx:pt>
          <cx:pt idx="564">9.61794E+12</cx:pt>
          <cx:pt idx="565">1.17625E+12</cx:pt>
          <cx:pt idx="566">7.87479E+11</cx:pt>
          <cx:pt idx="567">7.90949E+11</cx:pt>
          <cx:pt idx="568">8.28144E+12</cx:pt>
          <cx:pt idx="569">8.28144E+12</cx:pt>
          <cx:pt idx="570">1.68456E+12</cx:pt>
          <cx:pt idx="571">1.68456E+12</cx:pt>
          <cx:pt idx="572">1.68456E+12</cx:pt>
          <cx:pt idx="573">1.68456E+12</cx:pt>
          <cx:pt idx="574">1.17666E+12</cx:pt>
          <cx:pt idx="575">1.17666E+12</cx:pt>
          <cx:pt idx="576">1.17827E+12</cx:pt>
          <cx:pt idx="577">1.28386E+12</cx:pt>
          <cx:pt idx="578">1.28386E+12</cx:pt>
          <cx:pt idx="579">9.68722E+12</cx:pt>
          <cx:pt idx="580">9.68722E+12</cx:pt>
          <cx:pt idx="581">9.68722E+12</cx:pt>
          <cx:pt idx="582">9.68722E+12</cx:pt>
          <cx:pt idx="583">1.28386E+12</cx:pt>
          <cx:pt idx="584">1.28386E+12</cx:pt>
          <cx:pt idx="585">1.28386E+12</cx:pt>
          <cx:pt idx="586">1.28386E+12</cx:pt>
          <cx:pt idx="587">1.17827E+12</cx:pt>
          <cx:pt idx="588">1.17827E+12</cx:pt>
          <cx:pt idx="589">1.17827E+12</cx:pt>
          <cx:pt idx="590">1.1057E+12</cx:pt>
          <cx:pt idx="591">1.1057E+12</cx:pt>
          <cx:pt idx="592">8.31099E+12</cx:pt>
          <cx:pt idx="593">8.31099E+12</cx:pt>
          <cx:pt idx="594">8.31099E+12</cx:pt>
          <cx:pt idx="595">8.31099E+12</cx:pt>
          <cx:pt idx="596">1.17827E+12</cx:pt>
          <cx:pt idx="597">1.28386E+12</cx:pt>
          <cx:pt idx="598">8.26841E+12</cx:pt>
          <cx:pt idx="599">8.08275E+12</cx:pt>
          <cx:pt idx="600">1.17827E+12</cx:pt>
          <cx:pt idx="601">1.28386E+12</cx:pt>
          <cx:pt idx="602">1.28386E+12</cx:pt>
          <cx:pt idx="603">8.08275E+12</cx:pt>
          <cx:pt idx="604">1.17827E+12</cx:pt>
          <cx:pt idx="605">1.17827E+12</cx:pt>
          <cx:pt idx="606">8.01903E+11</cx:pt>
          <cx:pt idx="607">1.28386E+12</cx:pt>
          <cx:pt idx="608">1.28386E+12</cx:pt>
          <cx:pt idx="609">8.08275E+12</cx:pt>
          <cx:pt idx="610">6.24369E+12</cx:pt>
          <cx:pt idx="611">6.24369E+12</cx:pt>
          <cx:pt idx="612">1.28386E+12</cx:pt>
          <cx:pt idx="613">1.28386E+12</cx:pt>
          <cx:pt idx="614">1.28386E+12</cx:pt>
          <cx:pt idx="615">7.8848E+11</cx:pt>
          <cx:pt idx="616">7.8848E+11</cx:pt>
          <cx:pt idx="617">1.28386E+12</cx:pt>
          <cx:pt idx="618">1.28386E+12</cx:pt>
          <cx:pt idx="619">1.28386E+12</cx:pt>
          <cx:pt idx="620">1.18231E+12</cx:pt>
          <cx:pt idx="621">1.17827E+12</cx:pt>
          <cx:pt idx="622">7.87479E+11</cx:pt>
          <cx:pt idx="623">1.28386E+12</cx:pt>
          <cx:pt idx="624">7.8848E+11</cx:pt>
          <cx:pt idx="625">1.28386E+12</cx:pt>
          <cx:pt idx="626">7.8848E+11</cx:pt>
          <cx:pt idx="627">1.28386E+12</cx:pt>
          <cx:pt idx="628">1.28386E+12</cx:pt>
          <cx:pt idx="629">7.8848E+11</cx:pt>
          <cx:pt idx="630">7.8848E+11</cx:pt>
          <cx:pt idx="631">1.28386E+12</cx:pt>
          <cx:pt idx="632">1.28386E+12</cx:pt>
          <cx:pt idx="633">1.28386E+12</cx:pt>
          <cx:pt idx="634">1.28386E+12</cx:pt>
          <cx:pt idx="635">9.68254E+12</cx:pt>
          <cx:pt idx="636">7.8758E+11</cx:pt>
          <cx:pt idx="637">7.91258E+11</cx:pt>
          <cx:pt idx="638">7.91258E+11</cx:pt>
          <cx:pt idx="639">8.31749E+12</cx:pt>
          <cx:pt idx="640">8.31749E+12</cx:pt>
          <cx:pt idx="641">8.31749E+12</cx:pt>
          <cx:pt idx="642">1.28386E+12</cx:pt>
          <cx:pt idx="643">7.8758E+11</cx:pt>
          <cx:pt idx="644">7.8758E+11</cx:pt>
          <cx:pt idx="645">7.91258E+11</cx:pt>
          <cx:pt idx="646">7.91258E+11</cx:pt>
          <cx:pt idx="647">7.91258E+11</cx:pt>
          <cx:pt idx="648">1.28386E+12</cx:pt>
          <cx:pt idx="649">7.8758E+11</cx:pt>
          <cx:pt idx="650">7.8758E+11</cx:pt>
          <cx:pt idx="651">1.28386E+12</cx:pt>
          <cx:pt idx="652">7.8758E+11</cx:pt>
          <cx:pt idx="653">7.91258E+11</cx:pt>
          <cx:pt idx="654">7.91258E+11</cx:pt>
          <cx:pt idx="655">1.17625E+12</cx:pt>
          <cx:pt idx="656">7.91258E+11</cx:pt>
          <cx:pt idx="657">7.91258E+11</cx:pt>
          <cx:pt idx="658">7.91258E+11</cx:pt>
          <cx:pt idx="659">7.91258E+11</cx:pt>
          <cx:pt idx="660">1.28386E+12</cx:pt>
          <cx:pt idx="661">8.06918E+11</cx:pt>
          <cx:pt idx="662">8.06918E+11</cx:pt>
        </cx:lvl>
        <cx:lvl ptCount="663">
          <cx:pt idx="0">5/14/2024</cx:pt>
          <cx:pt idx="1">5/13/2024</cx:pt>
          <cx:pt idx="2">5/13/2024</cx:pt>
          <cx:pt idx="3">5/13/2024</cx:pt>
          <cx:pt idx="4">5/13/2024</cx:pt>
          <cx:pt idx="5">5/13/2024</cx:pt>
          <cx:pt idx="6">5/13/2024</cx:pt>
          <cx:pt idx="7">5/13/2024</cx:pt>
          <cx:pt idx="8">5/13/2024</cx:pt>
          <cx:pt idx="9">5/10/2024</cx:pt>
          <cx:pt idx="10">5/10/2024</cx:pt>
          <cx:pt idx="11">5/10/2024</cx:pt>
          <cx:pt idx="12">5/10/2024</cx:pt>
          <cx:pt idx="13">5/10/2024</cx:pt>
          <cx:pt idx="14">5/10/2024</cx:pt>
          <cx:pt idx="15">5/9/2024</cx:pt>
          <cx:pt idx="16">5/9/2024</cx:pt>
          <cx:pt idx="17">5/9/2024</cx:pt>
          <cx:pt idx="18">5/9/2024</cx:pt>
          <cx:pt idx="19">5/9/2024</cx:pt>
          <cx:pt idx="20">5/9/2024</cx:pt>
          <cx:pt idx="21">5/9/2024</cx:pt>
          <cx:pt idx="22">5/9/2024</cx:pt>
          <cx:pt idx="23">5/9/2024</cx:pt>
          <cx:pt idx="24">5/9/2024</cx:pt>
          <cx:pt idx="25">5/8/2024</cx:pt>
          <cx:pt idx="26">5/8/2024</cx:pt>
          <cx:pt idx="27">5/7/2024</cx:pt>
          <cx:pt idx="28">5/7/2024</cx:pt>
          <cx:pt idx="29">5/6/2024</cx:pt>
          <cx:pt idx="30">5/3/2024</cx:pt>
          <cx:pt idx="31">5/2/2024</cx:pt>
          <cx:pt idx="32">5/2/2024</cx:pt>
          <cx:pt idx="33">5/2/2024</cx:pt>
          <cx:pt idx="34">5/1/2024</cx:pt>
          <cx:pt idx="35">5/1/2024</cx:pt>
          <cx:pt idx="36">5/1/2024</cx:pt>
          <cx:pt idx="37">5/1/2024</cx:pt>
          <cx:pt idx="38">4/30/2024</cx:pt>
          <cx:pt idx="39">4/30/2024</cx:pt>
          <cx:pt idx="40">4/29/2024</cx:pt>
          <cx:pt idx="41">4/29/2024</cx:pt>
          <cx:pt idx="42">4/25/2024</cx:pt>
          <cx:pt idx="43">4/25/2024</cx:pt>
          <cx:pt idx="44">4/24/2024</cx:pt>
          <cx:pt idx="45">4/23/2024</cx:pt>
          <cx:pt idx="46">4/23/2024</cx:pt>
          <cx:pt idx="47">4/23/2024</cx:pt>
          <cx:pt idx="48">4/22/2024</cx:pt>
          <cx:pt idx="49">4/22/2024</cx:pt>
          <cx:pt idx="50">4/17/2024</cx:pt>
          <cx:pt idx="51">4/16/2024</cx:pt>
          <cx:pt idx="52">4/16/2024</cx:pt>
          <cx:pt idx="53">4/16/2024</cx:pt>
          <cx:pt idx="54">4/16/2024</cx:pt>
          <cx:pt idx="55">4/12/2024</cx:pt>
          <cx:pt idx="56">4/11/2024</cx:pt>
          <cx:pt idx="57">4/11/2024</cx:pt>
          <cx:pt idx="58">4/11/2024</cx:pt>
          <cx:pt idx="59">4/11/2024</cx:pt>
          <cx:pt idx="60">4/10/2024</cx:pt>
          <cx:pt idx="61">4/10/2024</cx:pt>
          <cx:pt idx="62">4/10/2024</cx:pt>
          <cx:pt idx="63">4/10/2024</cx:pt>
          <cx:pt idx="64">4/9/2024</cx:pt>
          <cx:pt idx="65">4/2/2024</cx:pt>
          <cx:pt idx="66">4/2/2024</cx:pt>
          <cx:pt idx="67">4/2/2024</cx:pt>
          <cx:pt idx="68">4/1/2024</cx:pt>
          <cx:pt idx="69">3/26/2024</cx:pt>
          <cx:pt idx="70">3/21/2024</cx:pt>
          <cx:pt idx="71">3/19/2024</cx:pt>
          <cx:pt idx="72">3/18/2024</cx:pt>
          <cx:pt idx="73">3/13/2024</cx:pt>
          <cx:pt idx="74">3/11/2024</cx:pt>
          <cx:pt idx="75">3/11/2024</cx:pt>
          <cx:pt idx="76">3/11/2024</cx:pt>
          <cx:pt idx="77">3/11/2024</cx:pt>
          <cx:pt idx="78">3/11/2024</cx:pt>
          <cx:pt idx="79">3/8/2024</cx:pt>
          <cx:pt idx="80">3/6/2024</cx:pt>
          <cx:pt idx="81">3/6/2024</cx:pt>
          <cx:pt idx="82">3/6/2024</cx:pt>
          <cx:pt idx="83">3/6/2024</cx:pt>
          <cx:pt idx="84">3/6/2024</cx:pt>
          <cx:pt idx="85">3/6/2024</cx:pt>
          <cx:pt idx="86">3/6/2024</cx:pt>
          <cx:pt idx="87">3/6/2024</cx:pt>
          <cx:pt idx="88">3/6/2024</cx:pt>
          <cx:pt idx="89">3/6/2024</cx:pt>
          <cx:pt idx="90">3/6/2024</cx:pt>
          <cx:pt idx="91">3/6/2024</cx:pt>
          <cx:pt idx="92">3/5/2024</cx:pt>
          <cx:pt idx="93">3/5/2024</cx:pt>
          <cx:pt idx="94">2/26/2024</cx:pt>
          <cx:pt idx="95">2/22/2024</cx:pt>
          <cx:pt idx="96">2/22/2024</cx:pt>
          <cx:pt idx="97">2/21/2024</cx:pt>
          <cx:pt idx="98">2/20/2024</cx:pt>
          <cx:pt idx="99">2/14/2024</cx:pt>
          <cx:pt idx="100">2/14/2024</cx:pt>
          <cx:pt idx="101">2/12/2024</cx:pt>
          <cx:pt idx="102">2/9/2024</cx:pt>
          <cx:pt idx="103">2/8/2024</cx:pt>
          <cx:pt idx="104">2/8/2024</cx:pt>
          <cx:pt idx="105">2/7/2024</cx:pt>
          <cx:pt idx="106">2/6/2024</cx:pt>
          <cx:pt idx="107">2/5/2024</cx:pt>
          <cx:pt idx="108">2/2/2024</cx:pt>
          <cx:pt idx="109">1/25/2024</cx:pt>
          <cx:pt idx="110">1/24/2024</cx:pt>
          <cx:pt idx="111">1/23/2024</cx:pt>
          <cx:pt idx="112">1/22/2024</cx:pt>
          <cx:pt idx="113">1/19/2024</cx:pt>
          <cx:pt idx="114">1/18/2024</cx:pt>
          <cx:pt idx="115">1/17/2024</cx:pt>
          <cx:pt idx="116">1/17/2024</cx:pt>
          <cx:pt idx="117">1/16/2024</cx:pt>
          <cx:pt idx="118">1/16/2024</cx:pt>
          <cx:pt idx="119">1/12/2024</cx:pt>
          <cx:pt idx="120">1/12/2024</cx:pt>
          <cx:pt idx="121">1/12/2024</cx:pt>
          <cx:pt idx="122">1/12/2024</cx:pt>
          <cx:pt idx="123">1/11/2024</cx:pt>
          <cx:pt idx="124">1/11/2024</cx:pt>
          <cx:pt idx="125">1/11/2024</cx:pt>
          <cx:pt idx="126">1/10/2024</cx:pt>
          <cx:pt idx="127">1/10/2024</cx:pt>
          <cx:pt idx="128">1/10/2024</cx:pt>
          <cx:pt idx="129">1/10/2024</cx:pt>
          <cx:pt idx="130">1/10/2024</cx:pt>
          <cx:pt idx="131">1/10/2024</cx:pt>
          <cx:pt idx="132">1/10/2024</cx:pt>
          <cx:pt idx="133">1/10/2024</cx:pt>
          <cx:pt idx="134">1/10/2024</cx:pt>
          <cx:pt idx="135">1/10/2024</cx:pt>
          <cx:pt idx="136">1/10/2024</cx:pt>
          <cx:pt idx="137">1/10/2024</cx:pt>
          <cx:pt idx="138">1/10/2024</cx:pt>
          <cx:pt idx="139">1/10/2024</cx:pt>
          <cx:pt idx="140">1/10/2024</cx:pt>
          <cx:pt idx="141">1/10/2024</cx:pt>
          <cx:pt idx="142">1/10/2024</cx:pt>
          <cx:pt idx="143">1/10/2024</cx:pt>
          <cx:pt idx="144">1/10/2024</cx:pt>
          <cx:pt idx="145">1/10/2024</cx:pt>
          <cx:pt idx="146">1/10/2024</cx:pt>
          <cx:pt idx="147">1/10/2024</cx:pt>
          <cx:pt idx="148">1/10/2024</cx:pt>
          <cx:pt idx="149">1/9/2024</cx:pt>
          <cx:pt idx="150">1/9/2024</cx:pt>
          <cx:pt idx="151">1/9/2024</cx:pt>
          <cx:pt idx="152">1/9/2024</cx:pt>
          <cx:pt idx="153">1/9/2024</cx:pt>
          <cx:pt idx="154">1/9/2024</cx:pt>
          <cx:pt idx="155">1/8/2024</cx:pt>
          <cx:pt idx="156">1/8/2024</cx:pt>
          <cx:pt idx="157">1/8/2024</cx:pt>
          <cx:pt idx="158">1/8/2024</cx:pt>
          <cx:pt idx="159">1/8/2024</cx:pt>
          <cx:pt idx="160">1/8/2024</cx:pt>
          <cx:pt idx="161">1/5/2024</cx:pt>
          <cx:pt idx="162">1/5/2024</cx:pt>
          <cx:pt idx="163">1/5/2024</cx:pt>
          <cx:pt idx="164">1/5/2024</cx:pt>
          <cx:pt idx="165">1/5/2024</cx:pt>
          <cx:pt idx="166">1/5/2024</cx:pt>
          <cx:pt idx="167">1/4/2024</cx:pt>
          <cx:pt idx="168">1/3/2024</cx:pt>
          <cx:pt idx="169">1/2/2024</cx:pt>
          <cx:pt idx="170">12/7/2023</cx:pt>
          <cx:pt idx="171">12/6/2023</cx:pt>
          <cx:pt idx="172">12/6/2023</cx:pt>
          <cx:pt idx="173">12/6/2023</cx:pt>
          <cx:pt idx="174">12/5/2023</cx:pt>
          <cx:pt idx="175">12/1/2023</cx:pt>
          <cx:pt idx="176">12/1/2023</cx:pt>
          <cx:pt idx="177">11/30/2023</cx:pt>
          <cx:pt idx="178">11/27/2023</cx:pt>
          <cx:pt idx="179">11/22/2023</cx:pt>
          <cx:pt idx="180">11/22/2023</cx:pt>
          <cx:pt idx="181">11/22/2023</cx:pt>
          <cx:pt idx="182">11/22/2023</cx:pt>
          <cx:pt idx="183">11/22/2023</cx:pt>
          <cx:pt idx="184">11/22/2023</cx:pt>
          <cx:pt idx="185">11/13/2023</cx:pt>
          <cx:pt idx="186">11/9/2023</cx:pt>
          <cx:pt idx="187">11/9/2023</cx:pt>
          <cx:pt idx="188">11/3/2023</cx:pt>
          <cx:pt idx="189">11/3/2023</cx:pt>
          <cx:pt idx="190">11/1/2023</cx:pt>
          <cx:pt idx="191">11/1/2023</cx:pt>
          <cx:pt idx="192">10/27/2023</cx:pt>
          <cx:pt idx="193">10/27/2023</cx:pt>
          <cx:pt idx="194">10/27/2023</cx:pt>
          <cx:pt idx="195">10/26/2023</cx:pt>
          <cx:pt idx="196">10/24/2023</cx:pt>
          <cx:pt idx="197">10/20/2023</cx:pt>
          <cx:pt idx="198">10/20/2023</cx:pt>
          <cx:pt idx="199">10/19/2023</cx:pt>
          <cx:pt idx="200">10/13/2023</cx:pt>
          <cx:pt idx="201">10/12/2023</cx:pt>
          <cx:pt idx="202">10/12/2023</cx:pt>
          <cx:pt idx="203">10/12/2023</cx:pt>
          <cx:pt idx="204">10/6/2023</cx:pt>
          <cx:pt idx="205">10/2/2023</cx:pt>
          <cx:pt idx="206">10/2/2023</cx:pt>
          <cx:pt idx="207">10/2/2023</cx:pt>
          <cx:pt idx="208">10/2/2023</cx:pt>
          <cx:pt idx="209">10/2/2023</cx:pt>
          <cx:pt idx="210">10/2/2023</cx:pt>
          <cx:pt idx="211">10/2/2023</cx:pt>
          <cx:pt idx="212">9/29/2023</cx:pt>
          <cx:pt idx="213">9/29/2023</cx:pt>
          <cx:pt idx="214">9/28/2023</cx:pt>
          <cx:pt idx="215">9/28/2023</cx:pt>
          <cx:pt idx="216">9/28/2023</cx:pt>
          <cx:pt idx="217">9/28/2023</cx:pt>
          <cx:pt idx="218">9/28/2023</cx:pt>
          <cx:pt idx="219">9/28/2023</cx:pt>
          <cx:pt idx="220">9/28/2023</cx:pt>
          <cx:pt idx="221">9/28/2023</cx:pt>
          <cx:pt idx="222">9/28/2023</cx:pt>
          <cx:pt idx="223">9/28/2023</cx:pt>
          <cx:pt idx="224">9/28/2023</cx:pt>
          <cx:pt idx="225">9/28/2023</cx:pt>
          <cx:pt idx="226">9/27/2023</cx:pt>
          <cx:pt idx="227">9/27/2023</cx:pt>
          <cx:pt idx="228">9/27/2023</cx:pt>
          <cx:pt idx="229">9/27/2023</cx:pt>
          <cx:pt idx="230">9/27/2023</cx:pt>
          <cx:pt idx="231">9/27/2023</cx:pt>
          <cx:pt idx="232">9/27/2023</cx:pt>
          <cx:pt idx="233">9/27/2023</cx:pt>
          <cx:pt idx="234">9/27/2023</cx:pt>
          <cx:pt idx="235">9/27/2023</cx:pt>
          <cx:pt idx="236">9/27/2023</cx:pt>
          <cx:pt idx="237">9/27/2023</cx:pt>
          <cx:pt idx="238">9/26/2023</cx:pt>
          <cx:pt idx="239">9/26/2023</cx:pt>
          <cx:pt idx="240">9/26/2023</cx:pt>
          <cx:pt idx="241">9/26/2023</cx:pt>
          <cx:pt idx="242">9/26/2023</cx:pt>
          <cx:pt idx="243">9/26/2023</cx:pt>
          <cx:pt idx="244">9/26/2023</cx:pt>
          <cx:pt idx="245">9/26/2023</cx:pt>
          <cx:pt idx="246">9/26/2023</cx:pt>
          <cx:pt idx="247">9/26/2023</cx:pt>
          <cx:pt idx="248">9/26/2023</cx:pt>
          <cx:pt idx="249">9/8/2023</cx:pt>
          <cx:pt idx="250">9/7/2023</cx:pt>
          <cx:pt idx="251">8/31/2023</cx:pt>
          <cx:pt idx="252">8/28/2023</cx:pt>
          <cx:pt idx="253">8/28/2023</cx:pt>
          <cx:pt idx="254">8/28/2023</cx:pt>
          <cx:pt idx="255">8/25/2023</cx:pt>
          <cx:pt idx="256">8/25/2023</cx:pt>
          <cx:pt idx="257">8/24/2023</cx:pt>
          <cx:pt idx="258">8/24/2023</cx:pt>
          <cx:pt idx="259">8/24/2023</cx:pt>
          <cx:pt idx="260">8/23/2023</cx:pt>
          <cx:pt idx="261">8/22/2023</cx:pt>
          <cx:pt idx="262">8/22/2023</cx:pt>
          <cx:pt idx="263">8/22/2023</cx:pt>
          <cx:pt idx="264">8/22/2023</cx:pt>
          <cx:pt idx="265">8/22/2023</cx:pt>
          <cx:pt idx="266">8/22/2023</cx:pt>
          <cx:pt idx="267">8/16/2023</cx:pt>
          <cx:pt idx="268">8/16/2023</cx:pt>
          <cx:pt idx="269">8/16/2023</cx:pt>
          <cx:pt idx="270">8/14/2023</cx:pt>
          <cx:pt idx="271">8/14/2023</cx:pt>
          <cx:pt idx="272">8/14/2023</cx:pt>
          <cx:pt idx="273">8/14/2023</cx:pt>
          <cx:pt idx="274">8/14/2023</cx:pt>
          <cx:pt idx="275">8/14/2023</cx:pt>
          <cx:pt idx="276">8/11/2023</cx:pt>
          <cx:pt idx="277">8/11/2023</cx:pt>
          <cx:pt idx="278">8/11/2023</cx:pt>
          <cx:pt idx="279">8/10/2023</cx:pt>
          <cx:pt idx="280">8/10/2023</cx:pt>
          <cx:pt idx="281">8/10/2023</cx:pt>
          <cx:pt idx="282">8/10/2023</cx:pt>
          <cx:pt idx="283">8/10/2023</cx:pt>
          <cx:pt idx="284">8/10/2023</cx:pt>
          <cx:pt idx="285">8/10/2023</cx:pt>
          <cx:pt idx="286">8/10/2023</cx:pt>
          <cx:pt idx="287">8/10/2023</cx:pt>
          <cx:pt idx="288">8/10/2023</cx:pt>
          <cx:pt idx="289">8/10/2023</cx:pt>
          <cx:pt idx="290">8/10/2023</cx:pt>
          <cx:pt idx="291">8/10/2023</cx:pt>
          <cx:pt idx="292">8/10/2023</cx:pt>
          <cx:pt idx="293">8/10/2023</cx:pt>
          <cx:pt idx="294">8/10/2023</cx:pt>
          <cx:pt idx="295">8/10/2023</cx:pt>
          <cx:pt idx="296">8/9/2023</cx:pt>
          <cx:pt idx="297">8/9/2023</cx:pt>
          <cx:pt idx="298">8/9/2023</cx:pt>
          <cx:pt idx="299">8/9/2023</cx:pt>
          <cx:pt idx="300">8/9/2023</cx:pt>
          <cx:pt idx="301">8/9/2023</cx:pt>
          <cx:pt idx="302">8/9/2023</cx:pt>
          <cx:pt idx="303">8/8/2023</cx:pt>
          <cx:pt idx="304">8/8/2023</cx:pt>
          <cx:pt idx="305">8/8/2023</cx:pt>
          <cx:pt idx="306">8/8/2023</cx:pt>
          <cx:pt idx="307">8/8/2023</cx:pt>
          <cx:pt idx="308">8/8/2023</cx:pt>
          <cx:pt idx="309">8/7/2023</cx:pt>
          <cx:pt idx="310">8/7/2023</cx:pt>
          <cx:pt idx="311">8/7/2023</cx:pt>
          <cx:pt idx="312">8/4/2023</cx:pt>
          <cx:pt idx="313">8/3/2023</cx:pt>
          <cx:pt idx="314">8/3/2023</cx:pt>
          <cx:pt idx="315">8/2/2023</cx:pt>
          <cx:pt idx="316">7/27/2023</cx:pt>
          <cx:pt idx="317">7/18/2023</cx:pt>
          <cx:pt idx="318">7/18/2023</cx:pt>
          <cx:pt idx="319">7/18/2023</cx:pt>
          <cx:pt idx="320">7/18/2023</cx:pt>
          <cx:pt idx="321">7/18/2023</cx:pt>
          <cx:pt idx="322">7/18/2023</cx:pt>
          <cx:pt idx="323">7/17/2023</cx:pt>
          <cx:pt idx="324">7/17/2023</cx:pt>
          <cx:pt idx="325">7/17/2023</cx:pt>
          <cx:pt idx="326">7/17/2023</cx:pt>
          <cx:pt idx="327">7/17/2023</cx:pt>
          <cx:pt idx="328">7/17/2023</cx:pt>
          <cx:pt idx="329">7/17/2023</cx:pt>
          <cx:pt idx="330">7/17/2023</cx:pt>
          <cx:pt idx="331">7/17/2023</cx:pt>
          <cx:pt idx="332">7/17/2023</cx:pt>
          <cx:pt idx="333">7/17/2023</cx:pt>
          <cx:pt idx="334">7/17/2023</cx:pt>
          <cx:pt idx="335">7/17/2023</cx:pt>
          <cx:pt idx="336">7/17/2023</cx:pt>
          <cx:pt idx="337">7/17/2023</cx:pt>
          <cx:pt idx="338">7/17/2023</cx:pt>
          <cx:pt idx="339">7/14/2023</cx:pt>
          <cx:pt idx="340">7/14/2023</cx:pt>
          <cx:pt idx="341">7/14/2023</cx:pt>
          <cx:pt idx="342">7/14/2023</cx:pt>
          <cx:pt idx="343">7/14/2023</cx:pt>
          <cx:pt idx="344">7/14/2023</cx:pt>
          <cx:pt idx="345">7/14/2023</cx:pt>
          <cx:pt idx="346">7/14/2023</cx:pt>
          <cx:pt idx="347">7/14/2023</cx:pt>
          <cx:pt idx="348">7/14/2023</cx:pt>
          <cx:pt idx="349">7/14/2023</cx:pt>
          <cx:pt idx="350">7/13/2023</cx:pt>
          <cx:pt idx="351">7/13/2023</cx:pt>
          <cx:pt idx="352">7/13/2023</cx:pt>
          <cx:pt idx="353">7/13/2023</cx:pt>
          <cx:pt idx="354">7/13/2023</cx:pt>
          <cx:pt idx="355">7/13/2023</cx:pt>
          <cx:pt idx="356">7/13/2023</cx:pt>
          <cx:pt idx="357">7/13/2023</cx:pt>
          <cx:pt idx="358">7/13/2023</cx:pt>
          <cx:pt idx="359">7/13/2023</cx:pt>
          <cx:pt idx="360">7/13/2023</cx:pt>
          <cx:pt idx="361">7/13/2023</cx:pt>
          <cx:pt idx="362">7/13/2023</cx:pt>
          <cx:pt idx="363">7/13/2023</cx:pt>
          <cx:pt idx="364">7/13/2023</cx:pt>
          <cx:pt idx="365">7/12/2023</cx:pt>
          <cx:pt idx="366">7/12/2023</cx:pt>
          <cx:pt idx="367">7/11/2023</cx:pt>
          <cx:pt idx="368">7/11/2023</cx:pt>
          <cx:pt idx="369">7/11/2023</cx:pt>
          <cx:pt idx="370">7/11/2023</cx:pt>
          <cx:pt idx="371">7/11/2023</cx:pt>
          <cx:pt idx="372">7/11/2023</cx:pt>
          <cx:pt idx="373">7/11/2023</cx:pt>
          <cx:pt idx="374">7/11/2023</cx:pt>
          <cx:pt idx="375">7/11/2023</cx:pt>
          <cx:pt idx="376">7/11/2023</cx:pt>
          <cx:pt idx="377">7/11/2023</cx:pt>
          <cx:pt idx="378">7/11/2023</cx:pt>
          <cx:pt idx="379">7/11/2023</cx:pt>
          <cx:pt idx="380">7/11/2023</cx:pt>
          <cx:pt idx="381">7/11/2023</cx:pt>
          <cx:pt idx="382">7/11/2023</cx:pt>
          <cx:pt idx="383">7/11/2023</cx:pt>
          <cx:pt idx="384">7/11/2023</cx:pt>
          <cx:pt idx="385">7/3/2023</cx:pt>
          <cx:pt idx="386">6/27/2023</cx:pt>
          <cx:pt idx="387">6/26/2023</cx:pt>
          <cx:pt idx="388">6/26/2023</cx:pt>
          <cx:pt idx="389">6/23/2023</cx:pt>
          <cx:pt idx="390">6/23/2023</cx:pt>
          <cx:pt idx="391">6/23/2023</cx:pt>
          <cx:pt idx="392">6/23/2023</cx:pt>
          <cx:pt idx="393">6/22/2023</cx:pt>
          <cx:pt idx="394">6/22/2023</cx:pt>
          <cx:pt idx="395">6/22/2023</cx:pt>
          <cx:pt idx="396">6/22/2023</cx:pt>
          <cx:pt idx="397">6/22/2023</cx:pt>
          <cx:pt idx="398">6/22/2023</cx:pt>
          <cx:pt idx="399">6/22/2023</cx:pt>
          <cx:pt idx="400">6/21/2023</cx:pt>
          <cx:pt idx="401">6/21/2023</cx:pt>
          <cx:pt idx="402">6/21/2023</cx:pt>
          <cx:pt idx="403">6/21/2023</cx:pt>
          <cx:pt idx="404">6/21/2023</cx:pt>
          <cx:pt idx="405">6/21/2023</cx:pt>
          <cx:pt idx="406">6/21/2023</cx:pt>
          <cx:pt idx="407">6/21/2023</cx:pt>
          <cx:pt idx="408">6/21/2023</cx:pt>
          <cx:pt idx="409">6/21/2023</cx:pt>
          <cx:pt idx="410">6/21/2023</cx:pt>
          <cx:pt idx="411">6/21/2023</cx:pt>
          <cx:pt idx="412">6/21/2023</cx:pt>
          <cx:pt idx="413">6/21/2023</cx:pt>
          <cx:pt idx="414">6/21/2023</cx:pt>
          <cx:pt idx="415">6/20/2023</cx:pt>
          <cx:pt idx="416">6/20/2023</cx:pt>
          <cx:pt idx="417">6/20/2023</cx:pt>
          <cx:pt idx="418">6/20/2023</cx:pt>
          <cx:pt idx="419">6/20/2023</cx:pt>
          <cx:pt idx="420">5/15/2023</cx:pt>
          <cx:pt idx="421">4/5/2023</cx:pt>
          <cx:pt idx="422">3/30/2023</cx:pt>
          <cx:pt idx="423">3/29/2023</cx:pt>
          <cx:pt idx="424">3/28/2023</cx:pt>
          <cx:pt idx="425">3/23/2023</cx:pt>
          <cx:pt idx="426">3/22/2023</cx:pt>
          <cx:pt idx="427">3/21/2023</cx:pt>
          <cx:pt idx="428">3/20/2023</cx:pt>
          <cx:pt idx="429">3/20/2023</cx:pt>
          <cx:pt idx="430">3/17/2023</cx:pt>
          <cx:pt idx="431">3/17/2023</cx:pt>
          <cx:pt idx="432">3/17/2023</cx:pt>
          <cx:pt idx="433">3/16/2023</cx:pt>
          <cx:pt idx="434">3/16/2023</cx:pt>
          <cx:pt idx="435">3/14/2023</cx:pt>
          <cx:pt idx="436">1/31/2023</cx:pt>
          <cx:pt idx="437">1/31/2023</cx:pt>
          <cx:pt idx="438">1/31/2023</cx:pt>
          <cx:pt idx="439">1/30/2023</cx:pt>
          <cx:pt idx="440">1/30/2023</cx:pt>
          <cx:pt idx="441">1/30/2023</cx:pt>
          <cx:pt idx="442">1/25/2023</cx:pt>
          <cx:pt idx="443">1/25/2023</cx:pt>
          <cx:pt idx="444">1/24/2023</cx:pt>
          <cx:pt idx="445">1/23/2023</cx:pt>
          <cx:pt idx="446">1/23/2023</cx:pt>
          <cx:pt idx="447">1/19/2023</cx:pt>
          <cx:pt idx="448">1/19/2023</cx:pt>
          <cx:pt idx="449">1/18/2023</cx:pt>
          <cx:pt idx="450">1/18/2023</cx:pt>
          <cx:pt idx="451">1/18/2023</cx:pt>
          <cx:pt idx="452">1/18/2023</cx:pt>
          <cx:pt idx="453">1/18/2023</cx:pt>
          <cx:pt idx="454">1/18/2023</cx:pt>
          <cx:pt idx="455">1/17/2023</cx:pt>
          <cx:pt idx="456">1/17/2023</cx:pt>
          <cx:pt idx="457">1/17/2023</cx:pt>
          <cx:pt idx="458">1/17/2023</cx:pt>
          <cx:pt idx="459">1/17/2023</cx:pt>
          <cx:pt idx="460">1/17/2023</cx:pt>
          <cx:pt idx="461">1/17/2023</cx:pt>
          <cx:pt idx="462">1/17/2023</cx:pt>
          <cx:pt idx="463">1/17/2023</cx:pt>
          <cx:pt idx="464">1/17/2023</cx:pt>
          <cx:pt idx="465">1/17/2023</cx:pt>
          <cx:pt idx="466">1/17/2023</cx:pt>
          <cx:pt idx="467">1/17/2023</cx:pt>
          <cx:pt idx="468">1/17/2023</cx:pt>
          <cx:pt idx="469">1/17/2023</cx:pt>
          <cx:pt idx="470">1/17/2023</cx:pt>
          <cx:pt idx="471">1/17/2023</cx:pt>
          <cx:pt idx="472">1/13/2023</cx:pt>
          <cx:pt idx="473">1/13/2023</cx:pt>
          <cx:pt idx="474">1/13/2023</cx:pt>
          <cx:pt idx="475">1/13/2023</cx:pt>
          <cx:pt idx="476">1/13/2023</cx:pt>
          <cx:pt idx="477">1/13/2023</cx:pt>
          <cx:pt idx="478">1/13/2023</cx:pt>
          <cx:pt idx="479">1/13/2023</cx:pt>
          <cx:pt idx="480">1/13/2023</cx:pt>
          <cx:pt idx="481">1/13/2023</cx:pt>
          <cx:pt idx="482">1/13/2023</cx:pt>
          <cx:pt idx="483">1/13/2023</cx:pt>
          <cx:pt idx="484">1/13/2023</cx:pt>
          <cx:pt idx="485">1/13/2023</cx:pt>
          <cx:pt idx="486">1/13/2023</cx:pt>
          <cx:pt idx="487">1/13/2023</cx:pt>
          <cx:pt idx="488">1/12/2023</cx:pt>
          <cx:pt idx="489">1/12/2023</cx:pt>
          <cx:pt idx="490">1/12/2023</cx:pt>
          <cx:pt idx="491">1/12/2023</cx:pt>
          <cx:pt idx="492">1/12/2023</cx:pt>
          <cx:pt idx="493">1/12/2023</cx:pt>
          <cx:pt idx="494">1/12/2023</cx:pt>
          <cx:pt idx="495">1/12/2023</cx:pt>
          <cx:pt idx="496">1/12/2023</cx:pt>
          <cx:pt idx="497">1/4/2023</cx:pt>
          <cx:pt idx="498">1/3/2023</cx:pt>
          <cx:pt idx="499">1/3/2023</cx:pt>
          <cx:pt idx="500">12/30/2022</cx:pt>
          <cx:pt idx="501">12/30/2022</cx:pt>
          <cx:pt idx="502">12/30/2022</cx:pt>
          <cx:pt idx="503">12/30/2022</cx:pt>
          <cx:pt idx="504">12/30/2022</cx:pt>
          <cx:pt idx="505">12/30/2022</cx:pt>
          <cx:pt idx="506">12/30/2022</cx:pt>
          <cx:pt idx="507">12/30/2022</cx:pt>
          <cx:pt idx="508">12/30/2022</cx:pt>
          <cx:pt idx="509">12/30/2022</cx:pt>
          <cx:pt idx="510">12/30/2022</cx:pt>
          <cx:pt idx="511">12/30/2022</cx:pt>
          <cx:pt idx="512">12/28/2022</cx:pt>
          <cx:pt idx="513">12/28/2022</cx:pt>
          <cx:pt idx="514">12/27/2022</cx:pt>
          <cx:pt idx="515">12/27/2022</cx:pt>
          <cx:pt idx="516">12/27/2022</cx:pt>
          <cx:pt idx="517">12/27/2022</cx:pt>
          <cx:pt idx="518">12/27/2022</cx:pt>
          <cx:pt idx="519">12/22/2022</cx:pt>
          <cx:pt idx="520">12/21/2022</cx:pt>
          <cx:pt idx="521">12/21/2022</cx:pt>
          <cx:pt idx="522">12/20/2022</cx:pt>
          <cx:pt idx="523">12/15/2022</cx:pt>
          <cx:pt idx="524">12/14/2022</cx:pt>
          <cx:pt idx="525">12/14/2022</cx:pt>
          <cx:pt idx="526">12/14/2022</cx:pt>
          <cx:pt idx="527">12/14/2022</cx:pt>
          <cx:pt idx="528">12/14/2022</cx:pt>
          <cx:pt idx="529">12/14/2022</cx:pt>
          <cx:pt idx="530">12/14/2022</cx:pt>
          <cx:pt idx="531">12/14/2022</cx:pt>
          <cx:pt idx="532">12/13/2022</cx:pt>
          <cx:pt idx="533">12/13/2022</cx:pt>
          <cx:pt idx="534">12/9/2022</cx:pt>
          <cx:pt idx="535">12/8/2022</cx:pt>
          <cx:pt idx="536">12/8/2022</cx:pt>
          <cx:pt idx="537">12/8/2022</cx:pt>
          <cx:pt idx="538">12/7/2022</cx:pt>
          <cx:pt idx="539">12/7/2022</cx:pt>
          <cx:pt idx="540">12/6/2022</cx:pt>
          <cx:pt idx="541">11/15/2022</cx:pt>
          <cx:pt idx="542">11/14/2022</cx:pt>
          <cx:pt idx="543">11/10/2022</cx:pt>
          <cx:pt idx="544">10/19/2022</cx:pt>
          <cx:pt idx="545">10/18/2022</cx:pt>
          <cx:pt idx="546">10/18/2022</cx:pt>
          <cx:pt idx="547">10/18/2022</cx:pt>
          <cx:pt idx="548">10/17/2022</cx:pt>
          <cx:pt idx="549">10/12/2022</cx:pt>
          <cx:pt idx="550">10/11/2022</cx:pt>
          <cx:pt idx="551">10/6/2022</cx:pt>
          <cx:pt idx="552">10/5/2022</cx:pt>
          <cx:pt idx="553">9/29/2022</cx:pt>
          <cx:pt idx="554">9/28/2022</cx:pt>
          <cx:pt idx="555">9/27/2022</cx:pt>
          <cx:pt idx="556">9/7/2022</cx:pt>
          <cx:pt idx="557">8/5/2022</cx:pt>
          <cx:pt idx="558">7/19/2022</cx:pt>
          <cx:pt idx="559">7/18/2022</cx:pt>
          <cx:pt idx="560">7/18/2022</cx:pt>
          <cx:pt idx="561">7/18/2022</cx:pt>
          <cx:pt idx="562">7/18/2022</cx:pt>
          <cx:pt idx="563">7/15/2022</cx:pt>
          <cx:pt idx="564">7/14/2022</cx:pt>
          <cx:pt idx="565">7/14/2022</cx:pt>
          <cx:pt idx="566">7/14/2022</cx:pt>
          <cx:pt idx="567">7/14/2022</cx:pt>
          <cx:pt idx="568">7/14/2022</cx:pt>
          <cx:pt idx="569">7/14/2022</cx:pt>
          <cx:pt idx="570">7/14/2022</cx:pt>
          <cx:pt idx="571">7/14/2022</cx:pt>
          <cx:pt idx="572">7/14/2022</cx:pt>
          <cx:pt idx="573">7/14/2022</cx:pt>
          <cx:pt idx="574">7/14/2022</cx:pt>
          <cx:pt idx="575">7/14/2022</cx:pt>
          <cx:pt idx="576">7/14/2022</cx:pt>
          <cx:pt idx="577">7/6/2022</cx:pt>
          <cx:pt idx="578">7/5/2022</cx:pt>
          <cx:pt idx="579">6/23/2022</cx:pt>
          <cx:pt idx="580">6/23/2022</cx:pt>
          <cx:pt idx="581">6/23/2022</cx:pt>
          <cx:pt idx="582">6/23/2022</cx:pt>
          <cx:pt idx="583">6/8/2022</cx:pt>
          <cx:pt idx="584">6/8/2022</cx:pt>
          <cx:pt idx="585">6/7/2022</cx:pt>
          <cx:pt idx="586">6/6/2022</cx:pt>
          <cx:pt idx="587">6/6/2022</cx:pt>
          <cx:pt idx="588">6/3/2022</cx:pt>
          <cx:pt idx="589">5/26/2022</cx:pt>
          <cx:pt idx="590">5/16/2022</cx:pt>
          <cx:pt idx="591">5/16/2022</cx:pt>
          <cx:pt idx="592">5/16/2022</cx:pt>
          <cx:pt idx="593">5/16/2022</cx:pt>
          <cx:pt idx="594">5/16/2022</cx:pt>
          <cx:pt idx="595">5/16/2022</cx:pt>
          <cx:pt idx="596">5/16/2022</cx:pt>
          <cx:pt idx="597">5/11/2022</cx:pt>
          <cx:pt idx="598">5/5/2022</cx:pt>
          <cx:pt idx="599">5/5/2022</cx:pt>
          <cx:pt idx="600">5/5/2022</cx:pt>
          <cx:pt idx="601">5/4/2022</cx:pt>
          <cx:pt idx="602">5/4/2022</cx:pt>
          <cx:pt idx="603">5/4/2022</cx:pt>
          <cx:pt idx="604">5/4/2022</cx:pt>
          <cx:pt idx="605">5/4/2022</cx:pt>
          <cx:pt idx="606">5/3/2022</cx:pt>
          <cx:pt idx="607">5/3/2022</cx:pt>
          <cx:pt idx="608">5/3/2022</cx:pt>
          <cx:pt idx="609">5/3/2022</cx:pt>
          <cx:pt idx="610">4/22/2022</cx:pt>
          <cx:pt idx="611">4/21/2022</cx:pt>
          <cx:pt idx="612">4/13/2022</cx:pt>
          <cx:pt idx="613">4/13/2022</cx:pt>
          <cx:pt idx="614">4/12/2022</cx:pt>
          <cx:pt idx="615">4/8/2022</cx:pt>
          <cx:pt idx="616">4/6/2022</cx:pt>
          <cx:pt idx="617">4/1/2022</cx:pt>
          <cx:pt idx="618">4/1/2022</cx:pt>
          <cx:pt idx="619">3/31/2022</cx:pt>
          <cx:pt idx="620">3/17/2022</cx:pt>
          <cx:pt idx="621">3/16/2022</cx:pt>
          <cx:pt idx="622">3/2/2022</cx:pt>
          <cx:pt idx="623">3/1/2022</cx:pt>
          <cx:pt idx="624">2/28/2022</cx:pt>
          <cx:pt idx="625">2/28/2022</cx:pt>
          <cx:pt idx="626">2/25/2022</cx:pt>
          <cx:pt idx="627">2/25/2022</cx:pt>
          <cx:pt idx="628">2/25/2022</cx:pt>
          <cx:pt idx="629">2/24/2022</cx:pt>
          <cx:pt idx="630">2/24/2022</cx:pt>
          <cx:pt idx="631">2/3/2022</cx:pt>
          <cx:pt idx="632">2/2/2022</cx:pt>
          <cx:pt idx="633">2/2/2022</cx:pt>
          <cx:pt idx="634">2/2/2022</cx:pt>
          <cx:pt idx="635">2/1/2022</cx:pt>
          <cx:pt idx="636">2/1/2022</cx:pt>
          <cx:pt idx="637">2/1/2022</cx:pt>
          <cx:pt idx="638">2/1/2022</cx:pt>
          <cx:pt idx="639">2/1/2022</cx:pt>
          <cx:pt idx="640">2/1/2022</cx:pt>
          <cx:pt idx="641">2/1/2022</cx:pt>
          <cx:pt idx="642">2/1/2022</cx:pt>
          <cx:pt idx="643">1/31/2022</cx:pt>
          <cx:pt idx="644">1/31/2022</cx:pt>
          <cx:pt idx="645">1/31/2022</cx:pt>
          <cx:pt idx="646">1/31/2022</cx:pt>
          <cx:pt idx="647">1/31/2022</cx:pt>
          <cx:pt idx="648">1/31/2022</cx:pt>
          <cx:pt idx="649">1/28/2022</cx:pt>
          <cx:pt idx="650">1/28/2022</cx:pt>
          <cx:pt idx="651">1/28/2022</cx:pt>
          <cx:pt idx="652">1/27/2022</cx:pt>
          <cx:pt idx="653">1/19/2022</cx:pt>
          <cx:pt idx="654">1/19/2022</cx:pt>
          <cx:pt idx="655">1/14/2022</cx:pt>
          <cx:pt idx="656">1/14/2022</cx:pt>
          <cx:pt idx="657">1/13/2022</cx:pt>
          <cx:pt idx="658">1/13/2022</cx:pt>
          <cx:pt idx="659">1/13/2022</cx:pt>
          <cx:pt idx="660">1/13/2022</cx:pt>
          <cx:pt idx="661">1/13/2022</cx:pt>
          <cx:pt idx="662">1/12/2022</cx:pt>
        </cx:lvl>
      </cx:strDim>
      <cx:numDim type="val">
        <cx:f>'Collateral Holds'!$G$3:$G$665</cx:f>
        <cx:lvl ptCount="663" formatCode="_(* #,##0.00_);_(* \(#,##0.00\);_(* &quot;-&quot;??_);_(@_)">
          <cx:pt idx="0">0.27000000000000002</cx:pt>
          <cx:pt idx="1">0.20000000000000001</cx:pt>
          <cx:pt idx="2">1.97</cx:pt>
          <cx:pt idx="3">5.1200000000000001</cx:pt>
          <cx:pt idx="4">403.77999999999997</cx:pt>
          <cx:pt idx="5">0.32000000000000001</cx:pt>
          <cx:pt idx="6">0.65000000000000002</cx:pt>
          <cx:pt idx="7">37752.790000000001</cx:pt>
          <cx:pt idx="8">98.609999999999999</cx:pt>
          <cx:pt idx="9">1295.3800000000001</cx:pt>
          <cx:pt idx="10">1.26</cx:pt>
          <cx:pt idx="11">8.9800000000000004</cx:pt>
          <cx:pt idx="12">432.11000000000001</cx:pt>
          <cx:pt idx="13">0.10000000000000001</cx:pt>
          <cx:pt idx="14">0.20999999999999999</cx:pt>
          <cx:pt idx="15">0.25</cx:pt>
          <cx:pt idx="16">1730.3499999999999</cx:pt>
          <cx:pt idx="17">3758.77</cx:pt>
          <cx:pt idx="18">15058.639999999999</cx:pt>
          <cx:pt idx="19">7505.8500000000004</cx:pt>
          <cx:pt idx="20">2348.6999999999998</cx:pt>
          <cx:pt idx="21">1646.4100000000001</cx:pt>
          <cx:pt idx="22">2386.6700000000001</cx:pt>
          <cx:pt idx="23">49.130000000000003</cx:pt>
          <cx:pt idx="24">1116.4300000000001</cx:pt>
          <cx:pt idx="25">444114.45000000001</cx:pt>
          <cx:pt idx="26">40900.120000000003</cx:pt>
          <cx:pt idx="27">0.33000000000000002</cx:pt>
          <cx:pt idx="28">58591.529999999999</cx:pt>
          <cx:pt idx="29">0.20999999999999999</cx:pt>
          <cx:pt idx="30">192444.26000000001</cx:pt>
          <cx:pt idx="31">0.44</cx:pt>
          <cx:pt idx="32">18832.849999999999</cx:pt>
          <cx:pt idx="33">109551.94</cx:pt>
          <cx:pt idx="34">0.57999999999999996</cx:pt>
          <cx:pt idx="35">42051.139999999999</cx:pt>
          <cx:pt idx="36">747.07000000000005</cx:pt>
          <cx:pt idx="37">21250.049999999999</cx:pt>
          <cx:pt idx="38">8263.4599999999991</cx:pt>
          <cx:pt idx="39">8350.9699999999993</cx:pt>
          <cx:pt idx="40">15317.700000000001</cx:pt>
          <cx:pt idx="41">19588.619999999999</cx:pt>
          <cx:pt idx="42">161455.85000000001</cx:pt>
          <cx:pt idx="43">50976.849999999999</cx:pt>
          <cx:pt idx="44">30024.169999999998</cx:pt>
          <cx:pt idx="45">113988</cx:pt>
          <cx:pt idx="46">0.44</cx:pt>
          <cx:pt idx="47">384.06</cx:pt>
          <cx:pt idx="48">2975.2800000000002</cx:pt>
          <cx:pt idx="49">10399.440000000001</cx:pt>
          <cx:pt idx="50">32952.459999999999</cx:pt>
          <cx:pt idx="51">24573.349999999999</cx:pt>
          <cx:pt idx="52">24688.189999999999</cx:pt>
          <cx:pt idx="53">1883.0699999999999</cx:pt>
          <cx:pt idx="54">1011449.22</cx:pt>
          <cx:pt idx="55">69232.470000000001</cx:pt>
          <cx:pt idx="56">47665.709999999999</cx:pt>
          <cx:pt idx="57">2006.3199999999999</cx:pt>
          <cx:pt idx="58">11911.530000000001</cx:pt>
          <cx:pt idx="59">45479.610000000001</cx:pt>
          <cx:pt idx="60">116641.03999999999</cx:pt>
          <cx:pt idx="61">10191.389999999999</cx:pt>
          <cx:pt idx="62">2035.48</cx:pt>
          <cx:pt idx="63">17438.810000000001</cx:pt>
          <cx:pt idx="64">24099.189999999999</cx:pt>
          <cx:pt idx="65">48556.690000000002</cx:pt>
          <cx:pt idx="66">43005.110000000001</cx:pt>
          <cx:pt idx="67">964.39999999999998</cx:pt>
          <cx:pt idx="68">10958.26</cx:pt>
          <cx:pt idx="69">38203.699999999997</cx:pt>
          <cx:pt idx="70">68527.679999999993</cx:pt>
          <cx:pt idx="71">19164.23</cx:pt>
          <cx:pt idx="72">110.37</cx:pt>
          <cx:pt idx="73">25561.150000000001</cx:pt>
          <cx:pt idx="74">0.070000000000000007</cx:pt>
          <cx:pt idx="75">1.1699999999999999</cx:pt>
          <cx:pt idx="76">0.27000000000000002</cx:pt>
          <cx:pt idx="77">0.52000000000000002</cx:pt>
          <cx:pt idx="78">486.43000000000001</cx:pt>
          <cx:pt idx="79">7391.0500000000002</cx:pt>
          <cx:pt idx="80">2462.3600000000001</cx:pt>
          <cx:pt idx="81">228.03</cx:pt>
          <cx:pt idx="82">3907.1599999999999</cx:pt>
          <cx:pt idx="83">14.619999999999999</cx:pt>
          <cx:pt idx="84">45.039999999999999</cx:pt>
          <cx:pt idx="85">326.79000000000002</cx:pt>
          <cx:pt idx="86">204.46000000000001</cx:pt>
          <cx:pt idx="87">1364.1700000000001</cx:pt>
          <cx:pt idx="88">174.88</cx:pt>
          <cx:pt idx="89">336.37</cx:pt>
          <cx:pt idx="90">47497.730000000003</cx:pt>
          <cx:pt idx="91">16843.310000000001</cx:pt>
          <cx:pt idx="92">1948.0599999999999</cx:pt>
          <cx:pt idx="93">0.37</cx:pt>
          <cx:pt idx="94">0.01</cx:pt>
          <cx:pt idx="95">0.47999999999999998</cx:pt>
          <cx:pt idx="96">0.28999999999999998</cx:pt>
          <cx:pt idx="97">0.65000000000000002</cx:pt>
          <cx:pt idx="98">0.42999999999999999</cx:pt>
          <cx:pt idx="99">0.19</cx:pt>
          <cx:pt idx="100">24997.529999999999</cx:pt>
          <cx:pt idx="101">41569.879999999997</cx:pt>
          <cx:pt idx="102">0.029999999999999999</cx:pt>
          <cx:pt idx="103">0.23999999999999999</cx:pt>
          <cx:pt idx="104">10722.700000000001</cx:pt>
          <cx:pt idx="105">0.81999999999999995</cx:pt>
          <cx:pt idx="106">0.81999999999999995</cx:pt>
          <cx:pt idx="107">0.20000000000000001</cx:pt>
          <cx:pt idx="108">204.19999999999999</cx:pt>
          <cx:pt idx="109">1.6399999999999999</cx:pt>
          <cx:pt idx="110">0.81000000000000005</cx:pt>
          <cx:pt idx="111">0.67000000000000004</cx:pt>
          <cx:pt idx="112">1163.4000000000001</cx:pt>
          <cx:pt idx="113">13370.139999999999</cx:pt>
          <cx:pt idx="114">8963.9500000000007</cx:pt>
          <cx:pt idx="115">23019.869999999999</cx:pt>
          <cx:pt idx="116">939397.06999999995</cx:pt>
          <cx:pt idx="117">1596.3399999999999</cx:pt>
          <cx:pt idx="118">4706.6000000000004</cx:pt>
          <cx:pt idx="119">34047.440000000002</cx:pt>
          <cx:pt idx="120">21895.599999999999</cx:pt>
          <cx:pt idx="121">5184.7799999999997</cx:pt>
          <cx:pt idx="122">4119.79</cx:pt>
          <cx:pt idx="123">5735.96</cx:pt>
          <cx:pt idx="124">688641.23999999999</cx:pt>
          <cx:pt idx="125">32852.510000000002</cx:pt>
          <cx:pt idx="126">71494.649999999994</cx:pt>
          <cx:pt idx="127">1703.8900000000001</cx:pt>
          <cx:pt idx="128">19203.259999999998</cx:pt>
          <cx:pt idx="129">15316.780000000001</cx:pt>
          <cx:pt idx="130">1203.51</cx:pt>
          <cx:pt idx="131">2192.9400000000001</cx:pt>
          <cx:pt idx="132">8456.7299999999996</cx:pt>
          <cx:pt idx="133">510.57999999999998</cx:pt>
          <cx:pt idx="134">0.12</cx:pt>
          <cx:pt idx="135">0.77000000000000002</cx:pt>
          <cx:pt idx="136">1810.96</cx:pt>
          <cx:pt idx="137">28245.630000000001</cx:pt>
          <cx:pt idx="138">27725.32</cx:pt>
          <cx:pt idx="139">119.48</cx:pt>
          <cx:pt idx="140">5415.1599999999999</cx:pt>
          <cx:pt idx="141">3299.23</cx:pt>
          <cx:pt idx="142">41722.800000000003</cx:pt>
          <cx:pt idx="143">2839.9299999999998</cx:pt>
          <cx:pt idx="144">1619.0699999999999</cx:pt>
          <cx:pt idx="145">131556.54999999999</cx:pt>
          <cx:pt idx="146">64.049999999999997</cx:pt>
          <cx:pt idx="147">1082.6099999999999</cx:pt>
          <cx:pt idx="148">101.86</cx:pt>
          <cx:pt idx="149">2741.8699999999999</cx:pt>
          <cx:pt idx="150">44484.330000000002</cx:pt>
          <cx:pt idx="151">399.02999999999997</cx:pt>
          <cx:pt idx="152">27694.07</cx:pt>
          <cx:pt idx="153">145.28999999999999</cx:pt>
          <cx:pt idx="154">0.11</cx:pt>
          <cx:pt idx="155">25974.23</cx:pt>
          <cx:pt idx="156">169.90000000000001</cx:pt>
          <cx:pt idx="157">196820.47</cx:pt>
          <cx:pt idx="158">1.54</cx:pt>
          <cx:pt idx="159">61.630000000000003</cx:pt>
          <cx:pt idx="160">7.1100000000000003</cx:pt>
          <cx:pt idx="161">24020.75</cx:pt>
          <cx:pt idx="162">62439.540000000001</cx:pt>
          <cx:pt idx="163">58.829999999999998</cx:pt>
          <cx:pt idx="164">560231.43000000005</cx:pt>
          <cx:pt idx="165">310.83999999999997</cx:pt>
          <cx:pt idx="166">4.9299999999999997</cx:pt>
          <cx:pt idx="167">14560.93</cx:pt>
          <cx:pt idx="168">33375.07</cx:pt>
          <cx:pt idx="169">15147.530000000001</cx:pt>
          <cx:pt idx="170">28586.459999999999</cx:pt>
          <cx:pt idx="171">17560.419999999998</cx:pt>
          <cx:pt idx="172">411.64999999999998</cx:pt>
          <cx:pt idx="173">1335.3499999999999</cx:pt>
          <cx:pt idx="174">20016.34</cx:pt>
          <cx:pt idx="175">37862.199999999997</cx:pt>
          <cx:pt idx="176">58843.18</cx:pt>
          <cx:pt idx="177">23449.419999999998</cx:pt>
          <cx:pt idx="178">82640.529999999999</cx:pt>
          <cx:pt idx="179">0.23999999999999999</cx:pt>
          <cx:pt idx="180">1.6799999999999999</cx:pt>
          <cx:pt idx="181">1837</cx:pt>
          <cx:pt idx="182">9.9399999999999995</cx:pt>
          <cx:pt idx="183">5177.5</cx:pt>
          <cx:pt idx="184">33563.839999999997</cx:pt>
          <cx:pt idx="185">11677.17</cx:pt>
          <cx:pt idx="186">3890.1199999999999</cx:pt>
          <cx:pt idx="187">1.99</cx:pt>
          <cx:pt idx="188">2041.28</cx:pt>
          <cx:pt idx="189">1397.6300000000001</cx:pt>
          <cx:pt idx="190">1.3999999999999999</cx:pt>
          <cx:pt idx="191">1845.28</cx:pt>
          <cx:pt idx="192">117274.10000000001</cx:pt>
          <cx:pt idx="193">3112.4200000000001</cx:pt>
          <cx:pt idx="194">79426.029999999999</cx:pt>
          <cx:pt idx="195">4744.5500000000002</cx:pt>
          <cx:pt idx="196">70008.270000000004</cx:pt>
          <cx:pt idx="197">1019.4299999999999</cx:pt>
          <cx:pt idx="198">0.88</cx:pt>
          <cx:pt idx="199">101059.81</cx:pt>
          <cx:pt idx="200">22836.939999999999</cx:pt>
          <cx:pt idx="201">90504.419999999998</cx:pt>
          <cx:pt idx="202">0.38</cx:pt>
          <cx:pt idx="203">2.02</cx:pt>
          <cx:pt idx="204">8382.6399999999994</cx:pt>
          <cx:pt idx="205">7.2800000000000002</cx:pt>
          <cx:pt idx="206">1293.76</cx:pt>
          <cx:pt idx="207">4105.6199999999999</cx:pt>
          <cx:pt idx="208">16778.459999999999</cx:pt>
          <cx:pt idx="209">24134.439999999999</cx:pt>
          <cx:pt idx="210">2430.1700000000001</cx:pt>
          <cx:pt idx="211">65098.230000000003</cx:pt>
          <cx:pt idx="212">56635.949999999997</cx:pt>
          <cx:pt idx="213">0.050000000000000003</cx:pt>
          <cx:pt idx="214">26986.459999999999</cx:pt>
          <cx:pt idx="215">17527.540000000001</cx:pt>
          <cx:pt idx="216">94690.669999999998</cx:pt>
          <cx:pt idx="217">1655.52</cx:pt>
          <cx:pt idx="218">22561.720000000001</cx:pt>
          <cx:pt idx="219">0.71999999999999997</cx:pt>
          <cx:pt idx="220">15.92</cx:pt>
          <cx:pt idx="221">1.8400000000000001</cx:pt>
          <cx:pt idx="222">1.04</cx:pt>
          <cx:pt idx="223">0.20999999999999999</cx:pt>
          <cx:pt idx="224">2.0800000000000001</cx:pt>
          <cx:pt idx="225">0.20000000000000001</cx:pt>
          <cx:pt idx="226">195.15000000000001</cx:pt>
          <cx:pt idx="227">9276.6000000000004</cx:pt>
          <cx:pt idx="228">220.05000000000001</cx:pt>
          <cx:pt idx="229">7528.3100000000004</cx:pt>
          <cx:pt idx="230">0.38</cx:pt>
          <cx:pt idx="231">14.06</cx:pt>
          <cx:pt idx="232">1.76</cx:pt>
          <cx:pt idx="233">0.75</cx:pt>
          <cx:pt idx="234">0.14000000000000001</cx:pt>
          <cx:pt idx="235">2.79</cx:pt>
          <cx:pt idx="236">0.62</cx:pt>
          <cx:pt idx="237">29.23</cx:pt>
          <cx:pt idx="238">33149.160000000003</cx:pt>
          <cx:pt idx="239">13790.780000000001</cx:pt>
          <cx:pt idx="240">272.63999999999999</cx:pt>
          <cx:pt idx="241">12357.030000000001</cx:pt>
          <cx:pt idx="242">18.890000000000001</cx:pt>
          <cx:pt idx="243">2.2999999999999998</cx:pt>
          <cx:pt idx="244">0.95999999999999996</cx:pt>
          <cx:pt idx="245">0.14000000000000001</cx:pt>
          <cx:pt idx="246">3.8399999999999999</cx:pt>
          <cx:pt idx="247">0.66000000000000003</cx:pt>
          <cx:pt idx="248">49.799999999999997</cx:pt>
          <cx:pt idx="249">23463.169999999998</cx:pt>
          <cx:pt idx="250">14349.559999999999</cx:pt>
          <cx:pt idx="251">248656.10000000001</cx:pt>
          <cx:pt idx="252">9.6500000000000004</cx:pt>
          <cx:pt idx="253">2.0800000000000001</cx:pt>
          <cx:pt idx="254">37880.860000000001</cx:pt>
          <cx:pt idx="255">7.8600000000000003</cx:pt>
          <cx:pt idx="256">1.05</cx:pt>
          <cx:pt idx="257">18.09</cx:pt>
          <cx:pt idx="258">2.71</cx:pt>
          <cx:pt idx="259">142752.85000000001</cx:pt>
          <cx:pt idx="260">147284.28</cx:pt>
          <cx:pt idx="261">492126.27000000002</cx:pt>
          <cx:pt idx="262">460202.66999999998</cx:pt>
          <cx:pt idx="263">204256.82000000001</cx:pt>
          <cx:pt idx="264">1114565.9199999999</cx:pt>
          <cx:pt idx="265">15.35</cx:pt>
          <cx:pt idx="266">2.71</cx:pt>
          <cx:pt idx="267">20101.950000000001</cx:pt>
          <cx:pt idx="268">2.1000000000000001</cx:pt>
          <cx:pt idx="269">127501.49000000001</cx:pt>
          <cx:pt idx="270">852977.20999999996</cx:pt>
          <cx:pt idx="271">11484.58</cx:pt>
          <cx:pt idx="272">344112.81</cx:pt>
          <cx:pt idx="273">423.63999999999999</cx:pt>
          <cx:pt idx="274">79.540000000000006</cx:pt>
          <cx:pt idx="275">100.29000000000001</cx:pt>
          <cx:pt idx="276">119704.34</cx:pt>
          <cx:pt idx="277">21241.540000000001</cx:pt>
          <cx:pt idx="278">1.0800000000000001</cx:pt>
          <cx:pt idx="279">1051915.45</cx:pt>
          <cx:pt idx="280">6363.5799999999999</cx:pt>
          <cx:pt idx="281">208673.94</cx:pt>
          <cx:pt idx="282">77085.389999999999</cx:pt>
          <cx:pt idx="283">19.48</cx:pt>
          <cx:pt idx="284">3.0699999999999998</cx:pt>
          <cx:pt idx="285">6.9699999999999998</cx:pt>
          <cx:pt idx="286">0.040000000000000001</cx:pt>
          <cx:pt idx="287">80.75</cx:pt>
          <cx:pt idx="288">567126.40000000002</cx:pt>
          <cx:pt idx="289">225347.37</cx:pt>
          <cx:pt idx="290">57757.470000000001</cx:pt>
          <cx:pt idx="291">46703.239999999998</cx:pt>
          <cx:pt idx="292">762.83000000000004</cx:pt>
          <cx:pt idx="293">180.44</cx:pt>
          <cx:pt idx="294">42.109999999999999</cx:pt>
          <cx:pt idx="295">107.23</cx:pt>
          <cx:pt idx="296">261989.88</cx:pt>
          <cx:pt idx="297">42391.330000000002</cx:pt>
          <cx:pt idx="298">166064</cx:pt>
          <cx:pt idx="299">20901.279999999999</cx:pt>
          <cx:pt idx="300">79683.740000000005</cx:pt>
          <cx:pt idx="301">122505.24000000001</cx:pt>
          <cx:pt idx="302">1.8</cx:pt>
          <cx:pt idx="303">250776.73000000001</cx:pt>
          <cx:pt idx="304">19943.259999999998</cx:pt>
          <cx:pt idx="305">103036.62</cx:pt>
          <cx:pt idx="306">33335.190000000002</cx:pt>
          <cx:pt idx="307">51372.519999999997</cx:pt>
          <cx:pt idx="308">78945.5</cx:pt>
          <cx:pt idx="309">115739.48</cx:pt>
          <cx:pt idx="310">41960.199999999997</cx:pt>
          <cx:pt idx="311">13068.129999999999</cx:pt>
          <cx:pt idx="312">140658.41</cx:pt>
          <cx:pt idx="313">774.75999999999999</cx:pt>
          <cx:pt idx="314">134541.63</cx:pt>
          <cx:pt idx="315">35047.169999999998</cx:pt>
          <cx:pt idx="316">2.6699999999999999</cx:pt>
          <cx:pt idx="317">14.93</cx:pt>
          <cx:pt idx="318">110.43000000000001</cx:pt>
          <cx:pt idx="319">164.38999999999999</cx:pt>
          <cx:pt idx="320">25094.299999999999</cx:pt>
          <cx:pt idx="321">2057.8800000000001</cx:pt>
          <cx:pt idx="322">36099.739999999998</cx:pt>
          <cx:pt idx="323">5.54</cx:pt>
          <cx:pt idx="324">15.83</cx:pt>
          <cx:pt idx="325">38113.43</cx:pt>
          <cx:pt idx="326">14374.43</cx:pt>
          <cx:pt idx="327">18892.599999999999</cx:pt>
          <cx:pt idx="328">530.51999999999998</cx:pt>
          <cx:pt idx="329">22777.810000000001</cx:pt>
          <cx:pt idx="330">35328.849999999999</cx:pt>
          <cx:pt idx="331">162580.20999999999</cx:pt>
          <cx:pt idx="332">1618109.3400000001</cx:pt>
          <cx:pt idx="333">1208048.1699999999</cx:pt>
          <cx:pt idx="334">323335.20000000001</cx:pt>
          <cx:pt idx="335">197197.45999999999</cx:pt>
          <cx:pt idx="336">104817.08</cx:pt>
          <cx:pt idx="337">91811.259999999995</cx:pt>
          <cx:pt idx="338">65330.510000000002</cx:pt>
          <cx:pt idx="339">32456.549999999999</cx:pt>
          <cx:pt idx="340">3.1600000000000001</cx:pt>
          <cx:pt idx="341">527497.10999999999</cx:pt>
          <cx:pt idx="342">7.8799999999999999</cx:pt>
          <cx:pt idx="343">6.71</cx:pt>
          <cx:pt idx="344">21245.869999999999</cx:pt>
          <cx:pt idx="345">160.75</cx:pt>
          <cx:pt idx="346">33677.760000000002</cx:pt>
          <cx:pt idx="347">2.73</cx:pt>
          <cx:pt idx="348">38669.959999999999</cx:pt>
          <cx:pt idx="349">55762.660000000003</cx:pt>
          <cx:pt idx="350">1.3999999999999999</cx:pt>
          <cx:pt idx="351">415947.51000000001</cx:pt>
          <cx:pt idx="352">30.350000000000001</cx:pt>
          <cx:pt idx="353">4366.6300000000001</cx:pt>
          <cx:pt idx="354">433.75999999999999</cx:pt>
          <cx:pt idx="355">7.8099999999999996</cx:pt>
          <cx:pt idx="356">1.3799999999999999</cx:pt>
          <cx:pt idx="357">786.78999999999996</cx:pt>
          <cx:pt idx="358">41843.629999999997</cx:pt>
          <cx:pt idx="359">3314.1300000000001</cx:pt>
          <cx:pt idx="360">93.840000000000003</cx:pt>
          <cx:pt idx="361">172861.60999999999</cx:pt>
          <cx:pt idx="362">0.68999999999999995</cx:pt>
          <cx:pt idx="363">1656.5599999999999</cx:pt>
          <cx:pt idx="364">24746.93</cx:pt>
          <cx:pt idx="365">903.51999999999998</cx:pt>
          <cx:pt idx="366">0.089999999999999997</cx:pt>
          <cx:pt idx="367">295.48000000000002</cx:pt>
          <cx:pt idx="368">5910.9899999999998</cx:pt>
          <cx:pt idx="369">8825.7800000000007</cx:pt>
          <cx:pt idx="370">56078.209999999999</cx:pt>
          <cx:pt idx="371">907.15999999999997</cx:pt>
          <cx:pt idx="372">106.56999999999999</cx:pt>
          <cx:pt idx="373">1.75</cx:pt>
          <cx:pt idx="374">16602.98</cx:pt>
          <cx:pt idx="375">500.67000000000002</cx:pt>
          <cx:pt idx="376">116.66</cx:pt>
          <cx:pt idx="377">30481.990000000002</cx:pt>
          <cx:pt idx="378">22075.650000000001</cx:pt>
          <cx:pt idx="379">90.25</cx:pt>
          <cx:pt idx="380">39.450000000000003</cx:pt>
          <cx:pt idx="381">208.94999999999999</cx:pt>
          <cx:pt idx="382">0.71999999999999997</cx:pt>
          <cx:pt idx="383">981.04999999999995</cx:pt>
          <cx:pt idx="384">8658.7000000000007</cx:pt>
          <cx:pt idx="385">56352.059999999998</cx:pt>
          <cx:pt idx="386">3.3100000000000001</cx:pt>
          <cx:pt idx="387">0.22</cx:pt>
          <cx:pt idx="388">14661.73</cx:pt>
          <cx:pt idx="389">22.16</cx:pt>
          <cx:pt idx="390">124790.77</cx:pt>
          <cx:pt idx="391">117209.67</cx:pt>
          <cx:pt idx="392">3.4399999999999999</cx:pt>
          <cx:pt idx="393">6702.6199999999999</cx:pt>
          <cx:pt idx="394">113944.17</cx:pt>
          <cx:pt idx="395">10.880000000000001</cx:pt>
          <cx:pt idx="396">48370.550000000003</cx:pt>
          <cx:pt idx="397">45659.43</cx:pt>
          <cx:pt idx="398">68065.580000000002</cx:pt>
          <cx:pt idx="399">25978.259999999998</cx:pt>
          <cx:pt idx="400">227.53999999999999</cx:pt>
          <cx:pt idx="401">4.8600000000000003</cx:pt>
          <cx:pt idx="402">6531.8199999999997</cx:pt>
          <cx:pt idx="403">12859.809999999999</cx:pt>
          <cx:pt idx="404">327142.07000000001</cx:pt>
          <cx:pt idx="405">160461.39000000001</cx:pt>
          <cx:pt idx="406">10870.49</cx:pt>
          <cx:pt idx="407">4850.9300000000003</cx:pt>
          <cx:pt idx="408">3517.1799999999998</cx:pt>
          <cx:pt idx="409">47143.639999999999</cx:pt>
          <cx:pt idx="410">4.75</cx:pt>
          <cx:pt idx="411">894.99000000000001</cx:pt>
          <cx:pt idx="412">1.3600000000000001</cx:pt>
          <cx:pt idx="413">2980.3600000000001</cx:pt>
          <cx:pt idx="414">98.540000000000006</cx:pt>
          <cx:pt idx="415">1325.45</cx:pt>
          <cx:pt idx="416">14.91</cx:pt>
          <cx:pt idx="417">323332.40999999997</cx:pt>
          <cx:pt idx="418">57.719999999999999</cx:pt>
          <cx:pt idx="419">1124.1600000000001</cx:pt>
          <cx:pt idx="420">64231.050000000003</cx:pt>
          <cx:pt idx="421">50235.290000000001</cx:pt>
          <cx:pt idx="422">70099.360000000001</cx:pt>
          <cx:pt idx="423">4546.0100000000002</cx:pt>
          <cx:pt idx="424">4356.1700000000001</cx:pt>
          <cx:pt idx="425">40238.120000000003</cx:pt>
          <cx:pt idx="426">22020.509999999998</cx:pt>
          <cx:pt idx="427">21724.939999999999</cx:pt>
          <cx:pt idx="428">1015.84</cx:pt>
          <cx:pt idx="429">36899.660000000003</cx:pt>
          <cx:pt idx="430">11242.67</cx:pt>
          <cx:pt idx="431">205.69999999999999</cx:pt>
          <cx:pt idx="432">44091.510000000002</cx:pt>
          <cx:pt idx="433">15817.049999999999</cx:pt>
          <cx:pt idx="434">55974.379999999997</cx:pt>
          <cx:pt idx="435">36565.470000000001</cx:pt>
          <cx:pt idx="436">8.8200000000000003</cx:pt>
          <cx:pt idx="437">3.6899999999999999</cx:pt>
          <cx:pt idx="438">111.28</cx:pt>
          <cx:pt idx="439">12.75</cx:pt>
          <cx:pt idx="440">705.88999999999999</cx:pt>
          <cx:pt idx="441">6.9299999999999997</cx:pt>
          <cx:pt idx="442">16158.639999999999</cx:pt>
          <cx:pt idx="443">28.699999999999999</cx:pt>
          <cx:pt idx="444">3893.9000000000001</cx:pt>
          <cx:pt idx="445">47688.419999999998</cx:pt>
          <cx:pt idx="446">44.780000000000001</cx:pt>
          <cx:pt idx="447">101173.45</cx:pt>
          <cx:pt idx="448">11544.75</cx:pt>
          <cx:pt idx="449">100410.23</cx:pt>
          <cx:pt idx="450">0.56999999999999995</cx:pt>
          <cx:pt idx="451">67968.070000000007</cx:pt>
          <cx:pt idx="452">7961.3400000000001</cx:pt>
          <cx:pt idx="453">2.0800000000000001</cx:pt>
          <cx:pt idx="454">3925.9499999999998</cx:pt>
          <cx:pt idx="455">296936.48999999999</cx:pt>
          <cx:pt idx="456">527.38999999999999</cx:pt>
          <cx:pt idx="457">21082.509999999998</cx:pt>
          <cx:pt idx="458">660.61000000000001</cx:pt>
          <cx:pt idx="459">32413.740000000002</cx:pt>
          <cx:pt idx="460">947207.96999999997</cx:pt>
          <cx:pt idx="461">119285.17999999999</cx:pt>
          <cx:pt idx="462">1682484.6599999999</cx:pt>
          <cx:pt idx="463">628777.06999999995</cx:pt>
          <cx:pt idx="464">340364.33000000002</cx:pt>
          <cx:pt idx="465">1142.74</cx:pt>
          <cx:pt idx="466">45122.07</cx:pt>
          <cx:pt idx="467">670981.89000000001</cx:pt>
          <cx:pt idx="468">11593.459999999999</cx:pt>
          <cx:pt idx="469">47743.830000000002</cx:pt>
          <cx:pt idx="470">2675.77</cx:pt>
          <cx:pt idx="471">61692.220000000001</cx:pt>
          <cx:pt idx="472">11566.219999999999</cx:pt>
          <cx:pt idx="473">2029.01</cx:pt>
          <cx:pt idx="474">578733.80000000005</cx:pt>
          <cx:pt idx="475">2942.7600000000002</cx:pt>
          <cx:pt idx="476">25878.439999999999</cx:pt>
          <cx:pt idx="477">1.3799999999999999</cx:pt>
          <cx:pt idx="478">136.91</cx:pt>
          <cx:pt idx="479">33321.169999999998</cx:pt>
          <cx:pt idx="480">9287.3299999999999</cx:pt>
          <cx:pt idx="481">1628.55</cx:pt>
          <cx:pt idx="482">1116734.47</cx:pt>
          <cx:pt idx="483">590.38999999999999</cx:pt>
          <cx:pt idx="484">36383.949999999997</cx:pt>
          <cx:pt idx="485">11141.799999999999</cx:pt>
          <cx:pt idx="486">709.40999999999997</cx:pt>
          <cx:pt idx="487">6010.4799999999996</cx:pt>
          <cx:pt idx="488">4345.4899999999998</cx:pt>
          <cx:pt idx="489">18.640000000000001</cx:pt>
          <cx:pt idx="490">284946.40999999997</cx:pt>
          <cx:pt idx="491">20.170000000000002</cx:pt>
          <cx:pt idx="492">33.079999999999998</cx:pt>
          <cx:pt idx="493">27370.66</cx:pt>
          <cx:pt idx="494">3829.6599999999999</cx:pt>
          <cx:pt idx="495">0.28999999999999998</cx:pt>
          <cx:pt idx="496">14434.16</cx:pt>
          <cx:pt idx="497">36351.480000000003</cx:pt>
          <cx:pt idx="498">20.48</cx:pt>
          <cx:pt idx="499">8.8900000000000006</cx:pt>
          <cx:pt idx="500">4.0700000000000003</cx:pt>
          <cx:pt idx="501">7609.8699999999999</cx:pt>
          <cx:pt idx="502">7609.8699999999999</cx:pt>
          <cx:pt idx="503">4.0700000000000003</cx:pt>
          <cx:pt idx="504">0.62</cx:pt>
          <cx:pt idx="505">0.62</cx:pt>
          <cx:pt idx="506">310.10000000000002</cx:pt>
          <cx:pt idx="507">1.01</cx:pt>
          <cx:pt idx="508">310.10000000000002</cx:pt>
          <cx:pt idx="509">1.01</cx:pt>
          <cx:pt idx="510">14.67</cx:pt>
          <cx:pt idx="511">14.67</cx:pt>
          <cx:pt idx="512">25746.130000000001</cx:pt>
          <cx:pt idx="513">21891.209999999999</cx:pt>
          <cx:pt idx="514">460.51999999999998</cx:pt>
          <cx:pt idx="515">79447.429999999993</cx:pt>
          <cx:pt idx="516">28094.220000000001</cx:pt>
          <cx:pt idx="517">10187.91</cx:pt>
          <cx:pt idx="518">34448.959999999999</cx:pt>
          <cx:pt idx="519">20682.220000000001</cx:pt>
          <cx:pt idx="520">3.23</cx:pt>
          <cx:pt idx="521">963.75</cx:pt>
          <cx:pt idx="522">2.48</cx:pt>
          <cx:pt idx="523">2070.1300000000001</cx:pt>
          <cx:pt idx="524">2281312.1099999999</cx:pt>
          <cx:pt idx="525">146351.82000000001</cx:pt>
          <cx:pt idx="526">33254.910000000003</cx:pt>
          <cx:pt idx="527">701771.56000000006</cx:pt>
          <cx:pt idx="528">22472.880000000001</cx:pt>
          <cx:pt idx="529">25756.82</cx:pt>
          <cx:pt idx="530">8710.25</cx:pt>
          <cx:pt idx="531">51236.970000000001</cx:pt>
          <cx:pt idx="532">31997.689999999999</cx:pt>
          <cx:pt idx="533">165.81</cx:pt>
          <cx:pt idx="534">364063.90999999997</cx:pt>
          <cx:pt idx="535">49292.639999999999</cx:pt>
          <cx:pt idx="536">62466.629999999997</cx:pt>
          <cx:pt idx="537">52569.029999999999</cx:pt>
          <cx:pt idx="538">5006.1300000000001</cx:pt>
          <cx:pt idx="539">46167.559999999998</cx:pt>
          <cx:pt idx="540">8516.3500000000004</cx:pt>
          <cx:pt idx="541">26364.810000000001</cx:pt>
          <cx:pt idx="542">31984.93</cx:pt>
          <cx:pt idx="543">46286.620000000003</cx:pt>
          <cx:pt idx="544">55144.370000000003</cx:pt>
          <cx:pt idx="545">10294.66</cx:pt>
          <cx:pt idx="546">3265.96</cx:pt>
          <cx:pt idx="547">33513.949999999997</cx:pt>
          <cx:pt idx="548">12494.77</cx:pt>
          <cx:pt idx="549">276648.08000000002</cx:pt>
          <cx:pt idx="550">125044.78999999999</cx:pt>
          <cx:pt idx="551">55114.150000000001</cx:pt>
          <cx:pt idx="552">36506.379999999997</cx:pt>
          <cx:pt idx="553">6567.71</cx:pt>
          <cx:pt idx="554">10719.389999999999</cx:pt>
          <cx:pt idx="555">20557.450000000001</cx:pt>
          <cx:pt idx="556">30427.560000000001</cx:pt>
          <cx:pt idx="557">133363.45999999999</cx:pt>
          <cx:pt idx="558">944301.46999999997</cx:pt>
          <cx:pt idx="559">1860529.3999999999</cx:pt>
          <cx:pt idx="560">1215787.55</cx:pt>
          <cx:pt idx="561">907844.87</cx:pt>
          <cx:pt idx="562">1117464.3700000001</cx:pt>
          <cx:pt idx="563">213813.89000000001</cx:pt>
          <cx:pt idx="564">656027.42000000004</cx:pt>
          <cx:pt idx="565">1779.74</cx:pt>
          <cx:pt idx="566">53148.669999999998</cx:pt>
          <cx:pt idx="567">209501.79000000001</cx:pt>
          <cx:pt idx="568">29549.200000000001</cx:pt>
          <cx:pt idx="569">2366.21</cx:pt>
          <cx:pt idx="570">124351.99000000001</cx:pt>
          <cx:pt idx="571">1666605.49</cx:pt>
          <cx:pt idx="572">1831.1800000000001</cx:pt>
          <cx:pt idx="573">63529.010000000002</cx:pt>
          <cx:pt idx="574">419627.73999999999</cx:pt>
          <cx:pt idx="575">501259.59000000003</cx:pt>
          <cx:pt idx="576">32665.080000000002</cx:pt>
          <cx:pt idx="577">70157.600000000006</cx:pt>
          <cx:pt idx="578">52361.330000000002</cx:pt>
          <cx:pt idx="579">3290.0500000000002</cx:pt>
          <cx:pt idx="580">2717.5900000000001</cx:pt>
          <cx:pt idx="581">20599.060000000001</cx:pt>
          <cx:pt idx="582">9536.1000000000004</cx:pt>
          <cx:pt idx="583">13595.43</cx:pt>
          <cx:pt idx="584">57334.989999999998</cx:pt>
          <cx:pt idx="585">73561.020000000004</cx:pt>
          <cx:pt idx="586">127195.73</cx:pt>
          <cx:pt idx="587">8269.8500000000004</cx:pt>
          <cx:pt idx="588">93546.089999999997</cx:pt>
          <cx:pt idx="589">9479.6499999999996</cx:pt>
          <cx:pt idx="590">855941.31999999995</cx:pt>
          <cx:pt idx="591">588496.77000000002</cx:pt>
          <cx:pt idx="592">215277.54999999999</cx:pt>
          <cx:pt idx="593">166450.10000000001</cx:pt>
          <cx:pt idx="594">194509.62</cx:pt>
          <cx:pt idx="595">36952.279999999999</cx:pt>
          <cx:pt idx="596">48837.889999999999</cx:pt>
          <cx:pt idx="597">45767.57</cx:pt>
          <cx:pt idx="598">120044.88</cx:pt>
          <cx:pt idx="599">892388.88</cx:pt>
          <cx:pt idx="600">12748.530000000001</cx:pt>
          <cx:pt idx="601">35163.440000000002</cx:pt>
          <cx:pt idx="602">59977.580000000002</cx:pt>
          <cx:pt idx="603">34661.120000000003</cx:pt>
          <cx:pt idx="604">105.62</cx:pt>
          <cx:pt idx="605">420.08999999999997</cx:pt>
          <cx:pt idx="606">595296.87</cx:pt>
          <cx:pt idx="607">18543.959999999999</cx:pt>
          <cx:pt idx="608">45809.209999999999</cx:pt>
          <cx:pt idx="609">19911.009999999998</cx:pt>
          <cx:pt idx="610">2111.5900000000001</cx:pt>
          <cx:pt idx="611">1068.55</cx:pt>
          <cx:pt idx="612">11262.959999999999</cx:pt>
          <cx:pt idx="613">45453.769999999997</cx:pt>
          <cx:pt idx="614">81233.979999999996</cx:pt>
          <cx:pt idx="615">1359.6199999999999</cx:pt>
          <cx:pt idx="616">4756.8900000000003</cx:pt>
          <cx:pt idx="617">154153.01999999999</cx:pt>
          <cx:pt idx="618">175795.94</cx:pt>
          <cx:pt idx="619">47000.230000000003</cx:pt>
          <cx:pt idx="620">147.63</cx:pt>
          <cx:pt idx="621">19375.349999999999</cx:pt>
          <cx:pt idx="622">25479.209999999999</cx:pt>
          <cx:pt idx="623">22924.32</cx:pt>
          <cx:pt idx="624">12936.82</cx:pt>
          <cx:pt idx="625">16832.549999999999</cx:pt>
          <cx:pt idx="626">16886.07</cx:pt>
          <cx:pt idx="627">13303.82</cx:pt>
          <cx:pt idx="628">57486.25</cx:pt>
          <cx:pt idx="629">15087.290000000001</cx:pt>
          <cx:pt idx="630">793.39999999999998</cx:pt>
          <cx:pt idx="631">28528.599999999999</cx:pt>
          <cx:pt idx="632">22127.189999999999</cx:pt>
          <cx:pt idx="633">1227.0699999999999</cx:pt>
          <cx:pt idx="634">18294.869999999999</cx:pt>
          <cx:pt idx="635">44657.739999999998</cx:pt>
          <cx:pt idx="636">1.6499999999999999</cx:pt>
          <cx:pt idx="637">161.31999999999999</cx:pt>
          <cx:pt idx="638">66080.539999999994</cx:pt>
          <cx:pt idx="639">219.16</cx:pt>
          <cx:pt idx="640">71128.970000000001</cx:pt>
          <cx:pt idx="641">306.42000000000002</cx:pt>
          <cx:pt idx="642">17543.349999999999</cx:pt>
          <cx:pt idx="643">166.22999999999999</cx:pt>
          <cx:pt idx="644">45.119999999999997</cx:pt>
          <cx:pt idx="645">171.38</cx:pt>
          <cx:pt idx="646">178.53999999999999</cx:pt>
          <cx:pt idx="647">23007.48</cx:pt>
          <cx:pt idx="648">18249.09</cx:pt>
          <cx:pt idx="649">5.46</cx:pt>
          <cx:pt idx="650">48.380000000000003</cx:pt>
          <cx:pt idx="651">28311.639999999999</cx:pt>
          <cx:pt idx="652">13765.969999999999</cx:pt>
          <cx:pt idx="653">414.23000000000002</cx:pt>
          <cx:pt idx="654">139.75999999999999</cx:pt>
          <cx:pt idx="655">4026.5100000000002</cx:pt>
          <cx:pt idx="656">191.25999999999999</cx:pt>
          <cx:pt idx="657">43.359999999999999</cx:pt>
          <cx:pt idx="658">1468.22</cx:pt>
          <cx:pt idx="659">59862.730000000003</cx:pt>
          <cx:pt idx="660">16907.610000000001</cx:pt>
          <cx:pt idx="661">47625.910000000003</cx:pt>
          <cx:pt idx="662">36809.809999999998</cx:pt>
        </cx:lvl>
      </cx:numDim>
    </cx:data>
  </cx:chartData>
  <cx:chart>
    <cx:plotArea>
      <cx:plotAreaRegion>
        <cx:series layoutId="clusteredColumn" uniqueId="{31986496-9A99-4BE7-9EFC-07F8D60F2732}">
          <cx:tx>
            <cx:txData>
              <cx:f>'Collateral Holds'!$G$2</cx:f>
              <cx:v> Invoice Amount </cx:v>
            </cx:txData>
          </cx:tx>
          <cx:dataLabels pos="outEnd">
            <cx:visibility seriesName="0" categoryName="0" value="1"/>
          </cx:dataLabels>
          <cx:dataId val="0"/>
          <cx:layoutPr>
            <cx:binning intervalClosed="r" underflow="100" overflow="200000">
              <cx:binSize val="10000"/>
            </cx:binning>
          </cx:layoutPr>
        </cx:series>
      </cx:plotAreaRegion>
      <cx:axis id="0">
        <cx:catScaling gapWidth="0"/>
        <cx:title>
          <cx:tx>
            <cx:txData>
              <cx:v>Dollars Held</cx:v>
            </cx:txData>
          </cx:tx>
          <cx:txPr>
            <a:bodyPr spcFirstLastPara="1" vertOverflow="ellipsis" horzOverflow="overflow" wrap="square" lIns="0" tIns="0" rIns="0" bIns="0" anchor="ctr" anchorCtr="1"/>
            <a:lstStyle/>
            <a:p>
              <a:pPr algn="ctr" rtl="0">
                <a:defRPr/>
              </a:pPr>
              <a:r>
                <a:rPr lang="en-US" sz="900" b="0" i="0" u="none" strike="noStrike" baseline="0" dirty="0">
                  <a:solidFill>
                    <a:sysClr val="windowText" lastClr="000000">
                      <a:lumMod val="65000"/>
                      <a:lumOff val="35000"/>
                    </a:sysClr>
                  </a:solidFill>
                  <a:latin typeface="Calibri" panose="020F0502020204030204"/>
                </a:rPr>
                <a:t>Dollars Held</a:t>
              </a:r>
            </a:p>
          </cx:txPr>
        </cx:title>
        <cx:majorTickMarks type="out"/>
        <cx:tickLabels/>
        <cx:numFmt formatCode="_(* #,##0_);_(* (#,##0);_(* &quot;-&quot;_);_(@_)" sourceLinked="0"/>
      </cx:axis>
      <cx:axis id="1" hidden="1">
        <cx:valScaling/>
        <cx:title>
          <cx:tx>
            <cx:txData>
              <cx:v>Number of Holds</cx:v>
            </cx:txData>
          </cx:tx>
          <cx:txPr>
            <a:bodyPr spcFirstLastPara="1" vertOverflow="ellipsis" horzOverflow="overflow" wrap="square" lIns="0" tIns="0" rIns="0" bIns="0" anchor="ctr" anchorCtr="1"/>
            <a:lstStyle/>
            <a:p>
              <a:pPr algn="ctr" rtl="0">
                <a:defRPr/>
              </a:pPr>
              <a:r>
                <a:rPr lang="en-US" sz="900" b="0" i="0" u="none" strike="noStrike" baseline="0">
                  <a:solidFill>
                    <a:sysClr val="windowText" lastClr="000000">
                      <a:lumMod val="65000"/>
                      <a:lumOff val="35000"/>
                    </a:sysClr>
                  </a:solidFill>
                  <a:latin typeface="Calibri" panose="020F0502020204030204"/>
                </a:rPr>
                <a:t>Number of Holds</a:t>
              </a:r>
            </a:p>
          </cx:txPr>
        </cx:title>
        <cx:majorTickMarks type="out"/>
        <cx:tickLabels/>
      </cx:axis>
    </cx:plotArea>
  </cx:chart>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66">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dirty="0"/>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dirty="0"/>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dirty="0"/>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4354DBA-48FC-4DA8-B5A6-989E5F73440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58EF4CB2-29C6-42DA-BFA3-461E99A8DC1F}">
      <dgm:prSet phldrT="[Text]" custT="1"/>
      <dgm:spPr/>
      <dgm:t>
        <a:bodyPr/>
        <a:lstStyle/>
        <a:p>
          <a:r>
            <a:rPr lang="en-US" sz="2000" dirty="0"/>
            <a:t>Collateral Holds</a:t>
          </a:r>
        </a:p>
        <a:p>
          <a:r>
            <a:rPr lang="en-US" sz="2000" dirty="0"/>
            <a:t>Current Process</a:t>
          </a:r>
        </a:p>
      </dgm:t>
    </dgm:pt>
    <dgm:pt modelId="{84EBDADE-7175-4644-B93C-AAF504BE9781}" type="parTrans" cxnId="{1CCEEB11-6D82-4446-B3A4-5730E301A0EB}">
      <dgm:prSet/>
      <dgm:spPr/>
      <dgm:t>
        <a:bodyPr/>
        <a:lstStyle/>
        <a:p>
          <a:endParaRPr lang="en-US"/>
        </a:p>
      </dgm:t>
    </dgm:pt>
    <dgm:pt modelId="{09FFDD4B-B659-4BCC-8820-AFC15595A639}" type="sibTrans" cxnId="{1CCEEB11-6D82-4446-B3A4-5730E301A0EB}">
      <dgm:prSet/>
      <dgm:spPr/>
      <dgm:t>
        <a:bodyPr/>
        <a:lstStyle/>
        <a:p>
          <a:endParaRPr lang="en-US"/>
        </a:p>
      </dgm:t>
    </dgm:pt>
    <dgm:pt modelId="{A7B523C7-2299-41E2-93F1-5A94121EC162}">
      <dgm:prSet phldrT="[Text]" custT="1"/>
      <dgm:spPr/>
      <dgm:t>
        <a:bodyPr/>
        <a:lstStyle/>
        <a:p>
          <a:r>
            <a:rPr lang="en-US" sz="2000" dirty="0"/>
            <a:t>Protocol section: 16.11.5 (6)(c)</a:t>
          </a:r>
        </a:p>
      </dgm:t>
    </dgm:pt>
    <dgm:pt modelId="{167CA149-E0F2-405D-9501-6F875F13199F}" type="parTrans" cxnId="{5A5DA152-9F15-4032-AC45-281674288222}">
      <dgm:prSet/>
      <dgm:spPr/>
      <dgm:t>
        <a:bodyPr/>
        <a:lstStyle/>
        <a:p>
          <a:endParaRPr lang="en-US"/>
        </a:p>
      </dgm:t>
    </dgm:pt>
    <dgm:pt modelId="{D4D3FE30-C62F-4EBB-A0E9-0AF6BAE879F3}" type="sibTrans" cxnId="{5A5DA152-9F15-4032-AC45-281674288222}">
      <dgm:prSet/>
      <dgm:spPr/>
      <dgm:t>
        <a:bodyPr/>
        <a:lstStyle/>
        <a:p>
          <a:endParaRPr lang="en-US"/>
        </a:p>
      </dgm:t>
    </dgm:pt>
    <dgm:pt modelId="{626B3A56-069F-4DCE-AABE-7C124E925D37}">
      <dgm:prSet phldrT="[Text]" custT="1"/>
      <dgm:spPr/>
      <dgm:t>
        <a:bodyPr/>
        <a:lstStyle/>
        <a:p>
          <a:r>
            <a:rPr lang="en-US" sz="2000" dirty="0"/>
            <a:t>Hold invoice(s) once collateral call is issued</a:t>
          </a:r>
        </a:p>
      </dgm:t>
    </dgm:pt>
    <dgm:pt modelId="{80824793-831A-44EC-B69E-60382D571D67}" type="parTrans" cxnId="{88DE61EE-77F8-4D62-9734-1D85B22ACB6A}">
      <dgm:prSet/>
      <dgm:spPr/>
      <dgm:t>
        <a:bodyPr/>
        <a:lstStyle/>
        <a:p>
          <a:endParaRPr lang="en-US"/>
        </a:p>
      </dgm:t>
    </dgm:pt>
    <dgm:pt modelId="{A8655354-D610-45B4-8017-CDD3C19DF219}" type="sibTrans" cxnId="{88DE61EE-77F8-4D62-9734-1D85B22ACB6A}">
      <dgm:prSet/>
      <dgm:spPr/>
      <dgm:t>
        <a:bodyPr/>
        <a:lstStyle/>
        <a:p>
          <a:endParaRPr lang="en-US"/>
        </a:p>
      </dgm:t>
    </dgm:pt>
    <dgm:pt modelId="{48290A00-35AE-44C4-A70B-26BAC0F2C0E1}" type="pres">
      <dgm:prSet presAssocID="{F4354DBA-48FC-4DA8-B5A6-989E5F734406}" presName="Name0" presStyleCnt="0">
        <dgm:presLayoutVars>
          <dgm:dir/>
          <dgm:animLvl val="lvl"/>
          <dgm:resizeHandles val="exact"/>
        </dgm:presLayoutVars>
      </dgm:prSet>
      <dgm:spPr/>
    </dgm:pt>
    <dgm:pt modelId="{35B480B3-6064-4AA8-BB7C-E656809490A8}" type="pres">
      <dgm:prSet presAssocID="{58EF4CB2-29C6-42DA-BFA3-461E99A8DC1F}" presName="linNode" presStyleCnt="0"/>
      <dgm:spPr/>
    </dgm:pt>
    <dgm:pt modelId="{E322B9DE-C6E4-4849-98CF-5439970030F3}" type="pres">
      <dgm:prSet presAssocID="{58EF4CB2-29C6-42DA-BFA3-461E99A8DC1F}" presName="parentText" presStyleLbl="node1" presStyleIdx="0" presStyleCnt="1">
        <dgm:presLayoutVars>
          <dgm:chMax val="1"/>
          <dgm:bulletEnabled val="1"/>
        </dgm:presLayoutVars>
      </dgm:prSet>
      <dgm:spPr/>
    </dgm:pt>
    <dgm:pt modelId="{09269765-B33C-49CE-AF44-E472CCDC5CF4}" type="pres">
      <dgm:prSet presAssocID="{58EF4CB2-29C6-42DA-BFA3-461E99A8DC1F}" presName="descendantText" presStyleLbl="alignAccFollowNode1" presStyleIdx="0" presStyleCnt="1">
        <dgm:presLayoutVars>
          <dgm:bulletEnabled val="1"/>
        </dgm:presLayoutVars>
      </dgm:prSet>
      <dgm:spPr/>
    </dgm:pt>
  </dgm:ptLst>
  <dgm:cxnLst>
    <dgm:cxn modelId="{B3E37611-7C30-456D-B144-DE498CE99D51}" type="presOf" srcId="{F4354DBA-48FC-4DA8-B5A6-989E5F734406}" destId="{48290A00-35AE-44C4-A70B-26BAC0F2C0E1}" srcOrd="0" destOrd="0" presId="urn:microsoft.com/office/officeart/2005/8/layout/vList5"/>
    <dgm:cxn modelId="{1CCEEB11-6D82-4446-B3A4-5730E301A0EB}" srcId="{F4354DBA-48FC-4DA8-B5A6-989E5F734406}" destId="{58EF4CB2-29C6-42DA-BFA3-461E99A8DC1F}" srcOrd="0" destOrd="0" parTransId="{84EBDADE-7175-4644-B93C-AAF504BE9781}" sibTransId="{09FFDD4B-B659-4BCC-8820-AFC15595A639}"/>
    <dgm:cxn modelId="{FEF7C064-39E0-4477-B068-F8E439A03816}" type="presOf" srcId="{A7B523C7-2299-41E2-93F1-5A94121EC162}" destId="{09269765-B33C-49CE-AF44-E472CCDC5CF4}" srcOrd="0" destOrd="0" presId="urn:microsoft.com/office/officeart/2005/8/layout/vList5"/>
    <dgm:cxn modelId="{0B40FF4E-E41F-48D9-B215-9D57A2DE030D}" type="presOf" srcId="{626B3A56-069F-4DCE-AABE-7C124E925D37}" destId="{09269765-B33C-49CE-AF44-E472CCDC5CF4}" srcOrd="0" destOrd="1" presId="urn:microsoft.com/office/officeart/2005/8/layout/vList5"/>
    <dgm:cxn modelId="{5A5DA152-9F15-4032-AC45-281674288222}" srcId="{58EF4CB2-29C6-42DA-BFA3-461E99A8DC1F}" destId="{A7B523C7-2299-41E2-93F1-5A94121EC162}" srcOrd="0" destOrd="0" parTransId="{167CA149-E0F2-405D-9501-6F875F13199F}" sibTransId="{D4D3FE30-C62F-4EBB-A0E9-0AF6BAE879F3}"/>
    <dgm:cxn modelId="{6B0EAE82-B310-41D0-8329-31194030F1FD}" type="presOf" srcId="{58EF4CB2-29C6-42DA-BFA3-461E99A8DC1F}" destId="{E322B9DE-C6E4-4849-98CF-5439970030F3}" srcOrd="0" destOrd="0" presId="urn:microsoft.com/office/officeart/2005/8/layout/vList5"/>
    <dgm:cxn modelId="{88DE61EE-77F8-4D62-9734-1D85B22ACB6A}" srcId="{58EF4CB2-29C6-42DA-BFA3-461E99A8DC1F}" destId="{626B3A56-069F-4DCE-AABE-7C124E925D37}" srcOrd="1" destOrd="0" parTransId="{80824793-831A-44EC-B69E-60382D571D67}" sibTransId="{A8655354-D610-45B4-8017-CDD3C19DF219}"/>
    <dgm:cxn modelId="{05AADBB1-D3A4-47BA-8A0B-0F61F96C9314}" type="presParOf" srcId="{48290A00-35AE-44C4-A70B-26BAC0F2C0E1}" destId="{35B480B3-6064-4AA8-BB7C-E656809490A8}" srcOrd="0" destOrd="0" presId="urn:microsoft.com/office/officeart/2005/8/layout/vList5"/>
    <dgm:cxn modelId="{59E6CE6D-29A9-4A85-A6BF-42F9DF249190}" type="presParOf" srcId="{35B480B3-6064-4AA8-BB7C-E656809490A8}" destId="{E322B9DE-C6E4-4849-98CF-5439970030F3}" srcOrd="0" destOrd="0" presId="urn:microsoft.com/office/officeart/2005/8/layout/vList5"/>
    <dgm:cxn modelId="{E2833FA4-C2CC-4894-A4F8-C8F3B0ED5042}" type="presParOf" srcId="{35B480B3-6064-4AA8-BB7C-E656809490A8}" destId="{09269765-B33C-49CE-AF44-E472CCDC5CF4}"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4354DBA-48FC-4DA8-B5A6-989E5F73440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58EF4CB2-29C6-42DA-BFA3-461E99A8DC1F}">
      <dgm:prSet phldrT="[Text]" custT="1"/>
      <dgm:spPr/>
      <dgm:t>
        <a:bodyPr/>
        <a:lstStyle/>
        <a:p>
          <a:r>
            <a:rPr lang="en-US" sz="2000" dirty="0"/>
            <a:t>Collateral Holds</a:t>
          </a:r>
        </a:p>
        <a:p>
          <a:r>
            <a:rPr lang="en-US" sz="2200" b="1" dirty="0"/>
            <a:t>Proposed Process</a:t>
          </a:r>
        </a:p>
      </dgm:t>
    </dgm:pt>
    <dgm:pt modelId="{84EBDADE-7175-4644-B93C-AAF504BE9781}" type="parTrans" cxnId="{1CCEEB11-6D82-4446-B3A4-5730E301A0EB}">
      <dgm:prSet/>
      <dgm:spPr/>
      <dgm:t>
        <a:bodyPr/>
        <a:lstStyle/>
        <a:p>
          <a:endParaRPr lang="en-US"/>
        </a:p>
      </dgm:t>
    </dgm:pt>
    <dgm:pt modelId="{09FFDD4B-B659-4BCC-8820-AFC15595A639}" type="sibTrans" cxnId="{1CCEEB11-6D82-4446-B3A4-5730E301A0EB}">
      <dgm:prSet/>
      <dgm:spPr/>
      <dgm:t>
        <a:bodyPr/>
        <a:lstStyle/>
        <a:p>
          <a:endParaRPr lang="en-US"/>
        </a:p>
      </dgm:t>
    </dgm:pt>
    <dgm:pt modelId="{A7B523C7-2299-41E2-93F1-5A94121EC162}">
      <dgm:prSet phldrT="[Text]" custT="1"/>
      <dgm:spPr/>
      <dgm:t>
        <a:bodyPr/>
        <a:lstStyle/>
        <a:p>
          <a:r>
            <a:rPr lang="en-US" sz="2000" dirty="0"/>
            <a:t>Protocol section: 16.11.5 (6)(c)</a:t>
          </a:r>
        </a:p>
      </dgm:t>
    </dgm:pt>
    <dgm:pt modelId="{167CA149-E0F2-405D-9501-6F875F13199F}" type="parTrans" cxnId="{5A5DA152-9F15-4032-AC45-281674288222}">
      <dgm:prSet/>
      <dgm:spPr/>
      <dgm:t>
        <a:bodyPr/>
        <a:lstStyle/>
        <a:p>
          <a:endParaRPr lang="en-US"/>
        </a:p>
      </dgm:t>
    </dgm:pt>
    <dgm:pt modelId="{D4D3FE30-C62F-4EBB-A0E9-0AF6BAE879F3}" type="sibTrans" cxnId="{5A5DA152-9F15-4032-AC45-281674288222}">
      <dgm:prSet/>
      <dgm:spPr/>
      <dgm:t>
        <a:bodyPr/>
        <a:lstStyle/>
        <a:p>
          <a:endParaRPr lang="en-US"/>
        </a:p>
      </dgm:t>
    </dgm:pt>
    <dgm:pt modelId="{626B3A56-069F-4DCE-AABE-7C124E925D37}">
      <dgm:prSet phldrT="[Text]" custT="1"/>
      <dgm:spPr/>
      <dgm:t>
        <a:bodyPr/>
        <a:lstStyle/>
        <a:p>
          <a:r>
            <a:rPr lang="en-US" sz="2000" dirty="0"/>
            <a:t>Hold invoice(s) once collateral call is past due and putting into collateral</a:t>
          </a:r>
        </a:p>
      </dgm:t>
    </dgm:pt>
    <dgm:pt modelId="{80824793-831A-44EC-B69E-60382D571D67}" type="parTrans" cxnId="{88DE61EE-77F8-4D62-9734-1D85B22ACB6A}">
      <dgm:prSet/>
      <dgm:spPr/>
      <dgm:t>
        <a:bodyPr/>
        <a:lstStyle/>
        <a:p>
          <a:endParaRPr lang="en-US"/>
        </a:p>
      </dgm:t>
    </dgm:pt>
    <dgm:pt modelId="{A8655354-D610-45B4-8017-CDD3C19DF219}" type="sibTrans" cxnId="{88DE61EE-77F8-4D62-9734-1D85B22ACB6A}">
      <dgm:prSet/>
      <dgm:spPr/>
      <dgm:t>
        <a:bodyPr/>
        <a:lstStyle/>
        <a:p>
          <a:endParaRPr lang="en-US"/>
        </a:p>
      </dgm:t>
    </dgm:pt>
    <dgm:pt modelId="{48290A00-35AE-44C4-A70B-26BAC0F2C0E1}" type="pres">
      <dgm:prSet presAssocID="{F4354DBA-48FC-4DA8-B5A6-989E5F734406}" presName="Name0" presStyleCnt="0">
        <dgm:presLayoutVars>
          <dgm:dir/>
          <dgm:animLvl val="lvl"/>
          <dgm:resizeHandles val="exact"/>
        </dgm:presLayoutVars>
      </dgm:prSet>
      <dgm:spPr/>
    </dgm:pt>
    <dgm:pt modelId="{35B480B3-6064-4AA8-BB7C-E656809490A8}" type="pres">
      <dgm:prSet presAssocID="{58EF4CB2-29C6-42DA-BFA3-461E99A8DC1F}" presName="linNode" presStyleCnt="0"/>
      <dgm:spPr/>
    </dgm:pt>
    <dgm:pt modelId="{E322B9DE-C6E4-4849-98CF-5439970030F3}" type="pres">
      <dgm:prSet presAssocID="{58EF4CB2-29C6-42DA-BFA3-461E99A8DC1F}" presName="parentText" presStyleLbl="node1" presStyleIdx="0" presStyleCnt="1">
        <dgm:presLayoutVars>
          <dgm:chMax val="1"/>
          <dgm:bulletEnabled val="1"/>
        </dgm:presLayoutVars>
      </dgm:prSet>
      <dgm:spPr/>
    </dgm:pt>
    <dgm:pt modelId="{09269765-B33C-49CE-AF44-E472CCDC5CF4}" type="pres">
      <dgm:prSet presAssocID="{58EF4CB2-29C6-42DA-BFA3-461E99A8DC1F}" presName="descendantText" presStyleLbl="alignAccFollowNode1" presStyleIdx="0" presStyleCnt="1">
        <dgm:presLayoutVars>
          <dgm:bulletEnabled val="1"/>
        </dgm:presLayoutVars>
      </dgm:prSet>
      <dgm:spPr/>
    </dgm:pt>
  </dgm:ptLst>
  <dgm:cxnLst>
    <dgm:cxn modelId="{B3E37611-7C30-456D-B144-DE498CE99D51}" type="presOf" srcId="{F4354DBA-48FC-4DA8-B5A6-989E5F734406}" destId="{48290A00-35AE-44C4-A70B-26BAC0F2C0E1}" srcOrd="0" destOrd="0" presId="urn:microsoft.com/office/officeart/2005/8/layout/vList5"/>
    <dgm:cxn modelId="{1CCEEB11-6D82-4446-B3A4-5730E301A0EB}" srcId="{F4354DBA-48FC-4DA8-B5A6-989E5F734406}" destId="{58EF4CB2-29C6-42DA-BFA3-461E99A8DC1F}" srcOrd="0" destOrd="0" parTransId="{84EBDADE-7175-4644-B93C-AAF504BE9781}" sibTransId="{09FFDD4B-B659-4BCC-8820-AFC15595A639}"/>
    <dgm:cxn modelId="{FEF7C064-39E0-4477-B068-F8E439A03816}" type="presOf" srcId="{A7B523C7-2299-41E2-93F1-5A94121EC162}" destId="{09269765-B33C-49CE-AF44-E472CCDC5CF4}" srcOrd="0" destOrd="0" presId="urn:microsoft.com/office/officeart/2005/8/layout/vList5"/>
    <dgm:cxn modelId="{0B40FF4E-E41F-48D9-B215-9D57A2DE030D}" type="presOf" srcId="{626B3A56-069F-4DCE-AABE-7C124E925D37}" destId="{09269765-B33C-49CE-AF44-E472CCDC5CF4}" srcOrd="0" destOrd="1" presId="urn:microsoft.com/office/officeart/2005/8/layout/vList5"/>
    <dgm:cxn modelId="{5A5DA152-9F15-4032-AC45-281674288222}" srcId="{58EF4CB2-29C6-42DA-BFA3-461E99A8DC1F}" destId="{A7B523C7-2299-41E2-93F1-5A94121EC162}" srcOrd="0" destOrd="0" parTransId="{167CA149-E0F2-405D-9501-6F875F13199F}" sibTransId="{D4D3FE30-C62F-4EBB-A0E9-0AF6BAE879F3}"/>
    <dgm:cxn modelId="{6B0EAE82-B310-41D0-8329-31194030F1FD}" type="presOf" srcId="{58EF4CB2-29C6-42DA-BFA3-461E99A8DC1F}" destId="{E322B9DE-C6E4-4849-98CF-5439970030F3}" srcOrd="0" destOrd="0" presId="urn:microsoft.com/office/officeart/2005/8/layout/vList5"/>
    <dgm:cxn modelId="{88DE61EE-77F8-4D62-9734-1D85B22ACB6A}" srcId="{58EF4CB2-29C6-42DA-BFA3-461E99A8DC1F}" destId="{626B3A56-069F-4DCE-AABE-7C124E925D37}" srcOrd="1" destOrd="0" parTransId="{80824793-831A-44EC-B69E-60382D571D67}" sibTransId="{A8655354-D610-45B4-8017-CDD3C19DF219}"/>
    <dgm:cxn modelId="{05AADBB1-D3A4-47BA-8A0B-0F61F96C9314}" type="presParOf" srcId="{48290A00-35AE-44C4-A70B-26BAC0F2C0E1}" destId="{35B480B3-6064-4AA8-BB7C-E656809490A8}" srcOrd="0" destOrd="0" presId="urn:microsoft.com/office/officeart/2005/8/layout/vList5"/>
    <dgm:cxn modelId="{59E6CE6D-29A9-4A85-A6BF-42F9DF249190}" type="presParOf" srcId="{35B480B3-6064-4AA8-BB7C-E656809490A8}" destId="{E322B9DE-C6E4-4849-98CF-5439970030F3}" srcOrd="0" destOrd="0" presId="urn:microsoft.com/office/officeart/2005/8/layout/vList5"/>
    <dgm:cxn modelId="{E2833FA4-C2CC-4894-A4F8-C8F3B0ED5042}" type="presParOf" srcId="{35B480B3-6064-4AA8-BB7C-E656809490A8}" destId="{09269765-B33C-49CE-AF44-E472CCDC5CF4}" srcOrd="1" destOrd="0" presId="urn:microsoft.com/office/officeart/2005/8/layout/vList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4C1EF95-C52D-47EF-8B7F-46B312B0CC55}"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en-US"/>
        </a:p>
      </dgm:t>
    </dgm:pt>
    <dgm:pt modelId="{FCB055BA-17A0-4CF6-8B87-8327F652C14B}">
      <dgm:prSet phldrT="[Text]" custT="1"/>
      <dgm:spPr/>
      <dgm:t>
        <a:bodyPr/>
        <a:lstStyle/>
        <a:p>
          <a:r>
            <a:rPr lang="en-US" sz="1100" dirty="0"/>
            <a:t>Treasury receives an email from credit that identifies which MP to hold funds for and how much of the invoice amount should be held</a:t>
          </a:r>
        </a:p>
      </dgm:t>
    </dgm:pt>
    <dgm:pt modelId="{0FE6DAF4-FEA5-427D-8510-0A91F6A68CF5}" type="parTrans" cxnId="{60261E09-BE7B-4945-90AB-0DC551C8DEDC}">
      <dgm:prSet/>
      <dgm:spPr/>
      <dgm:t>
        <a:bodyPr/>
        <a:lstStyle/>
        <a:p>
          <a:endParaRPr lang="en-US"/>
        </a:p>
      </dgm:t>
    </dgm:pt>
    <dgm:pt modelId="{B6354A2E-6090-475B-AC08-349AB6DA3208}" type="sibTrans" cxnId="{60261E09-BE7B-4945-90AB-0DC551C8DEDC}">
      <dgm:prSet/>
      <dgm:spPr/>
      <dgm:t>
        <a:bodyPr/>
        <a:lstStyle/>
        <a:p>
          <a:endParaRPr lang="en-US" dirty="0"/>
        </a:p>
      </dgm:t>
    </dgm:pt>
    <dgm:pt modelId="{CCFF2BF0-A376-4BE4-BFB1-ACBB05D0C409}">
      <dgm:prSet phldrT="[Text]" custT="1"/>
      <dgm:spPr/>
      <dgm:t>
        <a:bodyPr/>
        <a:lstStyle/>
        <a:p>
          <a:r>
            <a:rPr lang="en-US" sz="1400" dirty="0"/>
            <a:t>If the collateral hold amount is greater than the invoice, the entire invoice amount is held</a:t>
          </a:r>
        </a:p>
      </dgm:t>
    </dgm:pt>
    <dgm:pt modelId="{95ADEF66-10ED-404E-8598-4485E1D2DB28}" type="parTrans" cxnId="{1A68A43D-A1CA-4B90-8924-ADC7006D5D44}">
      <dgm:prSet/>
      <dgm:spPr/>
      <dgm:t>
        <a:bodyPr/>
        <a:lstStyle/>
        <a:p>
          <a:endParaRPr lang="en-US"/>
        </a:p>
      </dgm:t>
    </dgm:pt>
    <dgm:pt modelId="{042D4BF7-4A72-4E24-9BF6-5112496158EE}" type="sibTrans" cxnId="{1A68A43D-A1CA-4B90-8924-ADC7006D5D44}">
      <dgm:prSet/>
      <dgm:spPr/>
      <dgm:t>
        <a:bodyPr/>
        <a:lstStyle/>
        <a:p>
          <a:endParaRPr lang="en-US" dirty="0"/>
        </a:p>
      </dgm:t>
    </dgm:pt>
    <dgm:pt modelId="{F5AC12E3-9C3B-4A9E-837F-BDF44BE8BEFF}">
      <dgm:prSet phldrT="[Text]" custT="1"/>
      <dgm:spPr/>
      <dgm:t>
        <a:bodyPr/>
        <a:lstStyle/>
        <a:p>
          <a:r>
            <a:rPr lang="en-US" sz="1400" dirty="0"/>
            <a:t>If the collateral hold amount is less than the invoice, partial payment is held</a:t>
          </a:r>
        </a:p>
      </dgm:t>
    </dgm:pt>
    <dgm:pt modelId="{246A0847-1323-40F2-9DD3-72631F2C7211}" type="parTrans" cxnId="{766536C9-3249-49F1-94F3-95A275A15154}">
      <dgm:prSet/>
      <dgm:spPr/>
      <dgm:t>
        <a:bodyPr/>
        <a:lstStyle/>
        <a:p>
          <a:endParaRPr lang="en-US"/>
        </a:p>
      </dgm:t>
    </dgm:pt>
    <dgm:pt modelId="{788A533E-5305-4EE2-9B74-503F431D8994}" type="sibTrans" cxnId="{766536C9-3249-49F1-94F3-95A275A15154}">
      <dgm:prSet/>
      <dgm:spPr/>
      <dgm:t>
        <a:bodyPr/>
        <a:lstStyle/>
        <a:p>
          <a:endParaRPr lang="en-US" dirty="0"/>
        </a:p>
      </dgm:t>
    </dgm:pt>
    <dgm:pt modelId="{22B477A3-F1CA-482E-8190-1287A5593E69}">
      <dgm:prSet phldrT="[Text]" custT="1"/>
      <dgm:spPr/>
      <dgm:t>
        <a:bodyPr/>
        <a:lstStyle/>
        <a:p>
          <a:r>
            <a:rPr lang="en-US" sz="1400" dirty="0"/>
            <a:t>Treasury deletes or changes the amount of the wire(s) in the bank, then approves and releases the wire(s)</a:t>
          </a:r>
        </a:p>
      </dgm:t>
    </dgm:pt>
    <dgm:pt modelId="{3F39DB11-A662-4EC1-B07A-CE38500D8528}" type="parTrans" cxnId="{F55E80EA-834B-4F87-80CA-00E71C1D511B}">
      <dgm:prSet/>
      <dgm:spPr/>
      <dgm:t>
        <a:bodyPr/>
        <a:lstStyle/>
        <a:p>
          <a:endParaRPr lang="en-US"/>
        </a:p>
      </dgm:t>
    </dgm:pt>
    <dgm:pt modelId="{286D4126-3AB2-46AE-B148-4EF0EA49F0FF}" type="sibTrans" cxnId="{F55E80EA-834B-4F87-80CA-00E71C1D511B}">
      <dgm:prSet/>
      <dgm:spPr/>
      <dgm:t>
        <a:bodyPr/>
        <a:lstStyle/>
        <a:p>
          <a:endParaRPr lang="en-US" dirty="0"/>
        </a:p>
      </dgm:t>
    </dgm:pt>
    <dgm:pt modelId="{37E27870-5884-45F4-A152-FC2891DDAE70}">
      <dgm:prSet phldrT="[Text]"/>
      <dgm:spPr/>
      <dgm:t>
        <a:bodyPr/>
        <a:lstStyle/>
        <a:p>
          <a:r>
            <a:rPr lang="en-US" dirty="0"/>
            <a:t>On the next day, if the MP is no longer on the collateral hold email, Treasury will return the held funds and update files</a:t>
          </a:r>
        </a:p>
      </dgm:t>
    </dgm:pt>
    <dgm:pt modelId="{AB924C1B-043F-49D1-8699-A5E2206AD8B0}" type="parTrans" cxnId="{922E436E-9158-437B-833B-2D916C194070}">
      <dgm:prSet/>
      <dgm:spPr/>
      <dgm:t>
        <a:bodyPr/>
        <a:lstStyle/>
        <a:p>
          <a:endParaRPr lang="en-US"/>
        </a:p>
      </dgm:t>
    </dgm:pt>
    <dgm:pt modelId="{52BDFFD0-D702-4F26-899E-CE3F1CEC1A2E}" type="sibTrans" cxnId="{922E436E-9158-437B-833B-2D916C194070}">
      <dgm:prSet/>
      <dgm:spPr/>
      <dgm:t>
        <a:bodyPr/>
        <a:lstStyle/>
        <a:p>
          <a:endParaRPr lang="en-US" dirty="0"/>
        </a:p>
      </dgm:t>
    </dgm:pt>
    <dgm:pt modelId="{9B144867-7D52-4A1C-AB35-A78B9A134ABD}">
      <dgm:prSet phldrT="[Text]" custT="1"/>
      <dgm:spPr/>
      <dgm:t>
        <a:bodyPr/>
        <a:lstStyle/>
        <a:p>
          <a:r>
            <a:rPr lang="en-US" sz="1100" dirty="0"/>
            <a:t>Each day, as the collateral hold amount changes, or is cured, Treasury makes manual adjustments and either holds or releases the invoice amounts</a:t>
          </a:r>
        </a:p>
      </dgm:t>
    </dgm:pt>
    <dgm:pt modelId="{6FC8AF1D-5774-4D32-8BBE-37322FDB3DEA}" type="parTrans" cxnId="{EDD3FAD9-CF42-4F0C-87F3-3776DD2A67C2}">
      <dgm:prSet/>
      <dgm:spPr/>
      <dgm:t>
        <a:bodyPr/>
        <a:lstStyle/>
        <a:p>
          <a:endParaRPr lang="en-US"/>
        </a:p>
      </dgm:t>
    </dgm:pt>
    <dgm:pt modelId="{747D82B6-AC03-4849-B5C5-7D1B295D31D4}" type="sibTrans" cxnId="{EDD3FAD9-CF42-4F0C-87F3-3776DD2A67C2}">
      <dgm:prSet/>
      <dgm:spPr/>
      <dgm:t>
        <a:bodyPr/>
        <a:lstStyle/>
        <a:p>
          <a:endParaRPr lang="en-US"/>
        </a:p>
      </dgm:t>
    </dgm:pt>
    <dgm:pt modelId="{0CFA69EE-5F8C-437E-BAA3-73BB9EE087BC}" type="pres">
      <dgm:prSet presAssocID="{54C1EF95-C52D-47EF-8B7F-46B312B0CC55}" presName="diagram" presStyleCnt="0">
        <dgm:presLayoutVars>
          <dgm:dir/>
          <dgm:resizeHandles val="exact"/>
        </dgm:presLayoutVars>
      </dgm:prSet>
      <dgm:spPr/>
    </dgm:pt>
    <dgm:pt modelId="{EE80224C-C3F2-4C70-96A9-BD38E62A43AD}" type="pres">
      <dgm:prSet presAssocID="{FCB055BA-17A0-4CF6-8B87-8327F652C14B}" presName="node" presStyleLbl="node1" presStyleIdx="0" presStyleCnt="6">
        <dgm:presLayoutVars>
          <dgm:bulletEnabled val="1"/>
        </dgm:presLayoutVars>
      </dgm:prSet>
      <dgm:spPr/>
    </dgm:pt>
    <dgm:pt modelId="{B7B934BB-BE37-40AE-9B43-D37CA6570A2C}" type="pres">
      <dgm:prSet presAssocID="{B6354A2E-6090-475B-AC08-349AB6DA3208}" presName="sibTrans" presStyleLbl="sibTrans2D1" presStyleIdx="0" presStyleCnt="5"/>
      <dgm:spPr/>
    </dgm:pt>
    <dgm:pt modelId="{45A49AE4-CB8C-4822-A431-13F5868D148C}" type="pres">
      <dgm:prSet presAssocID="{B6354A2E-6090-475B-AC08-349AB6DA3208}" presName="connectorText" presStyleLbl="sibTrans2D1" presStyleIdx="0" presStyleCnt="5"/>
      <dgm:spPr/>
    </dgm:pt>
    <dgm:pt modelId="{AF9BBB56-A766-47E2-A199-0B16236AC979}" type="pres">
      <dgm:prSet presAssocID="{CCFF2BF0-A376-4BE4-BFB1-ACBB05D0C409}" presName="node" presStyleLbl="node1" presStyleIdx="1" presStyleCnt="6" custScaleY="108784">
        <dgm:presLayoutVars>
          <dgm:bulletEnabled val="1"/>
        </dgm:presLayoutVars>
      </dgm:prSet>
      <dgm:spPr/>
    </dgm:pt>
    <dgm:pt modelId="{A828531A-5568-4441-804E-5584B34F0B86}" type="pres">
      <dgm:prSet presAssocID="{042D4BF7-4A72-4E24-9BF6-5112496158EE}" presName="sibTrans" presStyleLbl="sibTrans2D1" presStyleIdx="1" presStyleCnt="5"/>
      <dgm:spPr/>
    </dgm:pt>
    <dgm:pt modelId="{5875EBB5-1171-4BE3-B985-EAFAE8FEF8D3}" type="pres">
      <dgm:prSet presAssocID="{042D4BF7-4A72-4E24-9BF6-5112496158EE}" presName="connectorText" presStyleLbl="sibTrans2D1" presStyleIdx="1" presStyleCnt="5"/>
      <dgm:spPr/>
    </dgm:pt>
    <dgm:pt modelId="{3343FAF5-0E0F-4541-8104-ED0A07169BCD}" type="pres">
      <dgm:prSet presAssocID="{F5AC12E3-9C3B-4A9E-837F-BDF44BE8BEFF}" presName="node" presStyleLbl="node1" presStyleIdx="2" presStyleCnt="6">
        <dgm:presLayoutVars>
          <dgm:bulletEnabled val="1"/>
        </dgm:presLayoutVars>
      </dgm:prSet>
      <dgm:spPr/>
    </dgm:pt>
    <dgm:pt modelId="{D4B931BB-C556-46D8-841B-8006555B2082}" type="pres">
      <dgm:prSet presAssocID="{788A533E-5305-4EE2-9B74-503F431D8994}" presName="sibTrans" presStyleLbl="sibTrans2D1" presStyleIdx="2" presStyleCnt="5"/>
      <dgm:spPr/>
    </dgm:pt>
    <dgm:pt modelId="{471FDF50-0210-4AD3-925C-020B81951BC8}" type="pres">
      <dgm:prSet presAssocID="{788A533E-5305-4EE2-9B74-503F431D8994}" presName="connectorText" presStyleLbl="sibTrans2D1" presStyleIdx="2" presStyleCnt="5"/>
      <dgm:spPr/>
    </dgm:pt>
    <dgm:pt modelId="{6CDBE6E2-8CAA-427B-BDD6-F4147CAD2D24}" type="pres">
      <dgm:prSet presAssocID="{22B477A3-F1CA-482E-8190-1287A5593E69}" presName="node" presStyleLbl="node1" presStyleIdx="3" presStyleCnt="6">
        <dgm:presLayoutVars>
          <dgm:bulletEnabled val="1"/>
        </dgm:presLayoutVars>
      </dgm:prSet>
      <dgm:spPr/>
    </dgm:pt>
    <dgm:pt modelId="{7859CD12-9A10-461B-A455-67976434A470}" type="pres">
      <dgm:prSet presAssocID="{286D4126-3AB2-46AE-B148-4EF0EA49F0FF}" presName="sibTrans" presStyleLbl="sibTrans2D1" presStyleIdx="3" presStyleCnt="5"/>
      <dgm:spPr/>
    </dgm:pt>
    <dgm:pt modelId="{58814B59-1722-4875-B1A7-B267F55A9C34}" type="pres">
      <dgm:prSet presAssocID="{286D4126-3AB2-46AE-B148-4EF0EA49F0FF}" presName="connectorText" presStyleLbl="sibTrans2D1" presStyleIdx="3" presStyleCnt="5"/>
      <dgm:spPr/>
    </dgm:pt>
    <dgm:pt modelId="{78B224E6-C354-4CBC-BD13-884D10241052}" type="pres">
      <dgm:prSet presAssocID="{37E27870-5884-45F4-A152-FC2891DDAE70}" presName="node" presStyleLbl="node1" presStyleIdx="4" presStyleCnt="6">
        <dgm:presLayoutVars>
          <dgm:bulletEnabled val="1"/>
        </dgm:presLayoutVars>
      </dgm:prSet>
      <dgm:spPr/>
    </dgm:pt>
    <dgm:pt modelId="{D70CAF78-056D-4610-BEBD-02EEFB973AC8}" type="pres">
      <dgm:prSet presAssocID="{52BDFFD0-D702-4F26-899E-CE3F1CEC1A2E}" presName="sibTrans" presStyleLbl="sibTrans2D1" presStyleIdx="4" presStyleCnt="5"/>
      <dgm:spPr/>
    </dgm:pt>
    <dgm:pt modelId="{959DA5E4-1206-4008-8F21-6291B15ED361}" type="pres">
      <dgm:prSet presAssocID="{52BDFFD0-D702-4F26-899E-CE3F1CEC1A2E}" presName="connectorText" presStyleLbl="sibTrans2D1" presStyleIdx="4" presStyleCnt="5"/>
      <dgm:spPr/>
    </dgm:pt>
    <dgm:pt modelId="{BAAA1ED2-F5FF-4680-91C8-F680F1C15DF4}" type="pres">
      <dgm:prSet presAssocID="{9B144867-7D52-4A1C-AB35-A78B9A134ABD}" presName="node" presStyleLbl="node1" presStyleIdx="5" presStyleCnt="6">
        <dgm:presLayoutVars>
          <dgm:bulletEnabled val="1"/>
        </dgm:presLayoutVars>
      </dgm:prSet>
      <dgm:spPr/>
    </dgm:pt>
  </dgm:ptLst>
  <dgm:cxnLst>
    <dgm:cxn modelId="{60261E09-BE7B-4945-90AB-0DC551C8DEDC}" srcId="{54C1EF95-C52D-47EF-8B7F-46B312B0CC55}" destId="{FCB055BA-17A0-4CF6-8B87-8327F652C14B}" srcOrd="0" destOrd="0" parTransId="{0FE6DAF4-FEA5-427D-8510-0A91F6A68CF5}" sibTransId="{B6354A2E-6090-475B-AC08-349AB6DA3208}"/>
    <dgm:cxn modelId="{A4548A1D-56D4-43D2-BC69-A2971ACCF97D}" type="presOf" srcId="{22B477A3-F1CA-482E-8190-1287A5593E69}" destId="{6CDBE6E2-8CAA-427B-BDD6-F4147CAD2D24}" srcOrd="0" destOrd="0" presId="urn:microsoft.com/office/officeart/2005/8/layout/process5"/>
    <dgm:cxn modelId="{224DB924-D6BC-4720-86B6-29A38FC21148}" type="presOf" srcId="{F5AC12E3-9C3B-4A9E-837F-BDF44BE8BEFF}" destId="{3343FAF5-0E0F-4541-8104-ED0A07169BCD}" srcOrd="0" destOrd="0" presId="urn:microsoft.com/office/officeart/2005/8/layout/process5"/>
    <dgm:cxn modelId="{1A68A43D-A1CA-4B90-8924-ADC7006D5D44}" srcId="{54C1EF95-C52D-47EF-8B7F-46B312B0CC55}" destId="{CCFF2BF0-A376-4BE4-BFB1-ACBB05D0C409}" srcOrd="1" destOrd="0" parTransId="{95ADEF66-10ED-404E-8598-4485E1D2DB28}" sibTransId="{042D4BF7-4A72-4E24-9BF6-5112496158EE}"/>
    <dgm:cxn modelId="{4EC6045F-4683-4951-B871-9FBE12A315A8}" type="presOf" srcId="{B6354A2E-6090-475B-AC08-349AB6DA3208}" destId="{45A49AE4-CB8C-4822-A431-13F5868D148C}" srcOrd="1" destOrd="0" presId="urn:microsoft.com/office/officeart/2005/8/layout/process5"/>
    <dgm:cxn modelId="{922E436E-9158-437B-833B-2D916C194070}" srcId="{54C1EF95-C52D-47EF-8B7F-46B312B0CC55}" destId="{37E27870-5884-45F4-A152-FC2891DDAE70}" srcOrd="4" destOrd="0" parTransId="{AB924C1B-043F-49D1-8699-A5E2206AD8B0}" sibTransId="{52BDFFD0-D702-4F26-899E-CE3F1CEC1A2E}"/>
    <dgm:cxn modelId="{6A42854F-6CF1-4288-8BAB-7676064E50B7}" type="presOf" srcId="{788A533E-5305-4EE2-9B74-503F431D8994}" destId="{471FDF50-0210-4AD3-925C-020B81951BC8}" srcOrd="1" destOrd="0" presId="urn:microsoft.com/office/officeart/2005/8/layout/process5"/>
    <dgm:cxn modelId="{1A117B54-115D-4D75-9AF1-8D856F987232}" type="presOf" srcId="{9B144867-7D52-4A1C-AB35-A78B9A134ABD}" destId="{BAAA1ED2-F5FF-4680-91C8-F680F1C15DF4}" srcOrd="0" destOrd="0" presId="urn:microsoft.com/office/officeart/2005/8/layout/process5"/>
    <dgm:cxn modelId="{F23DB677-035B-4FAD-BB57-7B507571CB72}" type="presOf" srcId="{042D4BF7-4A72-4E24-9BF6-5112496158EE}" destId="{5875EBB5-1171-4BE3-B985-EAFAE8FEF8D3}" srcOrd="1" destOrd="0" presId="urn:microsoft.com/office/officeart/2005/8/layout/process5"/>
    <dgm:cxn modelId="{BBCF8385-3FB3-46B1-ACBE-CC79A9072D19}" type="presOf" srcId="{788A533E-5305-4EE2-9B74-503F431D8994}" destId="{D4B931BB-C556-46D8-841B-8006555B2082}" srcOrd="0" destOrd="0" presId="urn:microsoft.com/office/officeart/2005/8/layout/process5"/>
    <dgm:cxn modelId="{EF09B28F-FA9E-4E3C-80C9-0755FED7FC8E}" type="presOf" srcId="{FCB055BA-17A0-4CF6-8B87-8327F652C14B}" destId="{EE80224C-C3F2-4C70-96A9-BD38E62A43AD}" srcOrd="0" destOrd="0" presId="urn:microsoft.com/office/officeart/2005/8/layout/process5"/>
    <dgm:cxn modelId="{E7BD0F9F-B6D7-42AE-92A9-CF46491D9539}" type="presOf" srcId="{286D4126-3AB2-46AE-B148-4EF0EA49F0FF}" destId="{7859CD12-9A10-461B-A455-67976434A470}" srcOrd="0" destOrd="0" presId="urn:microsoft.com/office/officeart/2005/8/layout/process5"/>
    <dgm:cxn modelId="{9952D0A3-9312-499F-9424-26B10C1DF0ED}" type="presOf" srcId="{54C1EF95-C52D-47EF-8B7F-46B312B0CC55}" destId="{0CFA69EE-5F8C-437E-BAA3-73BB9EE087BC}" srcOrd="0" destOrd="0" presId="urn:microsoft.com/office/officeart/2005/8/layout/process5"/>
    <dgm:cxn modelId="{7E9A08AB-7FD6-4670-92A2-DDAAFC85B6EF}" type="presOf" srcId="{B6354A2E-6090-475B-AC08-349AB6DA3208}" destId="{B7B934BB-BE37-40AE-9B43-D37CA6570A2C}" srcOrd="0" destOrd="0" presId="urn:microsoft.com/office/officeart/2005/8/layout/process5"/>
    <dgm:cxn modelId="{766536C9-3249-49F1-94F3-95A275A15154}" srcId="{54C1EF95-C52D-47EF-8B7F-46B312B0CC55}" destId="{F5AC12E3-9C3B-4A9E-837F-BDF44BE8BEFF}" srcOrd="2" destOrd="0" parTransId="{246A0847-1323-40F2-9DD3-72631F2C7211}" sibTransId="{788A533E-5305-4EE2-9B74-503F431D8994}"/>
    <dgm:cxn modelId="{F28E28CA-A904-41BE-B24F-773292780366}" type="presOf" srcId="{CCFF2BF0-A376-4BE4-BFB1-ACBB05D0C409}" destId="{AF9BBB56-A766-47E2-A199-0B16236AC979}" srcOrd="0" destOrd="0" presId="urn:microsoft.com/office/officeart/2005/8/layout/process5"/>
    <dgm:cxn modelId="{877CD3CC-21C9-4227-903E-7EC8AEB56E70}" type="presOf" srcId="{52BDFFD0-D702-4F26-899E-CE3F1CEC1A2E}" destId="{D70CAF78-056D-4610-BEBD-02EEFB973AC8}" srcOrd="0" destOrd="0" presId="urn:microsoft.com/office/officeart/2005/8/layout/process5"/>
    <dgm:cxn modelId="{8EFE77CD-35EA-413D-B26C-15D39FA44BBB}" type="presOf" srcId="{37E27870-5884-45F4-A152-FC2891DDAE70}" destId="{78B224E6-C354-4CBC-BD13-884D10241052}" srcOrd="0" destOrd="0" presId="urn:microsoft.com/office/officeart/2005/8/layout/process5"/>
    <dgm:cxn modelId="{EDD3FAD9-CF42-4F0C-87F3-3776DD2A67C2}" srcId="{54C1EF95-C52D-47EF-8B7F-46B312B0CC55}" destId="{9B144867-7D52-4A1C-AB35-A78B9A134ABD}" srcOrd="5" destOrd="0" parTransId="{6FC8AF1D-5774-4D32-8BBE-37322FDB3DEA}" sibTransId="{747D82B6-AC03-4849-B5C5-7D1B295D31D4}"/>
    <dgm:cxn modelId="{9E6F6EE5-00B9-4CE8-A63F-966B2B5C17B9}" type="presOf" srcId="{52BDFFD0-D702-4F26-899E-CE3F1CEC1A2E}" destId="{959DA5E4-1206-4008-8F21-6291B15ED361}" srcOrd="1" destOrd="0" presId="urn:microsoft.com/office/officeart/2005/8/layout/process5"/>
    <dgm:cxn modelId="{F55E80EA-834B-4F87-80CA-00E71C1D511B}" srcId="{54C1EF95-C52D-47EF-8B7F-46B312B0CC55}" destId="{22B477A3-F1CA-482E-8190-1287A5593E69}" srcOrd="3" destOrd="0" parTransId="{3F39DB11-A662-4EC1-B07A-CE38500D8528}" sibTransId="{286D4126-3AB2-46AE-B148-4EF0EA49F0FF}"/>
    <dgm:cxn modelId="{A2FAA4F1-D827-4829-8E06-334D561951DD}" type="presOf" srcId="{042D4BF7-4A72-4E24-9BF6-5112496158EE}" destId="{A828531A-5568-4441-804E-5584B34F0B86}" srcOrd="0" destOrd="0" presId="urn:microsoft.com/office/officeart/2005/8/layout/process5"/>
    <dgm:cxn modelId="{21E9A0FE-AC0B-48C5-A24D-3723ED616AB9}" type="presOf" srcId="{286D4126-3AB2-46AE-B148-4EF0EA49F0FF}" destId="{58814B59-1722-4875-B1A7-B267F55A9C34}" srcOrd="1" destOrd="0" presId="urn:microsoft.com/office/officeart/2005/8/layout/process5"/>
    <dgm:cxn modelId="{D28BA651-B6F6-4CBC-9196-63EAADDA6BA4}" type="presParOf" srcId="{0CFA69EE-5F8C-437E-BAA3-73BB9EE087BC}" destId="{EE80224C-C3F2-4C70-96A9-BD38E62A43AD}" srcOrd="0" destOrd="0" presId="urn:microsoft.com/office/officeart/2005/8/layout/process5"/>
    <dgm:cxn modelId="{F225D787-EE96-4B91-833F-C796AF62DD1C}" type="presParOf" srcId="{0CFA69EE-5F8C-437E-BAA3-73BB9EE087BC}" destId="{B7B934BB-BE37-40AE-9B43-D37CA6570A2C}" srcOrd="1" destOrd="0" presId="urn:microsoft.com/office/officeart/2005/8/layout/process5"/>
    <dgm:cxn modelId="{BC50E742-CA02-416F-850E-6C0A5E3B3BCA}" type="presParOf" srcId="{B7B934BB-BE37-40AE-9B43-D37CA6570A2C}" destId="{45A49AE4-CB8C-4822-A431-13F5868D148C}" srcOrd="0" destOrd="0" presId="urn:microsoft.com/office/officeart/2005/8/layout/process5"/>
    <dgm:cxn modelId="{25720A01-5B2F-4243-8542-866AC46F197D}" type="presParOf" srcId="{0CFA69EE-5F8C-437E-BAA3-73BB9EE087BC}" destId="{AF9BBB56-A766-47E2-A199-0B16236AC979}" srcOrd="2" destOrd="0" presId="urn:microsoft.com/office/officeart/2005/8/layout/process5"/>
    <dgm:cxn modelId="{E38E430D-5A73-4E07-B457-E4A01F443DB1}" type="presParOf" srcId="{0CFA69EE-5F8C-437E-BAA3-73BB9EE087BC}" destId="{A828531A-5568-4441-804E-5584B34F0B86}" srcOrd="3" destOrd="0" presId="urn:microsoft.com/office/officeart/2005/8/layout/process5"/>
    <dgm:cxn modelId="{7DE0DF25-237E-4477-B0F2-12C3C6575869}" type="presParOf" srcId="{A828531A-5568-4441-804E-5584B34F0B86}" destId="{5875EBB5-1171-4BE3-B985-EAFAE8FEF8D3}" srcOrd="0" destOrd="0" presId="urn:microsoft.com/office/officeart/2005/8/layout/process5"/>
    <dgm:cxn modelId="{896526B5-171A-4A09-AC10-E98D909741D6}" type="presParOf" srcId="{0CFA69EE-5F8C-437E-BAA3-73BB9EE087BC}" destId="{3343FAF5-0E0F-4541-8104-ED0A07169BCD}" srcOrd="4" destOrd="0" presId="urn:microsoft.com/office/officeart/2005/8/layout/process5"/>
    <dgm:cxn modelId="{C00AA22B-521D-4636-B06A-31ACE4D605E2}" type="presParOf" srcId="{0CFA69EE-5F8C-437E-BAA3-73BB9EE087BC}" destId="{D4B931BB-C556-46D8-841B-8006555B2082}" srcOrd="5" destOrd="0" presId="urn:microsoft.com/office/officeart/2005/8/layout/process5"/>
    <dgm:cxn modelId="{115B4441-1687-438A-9FDB-AA3458AD394F}" type="presParOf" srcId="{D4B931BB-C556-46D8-841B-8006555B2082}" destId="{471FDF50-0210-4AD3-925C-020B81951BC8}" srcOrd="0" destOrd="0" presId="urn:microsoft.com/office/officeart/2005/8/layout/process5"/>
    <dgm:cxn modelId="{CE7D747F-90B3-4660-9BEC-8E8EBB96BA26}" type="presParOf" srcId="{0CFA69EE-5F8C-437E-BAA3-73BB9EE087BC}" destId="{6CDBE6E2-8CAA-427B-BDD6-F4147CAD2D24}" srcOrd="6" destOrd="0" presId="urn:microsoft.com/office/officeart/2005/8/layout/process5"/>
    <dgm:cxn modelId="{2BCD9C9A-35AE-45E5-B732-6B92D0BF5126}" type="presParOf" srcId="{0CFA69EE-5F8C-437E-BAA3-73BB9EE087BC}" destId="{7859CD12-9A10-461B-A455-67976434A470}" srcOrd="7" destOrd="0" presId="urn:microsoft.com/office/officeart/2005/8/layout/process5"/>
    <dgm:cxn modelId="{D92FCD6D-8452-4C55-8C35-B4C9AC352D12}" type="presParOf" srcId="{7859CD12-9A10-461B-A455-67976434A470}" destId="{58814B59-1722-4875-B1A7-B267F55A9C34}" srcOrd="0" destOrd="0" presId="urn:microsoft.com/office/officeart/2005/8/layout/process5"/>
    <dgm:cxn modelId="{C06305A8-3A93-40A8-B153-AB5AD58D3C87}" type="presParOf" srcId="{0CFA69EE-5F8C-437E-BAA3-73BB9EE087BC}" destId="{78B224E6-C354-4CBC-BD13-884D10241052}" srcOrd="8" destOrd="0" presId="urn:microsoft.com/office/officeart/2005/8/layout/process5"/>
    <dgm:cxn modelId="{7C0CC871-EF49-43A8-A684-166A4F7E9B49}" type="presParOf" srcId="{0CFA69EE-5F8C-437E-BAA3-73BB9EE087BC}" destId="{D70CAF78-056D-4610-BEBD-02EEFB973AC8}" srcOrd="9" destOrd="0" presId="urn:microsoft.com/office/officeart/2005/8/layout/process5"/>
    <dgm:cxn modelId="{4066B1A6-ACBC-47DE-AC6F-45295A1B5EB1}" type="presParOf" srcId="{D70CAF78-056D-4610-BEBD-02EEFB973AC8}" destId="{959DA5E4-1206-4008-8F21-6291B15ED361}" srcOrd="0" destOrd="0" presId="urn:microsoft.com/office/officeart/2005/8/layout/process5"/>
    <dgm:cxn modelId="{9EDA1AB9-4FDE-4908-80EB-EACDC5953A6D}" type="presParOf" srcId="{0CFA69EE-5F8C-437E-BAA3-73BB9EE087BC}" destId="{BAAA1ED2-F5FF-4680-91C8-F680F1C15DF4}" srcOrd="10"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4354DBA-48FC-4DA8-B5A6-989E5F73440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58EF4CB2-29C6-42DA-BFA3-461E99A8DC1F}">
      <dgm:prSet phldrT="[Text]" custT="1"/>
      <dgm:spPr/>
      <dgm:t>
        <a:bodyPr/>
        <a:lstStyle/>
        <a:p>
          <a:r>
            <a:rPr lang="en-US" sz="2000" dirty="0"/>
            <a:t>Collateral Holds</a:t>
          </a:r>
        </a:p>
        <a:p>
          <a:r>
            <a:rPr lang="en-US" sz="2200" b="1" dirty="0"/>
            <a:t>Proposed Process</a:t>
          </a:r>
        </a:p>
      </dgm:t>
    </dgm:pt>
    <dgm:pt modelId="{84EBDADE-7175-4644-B93C-AAF504BE9781}" type="parTrans" cxnId="{1CCEEB11-6D82-4446-B3A4-5730E301A0EB}">
      <dgm:prSet/>
      <dgm:spPr/>
      <dgm:t>
        <a:bodyPr/>
        <a:lstStyle/>
        <a:p>
          <a:endParaRPr lang="en-US"/>
        </a:p>
      </dgm:t>
    </dgm:pt>
    <dgm:pt modelId="{09FFDD4B-B659-4BCC-8820-AFC15595A639}" type="sibTrans" cxnId="{1CCEEB11-6D82-4446-B3A4-5730E301A0EB}">
      <dgm:prSet/>
      <dgm:spPr/>
      <dgm:t>
        <a:bodyPr/>
        <a:lstStyle/>
        <a:p>
          <a:endParaRPr lang="en-US"/>
        </a:p>
      </dgm:t>
    </dgm:pt>
    <dgm:pt modelId="{A7B523C7-2299-41E2-93F1-5A94121EC162}">
      <dgm:prSet phldrT="[Text]" custT="1"/>
      <dgm:spPr/>
      <dgm:t>
        <a:bodyPr/>
        <a:lstStyle/>
        <a:p>
          <a:r>
            <a:rPr lang="en-US" sz="2000" dirty="0"/>
            <a:t>Protocol section: 16.11.5 (6)(c)</a:t>
          </a:r>
        </a:p>
      </dgm:t>
    </dgm:pt>
    <dgm:pt modelId="{167CA149-E0F2-405D-9501-6F875F13199F}" type="parTrans" cxnId="{5A5DA152-9F15-4032-AC45-281674288222}">
      <dgm:prSet/>
      <dgm:spPr/>
      <dgm:t>
        <a:bodyPr/>
        <a:lstStyle/>
        <a:p>
          <a:endParaRPr lang="en-US"/>
        </a:p>
      </dgm:t>
    </dgm:pt>
    <dgm:pt modelId="{D4D3FE30-C62F-4EBB-A0E9-0AF6BAE879F3}" type="sibTrans" cxnId="{5A5DA152-9F15-4032-AC45-281674288222}">
      <dgm:prSet/>
      <dgm:spPr/>
      <dgm:t>
        <a:bodyPr/>
        <a:lstStyle/>
        <a:p>
          <a:endParaRPr lang="en-US"/>
        </a:p>
      </dgm:t>
    </dgm:pt>
    <dgm:pt modelId="{626B3A56-069F-4DCE-AABE-7C124E925D37}">
      <dgm:prSet phldrT="[Text]" custT="1"/>
      <dgm:spPr/>
      <dgm:t>
        <a:bodyPr/>
        <a:lstStyle/>
        <a:p>
          <a:r>
            <a:rPr lang="en-US" sz="2000" dirty="0"/>
            <a:t>Hold invoice(s) once collateral call is past due and putting into collateral</a:t>
          </a:r>
        </a:p>
      </dgm:t>
    </dgm:pt>
    <dgm:pt modelId="{80824793-831A-44EC-B69E-60382D571D67}" type="parTrans" cxnId="{88DE61EE-77F8-4D62-9734-1D85B22ACB6A}">
      <dgm:prSet/>
      <dgm:spPr/>
      <dgm:t>
        <a:bodyPr/>
        <a:lstStyle/>
        <a:p>
          <a:endParaRPr lang="en-US"/>
        </a:p>
      </dgm:t>
    </dgm:pt>
    <dgm:pt modelId="{A8655354-D610-45B4-8017-CDD3C19DF219}" type="sibTrans" cxnId="{88DE61EE-77F8-4D62-9734-1D85B22ACB6A}">
      <dgm:prSet/>
      <dgm:spPr/>
      <dgm:t>
        <a:bodyPr/>
        <a:lstStyle/>
        <a:p>
          <a:endParaRPr lang="en-US"/>
        </a:p>
      </dgm:t>
    </dgm:pt>
    <dgm:pt modelId="{48290A00-35AE-44C4-A70B-26BAC0F2C0E1}" type="pres">
      <dgm:prSet presAssocID="{F4354DBA-48FC-4DA8-B5A6-989E5F734406}" presName="Name0" presStyleCnt="0">
        <dgm:presLayoutVars>
          <dgm:dir/>
          <dgm:animLvl val="lvl"/>
          <dgm:resizeHandles val="exact"/>
        </dgm:presLayoutVars>
      </dgm:prSet>
      <dgm:spPr/>
    </dgm:pt>
    <dgm:pt modelId="{35B480B3-6064-4AA8-BB7C-E656809490A8}" type="pres">
      <dgm:prSet presAssocID="{58EF4CB2-29C6-42DA-BFA3-461E99A8DC1F}" presName="linNode" presStyleCnt="0"/>
      <dgm:spPr/>
    </dgm:pt>
    <dgm:pt modelId="{E322B9DE-C6E4-4849-98CF-5439970030F3}" type="pres">
      <dgm:prSet presAssocID="{58EF4CB2-29C6-42DA-BFA3-461E99A8DC1F}" presName="parentText" presStyleLbl="node1" presStyleIdx="0" presStyleCnt="1">
        <dgm:presLayoutVars>
          <dgm:chMax val="1"/>
          <dgm:bulletEnabled val="1"/>
        </dgm:presLayoutVars>
      </dgm:prSet>
      <dgm:spPr/>
    </dgm:pt>
    <dgm:pt modelId="{09269765-B33C-49CE-AF44-E472CCDC5CF4}" type="pres">
      <dgm:prSet presAssocID="{58EF4CB2-29C6-42DA-BFA3-461E99A8DC1F}" presName="descendantText" presStyleLbl="alignAccFollowNode1" presStyleIdx="0" presStyleCnt="1">
        <dgm:presLayoutVars>
          <dgm:bulletEnabled val="1"/>
        </dgm:presLayoutVars>
      </dgm:prSet>
      <dgm:spPr/>
    </dgm:pt>
  </dgm:ptLst>
  <dgm:cxnLst>
    <dgm:cxn modelId="{B3E37611-7C30-456D-B144-DE498CE99D51}" type="presOf" srcId="{F4354DBA-48FC-4DA8-B5A6-989E5F734406}" destId="{48290A00-35AE-44C4-A70B-26BAC0F2C0E1}" srcOrd="0" destOrd="0" presId="urn:microsoft.com/office/officeart/2005/8/layout/vList5"/>
    <dgm:cxn modelId="{1CCEEB11-6D82-4446-B3A4-5730E301A0EB}" srcId="{F4354DBA-48FC-4DA8-B5A6-989E5F734406}" destId="{58EF4CB2-29C6-42DA-BFA3-461E99A8DC1F}" srcOrd="0" destOrd="0" parTransId="{84EBDADE-7175-4644-B93C-AAF504BE9781}" sibTransId="{09FFDD4B-B659-4BCC-8820-AFC15595A639}"/>
    <dgm:cxn modelId="{FEF7C064-39E0-4477-B068-F8E439A03816}" type="presOf" srcId="{A7B523C7-2299-41E2-93F1-5A94121EC162}" destId="{09269765-B33C-49CE-AF44-E472CCDC5CF4}" srcOrd="0" destOrd="0" presId="urn:microsoft.com/office/officeart/2005/8/layout/vList5"/>
    <dgm:cxn modelId="{0B40FF4E-E41F-48D9-B215-9D57A2DE030D}" type="presOf" srcId="{626B3A56-069F-4DCE-AABE-7C124E925D37}" destId="{09269765-B33C-49CE-AF44-E472CCDC5CF4}" srcOrd="0" destOrd="1" presId="urn:microsoft.com/office/officeart/2005/8/layout/vList5"/>
    <dgm:cxn modelId="{5A5DA152-9F15-4032-AC45-281674288222}" srcId="{58EF4CB2-29C6-42DA-BFA3-461E99A8DC1F}" destId="{A7B523C7-2299-41E2-93F1-5A94121EC162}" srcOrd="0" destOrd="0" parTransId="{167CA149-E0F2-405D-9501-6F875F13199F}" sibTransId="{D4D3FE30-C62F-4EBB-A0E9-0AF6BAE879F3}"/>
    <dgm:cxn modelId="{6B0EAE82-B310-41D0-8329-31194030F1FD}" type="presOf" srcId="{58EF4CB2-29C6-42DA-BFA3-461E99A8DC1F}" destId="{E322B9DE-C6E4-4849-98CF-5439970030F3}" srcOrd="0" destOrd="0" presId="urn:microsoft.com/office/officeart/2005/8/layout/vList5"/>
    <dgm:cxn modelId="{88DE61EE-77F8-4D62-9734-1D85B22ACB6A}" srcId="{58EF4CB2-29C6-42DA-BFA3-461E99A8DC1F}" destId="{626B3A56-069F-4DCE-AABE-7C124E925D37}" srcOrd="1" destOrd="0" parTransId="{80824793-831A-44EC-B69E-60382D571D67}" sibTransId="{A8655354-D610-45B4-8017-CDD3C19DF219}"/>
    <dgm:cxn modelId="{05AADBB1-D3A4-47BA-8A0B-0F61F96C9314}" type="presParOf" srcId="{48290A00-35AE-44C4-A70B-26BAC0F2C0E1}" destId="{35B480B3-6064-4AA8-BB7C-E656809490A8}" srcOrd="0" destOrd="0" presId="urn:microsoft.com/office/officeart/2005/8/layout/vList5"/>
    <dgm:cxn modelId="{59E6CE6D-29A9-4A85-A6BF-42F9DF249190}" type="presParOf" srcId="{35B480B3-6064-4AA8-BB7C-E656809490A8}" destId="{E322B9DE-C6E4-4849-98CF-5439970030F3}" srcOrd="0" destOrd="0" presId="urn:microsoft.com/office/officeart/2005/8/layout/vList5"/>
    <dgm:cxn modelId="{E2833FA4-C2CC-4894-A4F8-C8F3B0ED5042}" type="presParOf" srcId="{35B480B3-6064-4AA8-BB7C-E656809490A8}" destId="{09269765-B33C-49CE-AF44-E472CCDC5CF4}"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76971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761512" y="548640"/>
        <a:ext cx="76971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72983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1160373" y="2194560"/>
        <a:ext cx="72983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76971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761512" y="3840480"/>
        <a:ext cx="76971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269765-B33C-49CE-AF44-E472CCDC5CF4}">
      <dsp:nvSpPr>
        <dsp:cNvPr id="0" name=""/>
        <dsp:cNvSpPr/>
      </dsp:nvSpPr>
      <dsp:spPr>
        <a:xfrm rot="5400000">
          <a:off x="4426231" y="-1655064"/>
          <a:ext cx="1096208" cy="4681728"/>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t>Protocol section: 16.11.5 (6)(c)</a:t>
          </a:r>
        </a:p>
        <a:p>
          <a:pPr marL="228600" lvl="1" indent="-228600" algn="l" defTabSz="889000">
            <a:lnSpc>
              <a:spcPct val="90000"/>
            </a:lnSpc>
            <a:spcBef>
              <a:spcPct val="0"/>
            </a:spcBef>
            <a:spcAft>
              <a:spcPct val="15000"/>
            </a:spcAft>
            <a:buChar char="•"/>
          </a:pPr>
          <a:r>
            <a:rPr lang="en-US" sz="2000" kern="1200" dirty="0"/>
            <a:t>Hold invoice(s) once collateral call is issued</a:t>
          </a:r>
        </a:p>
      </dsp:txBody>
      <dsp:txXfrm rot="-5400000">
        <a:off x="2633471" y="191208"/>
        <a:ext cx="4628216" cy="989184"/>
      </dsp:txXfrm>
    </dsp:sp>
    <dsp:sp modelId="{E322B9DE-C6E4-4849-98CF-5439970030F3}">
      <dsp:nvSpPr>
        <dsp:cNvPr id="0" name=""/>
        <dsp:cNvSpPr/>
      </dsp:nvSpPr>
      <dsp:spPr>
        <a:xfrm>
          <a:off x="0" y="669"/>
          <a:ext cx="2633472" cy="13702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Collateral Holds</a:t>
          </a:r>
        </a:p>
        <a:p>
          <a:pPr marL="0" lvl="0" indent="0" algn="ctr" defTabSz="889000">
            <a:lnSpc>
              <a:spcPct val="90000"/>
            </a:lnSpc>
            <a:spcBef>
              <a:spcPct val="0"/>
            </a:spcBef>
            <a:spcAft>
              <a:spcPct val="35000"/>
            </a:spcAft>
            <a:buNone/>
          </a:pPr>
          <a:r>
            <a:rPr lang="en-US" sz="2000" kern="1200" dirty="0"/>
            <a:t>Current Process</a:t>
          </a:r>
        </a:p>
      </dsp:txBody>
      <dsp:txXfrm>
        <a:off x="66891" y="67560"/>
        <a:ext cx="2499690" cy="123647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269765-B33C-49CE-AF44-E472CCDC5CF4}">
      <dsp:nvSpPr>
        <dsp:cNvPr id="0" name=""/>
        <dsp:cNvSpPr/>
      </dsp:nvSpPr>
      <dsp:spPr>
        <a:xfrm rot="5400000">
          <a:off x="4529863" y="-1703831"/>
          <a:ext cx="1096208" cy="4779263"/>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t>Protocol section: 16.11.5 (6)(c)</a:t>
          </a:r>
        </a:p>
        <a:p>
          <a:pPr marL="228600" lvl="1" indent="-228600" algn="l" defTabSz="889000">
            <a:lnSpc>
              <a:spcPct val="90000"/>
            </a:lnSpc>
            <a:spcBef>
              <a:spcPct val="0"/>
            </a:spcBef>
            <a:spcAft>
              <a:spcPct val="15000"/>
            </a:spcAft>
            <a:buChar char="•"/>
          </a:pPr>
          <a:r>
            <a:rPr lang="en-US" sz="2000" kern="1200" dirty="0"/>
            <a:t>Hold invoice(s) once collateral call is past due and putting into collateral</a:t>
          </a:r>
        </a:p>
      </dsp:txBody>
      <dsp:txXfrm rot="-5400000">
        <a:off x="2688336" y="191208"/>
        <a:ext cx="4725751" cy="989184"/>
      </dsp:txXfrm>
    </dsp:sp>
    <dsp:sp modelId="{E322B9DE-C6E4-4849-98CF-5439970030F3}">
      <dsp:nvSpPr>
        <dsp:cNvPr id="0" name=""/>
        <dsp:cNvSpPr/>
      </dsp:nvSpPr>
      <dsp:spPr>
        <a:xfrm>
          <a:off x="0" y="669"/>
          <a:ext cx="2688335" cy="13702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Collateral Holds</a:t>
          </a:r>
        </a:p>
        <a:p>
          <a:pPr marL="0" lvl="0" indent="0" algn="ctr" defTabSz="889000">
            <a:lnSpc>
              <a:spcPct val="90000"/>
            </a:lnSpc>
            <a:spcBef>
              <a:spcPct val="0"/>
            </a:spcBef>
            <a:spcAft>
              <a:spcPct val="35000"/>
            </a:spcAft>
            <a:buNone/>
          </a:pPr>
          <a:r>
            <a:rPr lang="en-US" sz="2200" b="1" kern="1200" dirty="0"/>
            <a:t>Proposed Process</a:t>
          </a:r>
        </a:p>
      </dsp:txBody>
      <dsp:txXfrm>
        <a:off x="66891" y="67560"/>
        <a:ext cx="2554553" cy="123647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80224C-C3F2-4C70-96A9-BD38E62A43AD}">
      <dsp:nvSpPr>
        <dsp:cNvPr id="0" name=""/>
        <dsp:cNvSpPr/>
      </dsp:nvSpPr>
      <dsp:spPr>
        <a:xfrm>
          <a:off x="7500" y="797242"/>
          <a:ext cx="2241946" cy="134516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Treasury receives an email from credit that identifies which MP to hold funds for and how much of the invoice amount should be held</a:t>
          </a:r>
        </a:p>
      </dsp:txBody>
      <dsp:txXfrm>
        <a:off x="46899" y="836641"/>
        <a:ext cx="2163148" cy="1266369"/>
      </dsp:txXfrm>
    </dsp:sp>
    <dsp:sp modelId="{B7B934BB-BE37-40AE-9B43-D37CA6570A2C}">
      <dsp:nvSpPr>
        <dsp:cNvPr id="0" name=""/>
        <dsp:cNvSpPr/>
      </dsp:nvSpPr>
      <dsp:spPr>
        <a:xfrm>
          <a:off x="2446738" y="1191825"/>
          <a:ext cx="475292" cy="55600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dirty="0"/>
        </a:p>
      </dsp:txBody>
      <dsp:txXfrm>
        <a:off x="2446738" y="1303025"/>
        <a:ext cx="332704" cy="333602"/>
      </dsp:txXfrm>
    </dsp:sp>
    <dsp:sp modelId="{AF9BBB56-A766-47E2-A199-0B16236AC979}">
      <dsp:nvSpPr>
        <dsp:cNvPr id="0" name=""/>
        <dsp:cNvSpPr/>
      </dsp:nvSpPr>
      <dsp:spPr>
        <a:xfrm>
          <a:off x="3146226" y="738162"/>
          <a:ext cx="2241946" cy="146332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If the collateral hold amount is greater than the invoice, the entire invoice amount is held</a:t>
          </a:r>
        </a:p>
      </dsp:txBody>
      <dsp:txXfrm>
        <a:off x="3189085" y="781021"/>
        <a:ext cx="2156228" cy="1377609"/>
      </dsp:txXfrm>
    </dsp:sp>
    <dsp:sp modelId="{A828531A-5568-4441-804E-5584B34F0B86}">
      <dsp:nvSpPr>
        <dsp:cNvPr id="0" name=""/>
        <dsp:cNvSpPr/>
      </dsp:nvSpPr>
      <dsp:spPr>
        <a:xfrm>
          <a:off x="5585464" y="1191825"/>
          <a:ext cx="475292" cy="55600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dirty="0"/>
        </a:p>
      </dsp:txBody>
      <dsp:txXfrm>
        <a:off x="5585464" y="1303025"/>
        <a:ext cx="332704" cy="333602"/>
      </dsp:txXfrm>
    </dsp:sp>
    <dsp:sp modelId="{3343FAF5-0E0F-4541-8104-ED0A07169BCD}">
      <dsp:nvSpPr>
        <dsp:cNvPr id="0" name=""/>
        <dsp:cNvSpPr/>
      </dsp:nvSpPr>
      <dsp:spPr>
        <a:xfrm>
          <a:off x="6284951" y="797242"/>
          <a:ext cx="2241946" cy="134516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If the collateral hold amount is less than the invoice, partial payment is held</a:t>
          </a:r>
        </a:p>
      </dsp:txBody>
      <dsp:txXfrm>
        <a:off x="6324350" y="836641"/>
        <a:ext cx="2163148" cy="1266369"/>
      </dsp:txXfrm>
    </dsp:sp>
    <dsp:sp modelId="{D4B931BB-C556-46D8-841B-8006555B2082}">
      <dsp:nvSpPr>
        <dsp:cNvPr id="0" name=""/>
        <dsp:cNvSpPr/>
      </dsp:nvSpPr>
      <dsp:spPr>
        <a:xfrm rot="5400000">
          <a:off x="7152622" y="2328000"/>
          <a:ext cx="506604" cy="55600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dirty="0"/>
        </a:p>
      </dsp:txBody>
      <dsp:txXfrm rot="-5400000">
        <a:off x="7239123" y="2352700"/>
        <a:ext cx="333602" cy="354623"/>
      </dsp:txXfrm>
    </dsp:sp>
    <dsp:sp modelId="{6CDBE6E2-8CAA-427B-BDD6-F4147CAD2D24}">
      <dsp:nvSpPr>
        <dsp:cNvPr id="0" name=""/>
        <dsp:cNvSpPr/>
      </dsp:nvSpPr>
      <dsp:spPr>
        <a:xfrm>
          <a:off x="6284951" y="3098269"/>
          <a:ext cx="2241946" cy="134516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Treasury deletes or changes the amount of the wire(s) in the bank, then approves and releases the wire(s)</a:t>
          </a:r>
        </a:p>
      </dsp:txBody>
      <dsp:txXfrm>
        <a:off x="6324350" y="3137668"/>
        <a:ext cx="2163148" cy="1266369"/>
      </dsp:txXfrm>
    </dsp:sp>
    <dsp:sp modelId="{7859CD12-9A10-461B-A455-67976434A470}">
      <dsp:nvSpPr>
        <dsp:cNvPr id="0" name=""/>
        <dsp:cNvSpPr/>
      </dsp:nvSpPr>
      <dsp:spPr>
        <a:xfrm rot="10800000">
          <a:off x="5612367" y="3492851"/>
          <a:ext cx="475292" cy="55600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dirty="0"/>
        </a:p>
      </dsp:txBody>
      <dsp:txXfrm rot="10800000">
        <a:off x="5754955" y="3604051"/>
        <a:ext cx="332704" cy="333602"/>
      </dsp:txXfrm>
    </dsp:sp>
    <dsp:sp modelId="{78B224E6-C354-4CBC-BD13-884D10241052}">
      <dsp:nvSpPr>
        <dsp:cNvPr id="0" name=""/>
        <dsp:cNvSpPr/>
      </dsp:nvSpPr>
      <dsp:spPr>
        <a:xfrm>
          <a:off x="3146226" y="3098269"/>
          <a:ext cx="2241946" cy="134516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On the next day, if the MP is no longer on the collateral hold email, Treasury will return the held funds and update files</a:t>
          </a:r>
        </a:p>
      </dsp:txBody>
      <dsp:txXfrm>
        <a:off x="3185625" y="3137668"/>
        <a:ext cx="2163148" cy="1266369"/>
      </dsp:txXfrm>
    </dsp:sp>
    <dsp:sp modelId="{D70CAF78-056D-4610-BEBD-02EEFB973AC8}">
      <dsp:nvSpPr>
        <dsp:cNvPr id="0" name=""/>
        <dsp:cNvSpPr/>
      </dsp:nvSpPr>
      <dsp:spPr>
        <a:xfrm rot="10800000">
          <a:off x="2473642" y="3492851"/>
          <a:ext cx="475292" cy="55600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dirty="0"/>
        </a:p>
      </dsp:txBody>
      <dsp:txXfrm rot="10800000">
        <a:off x="2616230" y="3604051"/>
        <a:ext cx="332704" cy="333602"/>
      </dsp:txXfrm>
    </dsp:sp>
    <dsp:sp modelId="{BAAA1ED2-F5FF-4680-91C8-F680F1C15DF4}">
      <dsp:nvSpPr>
        <dsp:cNvPr id="0" name=""/>
        <dsp:cNvSpPr/>
      </dsp:nvSpPr>
      <dsp:spPr>
        <a:xfrm>
          <a:off x="7500" y="3098269"/>
          <a:ext cx="2241946" cy="134516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Each day, as the collateral hold amount changes, or is cured, Treasury makes manual adjustments and either holds or releases the invoice amounts</a:t>
          </a:r>
        </a:p>
      </dsp:txBody>
      <dsp:txXfrm>
        <a:off x="46899" y="3137668"/>
        <a:ext cx="2163148" cy="126636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269765-B33C-49CE-AF44-E472CCDC5CF4}">
      <dsp:nvSpPr>
        <dsp:cNvPr id="0" name=""/>
        <dsp:cNvSpPr/>
      </dsp:nvSpPr>
      <dsp:spPr>
        <a:xfrm rot="5400000">
          <a:off x="4374415" y="-1630680"/>
          <a:ext cx="1096208" cy="463296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t>Protocol section: 16.11.5 (6)(c)</a:t>
          </a:r>
        </a:p>
        <a:p>
          <a:pPr marL="228600" lvl="1" indent="-228600" algn="l" defTabSz="889000">
            <a:lnSpc>
              <a:spcPct val="90000"/>
            </a:lnSpc>
            <a:spcBef>
              <a:spcPct val="0"/>
            </a:spcBef>
            <a:spcAft>
              <a:spcPct val="15000"/>
            </a:spcAft>
            <a:buChar char="•"/>
          </a:pPr>
          <a:r>
            <a:rPr lang="en-US" sz="2000" kern="1200" dirty="0"/>
            <a:t>Hold invoice(s) once collateral call is past due and putting into collateral</a:t>
          </a:r>
        </a:p>
      </dsp:txBody>
      <dsp:txXfrm rot="-5400000">
        <a:off x="2606039" y="191208"/>
        <a:ext cx="4579448" cy="989184"/>
      </dsp:txXfrm>
    </dsp:sp>
    <dsp:sp modelId="{E322B9DE-C6E4-4849-98CF-5439970030F3}">
      <dsp:nvSpPr>
        <dsp:cNvPr id="0" name=""/>
        <dsp:cNvSpPr/>
      </dsp:nvSpPr>
      <dsp:spPr>
        <a:xfrm>
          <a:off x="0" y="669"/>
          <a:ext cx="2606040" cy="13702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Collateral Holds</a:t>
          </a:r>
        </a:p>
        <a:p>
          <a:pPr marL="0" lvl="0" indent="0" algn="ctr" defTabSz="889000">
            <a:lnSpc>
              <a:spcPct val="90000"/>
            </a:lnSpc>
            <a:spcBef>
              <a:spcPct val="0"/>
            </a:spcBef>
            <a:spcAft>
              <a:spcPct val="35000"/>
            </a:spcAft>
            <a:buNone/>
          </a:pPr>
          <a:r>
            <a:rPr lang="en-US" sz="2200" b="1" kern="1200" dirty="0"/>
            <a:t>Proposed Process</a:t>
          </a:r>
        </a:p>
      </dsp:txBody>
      <dsp:txXfrm>
        <a:off x="66891" y="67560"/>
        <a:ext cx="2472258" cy="1236478"/>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5/16/2024</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5/16/2024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1720090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31671713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18263300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1236466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7" name="Content Placeholder 2">
            <a:extLst>
              <a:ext uri="{FF2B5EF4-FFF2-40B4-BE49-F238E27FC236}">
                <a16:creationId xmlns:a16="http://schemas.microsoft.com/office/drawing/2014/main" id="{B51E1165-2D5E-A8BA-AD01-59C2367A0139}"/>
              </a:ext>
            </a:extLst>
          </p:cNvPr>
          <p:cNvSpPr>
            <a:spLocks noGrp="1"/>
          </p:cNvSpPr>
          <p:nvPr>
            <p:ph idx="1"/>
          </p:nvPr>
        </p:nvSpPr>
        <p:spPr>
          <a:xfrm>
            <a:off x="304800" y="762000"/>
            <a:ext cx="8534400" cy="2209800"/>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8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8" name="Content Placeholder 2">
            <a:extLst>
              <a:ext uri="{FF2B5EF4-FFF2-40B4-BE49-F238E27FC236}">
                <a16:creationId xmlns:a16="http://schemas.microsoft.com/office/drawing/2014/main" id="{C1068C6B-C94E-547A-7102-71442E874B5D}"/>
              </a:ext>
            </a:extLst>
          </p:cNvPr>
          <p:cNvSpPr>
            <a:spLocks noGrp="1"/>
          </p:cNvSpPr>
          <p:nvPr>
            <p:ph idx="10"/>
          </p:nvPr>
        </p:nvSpPr>
        <p:spPr>
          <a:xfrm>
            <a:off x="304800" y="3124200"/>
            <a:ext cx="85344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481068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ey Takeaway">
    <p:spTree>
      <p:nvGrpSpPr>
        <p:cNvPr id="1" name=""/>
        <p:cNvGrpSpPr/>
        <p:nvPr/>
      </p:nvGrpSpPr>
      <p:grpSpPr>
        <a:xfrm>
          <a:off x="0" y="0"/>
          <a:ext cx="0" cy="0"/>
          <a:chOff x="0" y="0"/>
          <a:chExt cx="0" cy="0"/>
        </a:xfrm>
      </p:grpSpPr>
      <p:sp>
        <p:nvSpPr>
          <p:cNvPr id="13" name="Content Placeholder 2" descr="xdgdfgdfg">
            <a:extLst>
              <a:ext uri="{FF2B5EF4-FFF2-40B4-BE49-F238E27FC236}">
                <a16:creationId xmlns:a16="http://schemas.microsoft.com/office/drawing/2014/main" id="{11BF4596-49BD-5DCB-711C-47030A443E0E}"/>
              </a:ext>
              <a:ext uri="{C183D7F6-B498-43B3-948B-1728B52AA6E4}">
                <adec:decorative xmlns:adec="http://schemas.microsoft.com/office/drawing/2017/decorative" val="0"/>
              </a:ext>
            </a:extLst>
          </p:cNvPr>
          <p:cNvSpPr>
            <a:spLocks noGrp="1"/>
          </p:cNvSpPr>
          <p:nvPr>
            <p:ph idx="11"/>
          </p:nvPr>
        </p:nvSpPr>
        <p:spPr>
          <a:xfrm>
            <a:off x="304800" y="1058219"/>
            <a:ext cx="8534400" cy="1948194"/>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17" name="Content Placeholder 2">
            <a:extLst>
              <a:ext uri="{FF2B5EF4-FFF2-40B4-BE49-F238E27FC236}">
                <a16:creationId xmlns:a16="http://schemas.microsoft.com/office/drawing/2014/main" id="{C2FC120C-B1CB-16E5-B00E-55E88FB1592E}"/>
              </a:ext>
            </a:extLst>
          </p:cNvPr>
          <p:cNvSpPr>
            <a:spLocks noGrp="1"/>
          </p:cNvSpPr>
          <p:nvPr>
            <p:ph idx="12"/>
          </p:nvPr>
        </p:nvSpPr>
        <p:spPr>
          <a:xfrm>
            <a:off x="304800" y="3524730"/>
            <a:ext cx="8534400" cy="2212106"/>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82885737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304800" y="762000"/>
            <a:ext cx="54102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2" name="Footer Placeholder 4">
            <a:extLst>
              <a:ext uri="{FF2B5EF4-FFF2-40B4-BE49-F238E27FC236}">
                <a16:creationId xmlns:a16="http://schemas.microsoft.com/office/drawing/2014/main" id="{EC87C22B-ECB6-24C9-CA51-802C0CC5A9A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902CBC-1565-53AF-76EE-5EA87EAAEDC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1" y="1066800"/>
            <a:ext cx="85344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a:p>
            <a:pPr lvl="2"/>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304801" y="3574374"/>
            <a:ext cx="85344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0"/>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0"/>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7" name="Footer Placeholder 4">
            <a:extLst>
              <a:ext uri="{FF2B5EF4-FFF2-40B4-BE49-F238E27FC236}">
                <a16:creationId xmlns:a16="http://schemas.microsoft.com/office/drawing/2014/main" id="{4AF8B1A1-8352-B98E-3C78-48C46BD8F21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8" name="Slide Number Placeholder 5">
            <a:extLst>
              <a:ext uri="{FF2B5EF4-FFF2-40B4-BE49-F238E27FC236}">
                <a16:creationId xmlns:a16="http://schemas.microsoft.com/office/drawing/2014/main" id="{040D7F8C-7E87-E617-9858-400C5F8AC25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6930293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304800" y="762000"/>
            <a:ext cx="4210050" cy="5029201"/>
          </a:xfrm>
          <a:prstGeom prst="rect">
            <a:avLst/>
          </a:prstGeom>
        </p:spPr>
        <p:txBody>
          <a:bodyPr lIns="274320" tIns="274320" rIns="274320" bIns="274320"/>
          <a:lstStyle>
            <a:lvl1pPr>
              <a:defRPr lang="en-US" sz="2000" dirty="0">
                <a:solidFill>
                  <a:schemeClr val="tx1"/>
                </a:solidFill>
              </a:defRPr>
            </a:lvl1pPr>
          </a:lstStyle>
          <a:p>
            <a:endParaRPr lang="en-US" dirty="0"/>
          </a:p>
        </p:txBody>
      </p:sp>
      <p:sp>
        <p:nvSpPr>
          <p:cNvPr id="6" name="Content Placeholder 5"/>
          <p:cNvSpPr>
            <a:spLocks noGrp="1"/>
          </p:cNvSpPr>
          <p:nvPr>
            <p:ph sz="half" idx="2"/>
          </p:nvPr>
        </p:nvSpPr>
        <p:spPr>
          <a:xfrm>
            <a:off x="4629150" y="762000"/>
            <a:ext cx="3886200" cy="5029201"/>
          </a:xfrm>
          <a:prstGeom prst="rect">
            <a:avLst/>
          </a:prstGeom>
        </p:spPr>
        <p:txBody>
          <a:bodyPr lIns="274320" tIns="274320" rIns="274320" bIns="274320"/>
          <a:lstStyle>
            <a:lvl1pPr>
              <a:defRPr sz="2000">
                <a:solidFill>
                  <a:schemeClr val="tx1"/>
                </a:solidFill>
              </a:defRPr>
            </a:lvl1pPr>
          </a:lstStyle>
          <a:p>
            <a:endParaRPr lang="en-US" dirty="0"/>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F6FD2C47-F578-2F9E-22DF-DA95B857A3B3}"/>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2ED327A-7496-0E17-F5C8-2E5C3BB9611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589405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381000" y="1240594"/>
            <a:ext cx="2743200" cy="576262"/>
          </a:xfrm>
          <a:prstGeom prst="rect">
            <a:avLst/>
          </a:prstGeom>
        </p:spPr>
        <p:txBody>
          <a:bodyPr/>
          <a:lstStyle>
            <a:lvl1pPr marL="0" indent="0">
              <a:buFontTx/>
              <a:buNone/>
              <a:defRPr sz="2000">
                <a:solidFill>
                  <a:srgbClr val="00AEC7"/>
                </a:solidFill>
                <a:latin typeface="+mj-lt"/>
              </a:defRPr>
            </a:lvl1pPr>
          </a:lstStyle>
          <a:p>
            <a:endParaRPr lang="en-US" dirty="0"/>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400516" y="1926394"/>
            <a:ext cx="2743200" cy="3941006"/>
          </a:xfrm>
          <a:prstGeom prst="rect">
            <a:avLst/>
          </a:prstGeom>
        </p:spPr>
        <p:txBody>
          <a:bodyPr/>
          <a:lstStyle>
            <a:lvl1pPr>
              <a:defRPr sz="1400">
                <a:solidFill>
                  <a:schemeClr val="tx1"/>
                </a:solidFill>
              </a:defRPr>
            </a:lvl1pPr>
          </a:lstStyle>
          <a:p>
            <a:endParaRPr lang="en-US" dirty="0"/>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3200400" y="1240594"/>
            <a:ext cx="2743200" cy="576262"/>
          </a:xfrm>
          <a:prstGeom prst="rect">
            <a:avLst/>
          </a:prstGeom>
        </p:spPr>
        <p:txBody>
          <a:bodyPr/>
          <a:lstStyle>
            <a:lvl1pPr marL="0" indent="0">
              <a:buNone/>
              <a:defRPr sz="2000">
                <a:solidFill>
                  <a:srgbClr val="00AEC7"/>
                </a:solidFill>
                <a:latin typeface="+mj-lt"/>
              </a:defRPr>
            </a:lvl1pPr>
          </a:lstStyle>
          <a:p>
            <a:endParaRPr lang="en-US" dirty="0"/>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3219916" y="1926394"/>
            <a:ext cx="2743200" cy="3941006"/>
          </a:xfrm>
          <a:prstGeom prst="rect">
            <a:avLst/>
          </a:prstGeom>
        </p:spPr>
        <p:txBody>
          <a:bodyPr/>
          <a:lstStyle>
            <a:lvl1pPr>
              <a:defRPr sz="1400">
                <a:solidFill>
                  <a:schemeClr val="tx1"/>
                </a:solidFill>
              </a:defRPr>
            </a:lvl1pPr>
          </a:lstStyle>
          <a:p>
            <a:endParaRPr lang="en-US" dirty="0"/>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6000284" y="1237099"/>
            <a:ext cx="2743200" cy="576262"/>
          </a:xfrm>
          <a:prstGeom prst="rect">
            <a:avLst/>
          </a:prstGeom>
        </p:spPr>
        <p:txBody>
          <a:bodyPr/>
          <a:lstStyle>
            <a:lvl1pPr marL="0" indent="0">
              <a:buFontTx/>
              <a:buNone/>
              <a:defRPr sz="2000">
                <a:solidFill>
                  <a:srgbClr val="00AEC7"/>
                </a:solidFill>
                <a:latin typeface="+mj-lt"/>
              </a:defRPr>
            </a:lvl1pPr>
          </a:lstStyle>
          <a:p>
            <a:endParaRPr lang="en-US" dirty="0"/>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6019800" y="1922899"/>
            <a:ext cx="2743200" cy="3941006"/>
          </a:xfrm>
          <a:prstGeom prst="rect">
            <a:avLst/>
          </a:prstGeom>
        </p:spPr>
        <p:txBody>
          <a:bodyPr/>
          <a:lstStyle>
            <a:lvl1pPr>
              <a:defRPr sz="1400">
                <a:solidFill>
                  <a:schemeClr val="tx1"/>
                </a:solidFill>
              </a:defRPr>
            </a:lvl1pPr>
          </a:lstStyle>
          <a:p>
            <a:endParaRPr lang="en-US" dirty="0"/>
          </a:p>
        </p:txBody>
      </p:sp>
      <p:sp>
        <p:nvSpPr>
          <p:cNvPr id="2" name="Footer Placeholder 4">
            <a:extLst>
              <a:ext uri="{FF2B5EF4-FFF2-40B4-BE49-F238E27FC236}">
                <a16:creationId xmlns:a16="http://schemas.microsoft.com/office/drawing/2014/main" id="{00B85CC8-6F83-6404-ACAA-F1FA4529AE6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9AE8A331-9F84-084C-7267-CFE65AA7774A}"/>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963796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304800" y="762000"/>
          <a:ext cx="8534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2" name="Footer Placeholder 4">
            <a:extLst>
              <a:ext uri="{FF2B5EF4-FFF2-40B4-BE49-F238E27FC236}">
                <a16:creationId xmlns:a16="http://schemas.microsoft.com/office/drawing/2014/main" id="{DA8C3691-EDE4-B07C-F114-E502244790C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3" name="Slide Number Placeholder 5">
            <a:extLst>
              <a:ext uri="{FF2B5EF4-FFF2-40B4-BE49-F238E27FC236}">
                <a16:creationId xmlns:a16="http://schemas.microsoft.com/office/drawing/2014/main" id="{C7B83F30-EC1D-F71C-95D7-1B5BC9FD203F}"/>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114386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0429"/>
            <a:ext cx="8005618" cy="1470025"/>
          </a:xfrm>
          <a:prstGeom prst="rect">
            <a:avLst/>
          </a:prstGeom>
        </p:spPr>
        <p:txBody>
          <a:bodyPr/>
          <a:lstStyle>
            <a:lvl1pPr>
              <a:defRPr b="1">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1452418"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Footer Placeholder 4">
            <a:extLst>
              <a:ext uri="{FF2B5EF4-FFF2-40B4-BE49-F238E27FC236}">
                <a16:creationId xmlns:a16="http://schemas.microsoft.com/office/drawing/2014/main" id="{561D9533-CB1D-41E2-A7CA-83FDF6B751C1}"/>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7" name="Slide Number Placeholder 5">
            <a:extLst>
              <a:ext uri="{FF2B5EF4-FFF2-40B4-BE49-F238E27FC236}">
                <a16:creationId xmlns:a16="http://schemas.microsoft.com/office/drawing/2014/main" id="{441D418E-9C88-65C3-7644-3BFD9E325CB6}"/>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828316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38404"/>
            <a:ext cx="8005618" cy="1470025"/>
          </a:xfrm>
          <a:prstGeom prst="rect">
            <a:avLst/>
          </a:prstGeom>
        </p:spPr>
        <p:txBody>
          <a:bodyPr/>
          <a:lstStyle>
            <a:lvl1pPr>
              <a:defRPr b="1">
                <a:solidFill>
                  <a:schemeClr val="accent1"/>
                </a:solidFill>
              </a:defRPr>
            </a:lvl1pPr>
          </a:lstStyle>
          <a:p>
            <a:r>
              <a:rPr lang="en-US" dirty="0"/>
              <a:t>Click to edit Master title style</a:t>
            </a:r>
          </a:p>
        </p:txBody>
      </p:sp>
      <p:sp>
        <p:nvSpPr>
          <p:cNvPr id="3" name="Footer Placeholder 4">
            <a:extLst>
              <a:ext uri="{FF2B5EF4-FFF2-40B4-BE49-F238E27FC236}">
                <a16:creationId xmlns:a16="http://schemas.microsoft.com/office/drawing/2014/main" id="{1F378818-BDFE-F884-8C6C-4CCC2735F49B}"/>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41FCBFE-0DE4-6F22-6E66-AE772DD05E9D}"/>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5855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Footer Placeholder 4">
            <a:extLst>
              <a:ext uri="{FF2B5EF4-FFF2-40B4-BE49-F238E27FC236}">
                <a16:creationId xmlns:a16="http://schemas.microsoft.com/office/drawing/2014/main" id="{545B7A48-1656-2C3F-0296-FBEF4281ABE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F866302B-9158-11F4-3B77-9F86EAAEC23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762001"/>
            <a:ext cx="8534400" cy="5280822"/>
          </a:xfrm>
          <a:prstGeom prst="rect">
            <a:avLst/>
          </a:prstGeom>
        </p:spPr>
        <p:txBody>
          <a:bodyPr lIns="274320" tIns="274320" rIns="274320" bIns="274320"/>
          <a:lstStyle>
            <a:lvl1pPr>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4" name="Footer Placeholder 4">
            <a:extLst>
              <a:ext uri="{FF2B5EF4-FFF2-40B4-BE49-F238E27FC236}">
                <a16:creationId xmlns:a16="http://schemas.microsoft.com/office/drawing/2014/main" id="{166858FE-C979-8B8E-03D2-C3C16DE57A6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AC82599C-5AEF-12A9-5E15-1FCCC1DE3FA7}"/>
              </a:ext>
            </a:extLst>
          </p:cNvPr>
          <p:cNvSpPr>
            <a:spLocks noGrp="1"/>
          </p:cNvSpPr>
          <p:nvPr>
            <p:ph type="sldNum" sz="quarter" idx="4"/>
          </p:nvPr>
        </p:nvSpPr>
        <p:spPr>
          <a:xfrm>
            <a:off x="8534400" y="661431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931117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0" y="762000"/>
            <a:ext cx="8534400" cy="2080570"/>
          </a:xfrm>
          <a:prstGeom prst="rect">
            <a:avLst/>
          </a:prstGeom>
          <a:noFill/>
          <a:ln w="15875" cap="rnd" cmpd="sng">
            <a:noFill/>
            <a:miter lim="800000"/>
          </a:ln>
          <a:effectLst/>
        </p:spPr>
        <p:txBody>
          <a:bodyPr wrap="square" lIns="274320" tIns="274320" rIns="274320" bIns="274320" numCol="1" spcCol="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7" name="Text Placeholder 6">
            <a:extLst>
              <a:ext uri="{FF2B5EF4-FFF2-40B4-BE49-F238E27FC236}">
                <a16:creationId xmlns:a16="http://schemas.microsoft.com/office/drawing/2014/main" id="{256E5B54-4089-96A7-2D9D-9DE3B556DE6C}"/>
              </a:ext>
            </a:extLst>
          </p:cNvPr>
          <p:cNvSpPr>
            <a:spLocks noGrp="1"/>
          </p:cNvSpPr>
          <p:nvPr>
            <p:ph type="body" sz="half" idx="18"/>
          </p:nvPr>
        </p:nvSpPr>
        <p:spPr>
          <a:xfrm>
            <a:off x="304800" y="4283179"/>
            <a:ext cx="8534400" cy="172354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274320" tIns="274320" rIns="274320" bIns="274320" numCol="1" spcCol="0">
            <a:spAutoFit/>
          </a:bodyPr>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8" name="Footer Placeholder 4">
            <a:extLst>
              <a:ext uri="{FF2B5EF4-FFF2-40B4-BE49-F238E27FC236}">
                <a16:creationId xmlns:a16="http://schemas.microsoft.com/office/drawing/2014/main" id="{56C41BB5-1EEC-FCDB-01DA-7245FD308E5F}"/>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EDE784D3-CB7A-BC89-24C2-BFB1A76006C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956657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864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55758650-6057-27BA-3042-74E6ED3D258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14" name="Slide Number Placeholder 5">
            <a:extLst>
              <a:ext uri="{FF2B5EF4-FFF2-40B4-BE49-F238E27FC236}">
                <a16:creationId xmlns:a16="http://schemas.microsoft.com/office/drawing/2014/main" id="{5F3A14D9-11BE-48EC-BFD4-7B66ECAF999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7" name="TextBox 6">
            <a:extLst>
              <a:ext uri="{FF2B5EF4-FFF2-40B4-BE49-F238E27FC236}">
                <a16:creationId xmlns:a16="http://schemas.microsoft.com/office/drawing/2014/main" id="{4E2DD23C-49EE-C657-D737-13CB53F52F7D}"/>
              </a:ext>
            </a:extLst>
          </p:cNvPr>
          <p:cNvSpPr txBox="1"/>
          <p:nvPr userDrawn="1"/>
        </p:nvSpPr>
        <p:spPr>
          <a:xfrm>
            <a:off x="5638800" y="914400"/>
            <a:ext cx="3124200" cy="1292662"/>
          </a:xfrm>
          <a:prstGeom prst="rect">
            <a:avLst/>
          </a:prstGeom>
          <a:solidFill>
            <a:schemeClr val="accent1">
              <a:lumMod val="20000"/>
              <a:lumOff val="80000"/>
            </a:schemeClr>
          </a:solidFill>
          <a:ln w="15875">
            <a:solidFill>
              <a:srgbClr val="00AEC7"/>
            </a:solidFill>
          </a:ln>
          <a:effectLst>
            <a:outerShdw blurRad="50800" dist="38100" dir="2700000" algn="tl" rotWithShape="0">
              <a:prstClr val="black">
                <a:alpha val="40000"/>
              </a:prstClr>
            </a:outerShdw>
          </a:effectLst>
        </p:spPr>
        <p:txBody>
          <a:bodyPr wrap="square" lIns="182880" tIns="182880" rIns="182880" bIns="182880" rtlCol="0">
            <a:spAutoFit/>
          </a:bodyPr>
          <a:lstStyle/>
          <a:p>
            <a:pPr lvl="0"/>
            <a:r>
              <a:rPr lang="en-US" sz="1600" dirty="0">
                <a:solidFill>
                  <a:schemeClr val="tx1"/>
                </a:solidFill>
              </a:rPr>
              <a:t>Click to edit Master text styles</a:t>
            </a:r>
          </a:p>
          <a:p>
            <a:pPr marL="742950" lvl="1" indent="-285750">
              <a:buFont typeface="Arial" panose="020B0604020202020204" pitchFamily="34" charset="0"/>
              <a:buChar char="•"/>
            </a:pPr>
            <a:r>
              <a:rPr lang="en-US" sz="1400" dirty="0">
                <a:solidFill>
                  <a:schemeClr val="tx1"/>
                </a:solidFill>
              </a:rPr>
              <a:t>Second level</a:t>
            </a:r>
          </a:p>
          <a:p>
            <a:pPr marL="1085850" lvl="2" indent="-171450">
              <a:buFont typeface="Arial" panose="020B0604020202020204" pitchFamily="34" charset="0"/>
              <a:buChar char="•"/>
            </a:pPr>
            <a:r>
              <a:rPr lang="en-US" sz="1200" dirty="0">
                <a:solidFill>
                  <a:schemeClr val="tx1"/>
                </a:solidFill>
              </a:rPr>
              <a:t>Third level</a:t>
            </a:r>
          </a:p>
          <a:p>
            <a:endParaRPr lang="en-US" dirty="0">
              <a:solidFill>
                <a:schemeClr val="tx1"/>
              </a:solidFill>
            </a:endParaRPr>
          </a:p>
        </p:txBody>
      </p:sp>
    </p:spTree>
    <p:extLst>
      <p:ext uri="{BB962C8B-B14F-4D97-AF65-F5344CB8AC3E}">
        <p14:creationId xmlns:p14="http://schemas.microsoft.com/office/powerpoint/2010/main" val="2643291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318504"/>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idx="1"/>
          </p:nvPr>
        </p:nvSpPr>
        <p:spPr>
          <a:xfrm>
            <a:off x="304800" y="762000"/>
            <a:ext cx="5181600" cy="52578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Footer Placeholder 4">
            <a:extLst>
              <a:ext uri="{FF2B5EF4-FFF2-40B4-BE49-F238E27FC236}">
                <a16:creationId xmlns:a16="http://schemas.microsoft.com/office/drawing/2014/main" id="{4FB953F4-81A3-8A2B-DF43-0A159C2AABC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10" name="Slide Number Placeholder 5">
            <a:extLst>
              <a:ext uri="{FF2B5EF4-FFF2-40B4-BE49-F238E27FC236}">
                <a16:creationId xmlns:a16="http://schemas.microsoft.com/office/drawing/2014/main" id="{FF00FF52-E6F1-3C2A-4808-5A12AA3953E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183322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304800" y="762000"/>
            <a:ext cx="45720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5486400" y="0"/>
            <a:ext cx="3657600" cy="6318504"/>
          </a:xfrm>
          <a:prstGeom prst="rect">
            <a:avLst/>
          </a:prstGeom>
          <a:solidFill>
            <a:srgbClr val="E6EBF0"/>
          </a:solidFill>
        </p:spPr>
        <p:txBody>
          <a:bodyPr lIns="274320" tIns="1005840" rIns="274320" bIns="731520"/>
          <a:lstStyle>
            <a:lvl1pPr marL="0" indent="0">
              <a:buNone/>
              <a:defRPr sz="2000" b="0">
                <a:solidFill>
                  <a:schemeClr val="accent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08A006D7-B111-59A0-C107-A7629026341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025D1E40-D3DE-D4F4-AD78-7AD3CD8F1D68}"/>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5283138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image" Target="../media/image2.png"/><Relationship Id="rId2" Type="http://schemas.openxmlformats.org/officeDocument/2006/relationships/slideLayout" Target="../slideLayouts/slideLayout3.xml"/><Relationship Id="rId16"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E6EBF0"/>
          </a:solidFill>
          <a:ln>
            <a:noFill/>
          </a:ln>
          <a:effectLst>
            <a:outerShdw blurRad="50800" dist="50800" dir="114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9014" y="2876281"/>
            <a:ext cx="2857586" cy="1105445"/>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8582570" y="6553200"/>
            <a:ext cx="485231" cy="30479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9019630" y="6324600"/>
            <a:ext cx="124369" cy="533396"/>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5" name="Footer Placeholder 4"/>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cxnSp>
        <p:nvCxnSpPr>
          <p:cNvPr id="7" name="Straight Connector 6"/>
          <p:cNvCxnSpPr/>
          <p:nvPr userDrawn="1"/>
        </p:nvCxnSpPr>
        <p:spPr>
          <a:xfrm>
            <a:off x="76200" y="63246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32460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838200" y="6096000"/>
            <a:ext cx="1181868" cy="457200"/>
          </a:xfrm>
          <a:prstGeom prst="rect">
            <a:avLst/>
          </a:prstGeom>
        </p:spPr>
      </p:pic>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8534401" y="6555652"/>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3" name="TextBox 2">
            <a:extLst>
              <a:ext uri="{FF2B5EF4-FFF2-40B4-BE49-F238E27FC236}">
                <a16:creationId xmlns:a16="http://schemas.microsoft.com/office/drawing/2014/main" id="{1D58BBB7-4F61-67AB-A4FB-BF4DCCE49743}"/>
              </a:ext>
            </a:extLst>
          </p:cNvPr>
          <p:cNvSpPr txBox="1"/>
          <p:nvPr userDrawn="1"/>
        </p:nvSpPr>
        <p:spPr>
          <a:xfrm>
            <a:off x="76199" y="6419785"/>
            <a:ext cx="2840925" cy="400110"/>
          </a:xfrm>
          <a:prstGeom prst="rect">
            <a:avLst/>
          </a:prstGeom>
          <a:noFill/>
        </p:spPr>
        <p:txBody>
          <a:bodyPr wrap="square" rtlCol="0">
            <a:spAutoFit/>
          </a:bodyPr>
          <a:lstStyle/>
          <a:p>
            <a:pPr algn="l"/>
            <a:endParaRPr lang="en-US" sz="1000" b="1" baseline="0" dirty="0">
              <a:solidFill>
                <a:schemeClr val="tx1"/>
              </a:solidFill>
            </a:endParaRPr>
          </a:p>
          <a:p>
            <a:pPr algn="l"/>
            <a:r>
              <a:rPr lang="en-US" sz="1000" b="0" baseline="0" dirty="0">
                <a:solidFill>
                  <a:schemeClr val="tx1"/>
                </a:solidFill>
              </a:rPr>
              <a:t>ERCOT Public</a:t>
            </a:r>
          </a:p>
        </p:txBody>
      </p:sp>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38" r:id="rId4"/>
    <p:sldLayoutId id="2147483739" r:id="rId5"/>
    <p:sldLayoutId id="2147483719" r:id="rId6"/>
    <p:sldLayoutId id="2147483713" r:id="rId7"/>
    <p:sldLayoutId id="2147483714" r:id="rId8"/>
    <p:sldLayoutId id="2147483716" r:id="rId9"/>
    <p:sldLayoutId id="2147483740" r:id="rId10"/>
    <p:sldLayoutId id="2147483717" r:id="rId11"/>
    <p:sldLayoutId id="2147483720" r:id="rId12"/>
    <p:sldLayoutId id="2147483666" r:id="rId13"/>
    <p:sldLayoutId id="2147483737" r:id="rId14"/>
    <p:sldLayoutId id="2147483721" r:id="rId15"/>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microsoft.com/office/2014/relationships/chartEx" Target="../charts/chartEx1.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5.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B380C9-83F4-13B7-773B-9880F0F13E5F}"/>
              </a:ext>
            </a:extLst>
          </p:cNvPr>
          <p:cNvSpPr txBox="1"/>
          <p:nvPr/>
        </p:nvSpPr>
        <p:spPr>
          <a:xfrm>
            <a:off x="3810000" y="1674673"/>
            <a:ext cx="5646034" cy="2677656"/>
          </a:xfrm>
          <a:prstGeom prst="rect">
            <a:avLst/>
          </a:prstGeom>
          <a:noFill/>
        </p:spPr>
        <p:txBody>
          <a:bodyPr wrap="square" rtlCol="0">
            <a:spAutoFit/>
          </a:bodyPr>
          <a:lstStyle/>
          <a:p>
            <a:r>
              <a:rPr lang="en-US" sz="2400" b="1" dirty="0"/>
              <a:t>Collateral Holds</a:t>
            </a:r>
          </a:p>
          <a:p>
            <a:endParaRPr lang="en-US" dirty="0">
              <a:solidFill>
                <a:schemeClr val="tx2"/>
              </a:solidFill>
            </a:endParaRPr>
          </a:p>
          <a:p>
            <a:endParaRPr lang="en-US" dirty="0">
              <a:solidFill>
                <a:schemeClr val="tx2"/>
              </a:solidFill>
            </a:endParaRPr>
          </a:p>
          <a:p>
            <a:r>
              <a:rPr lang="en-US" dirty="0"/>
              <a:t>Leslie Wiley</a:t>
            </a:r>
          </a:p>
          <a:p>
            <a:r>
              <a:rPr lang="en-US" dirty="0"/>
              <a:t>Treasurer</a:t>
            </a:r>
          </a:p>
          <a:p>
            <a:endParaRPr lang="en-US" dirty="0"/>
          </a:p>
          <a:p>
            <a:r>
              <a:rPr lang="en-US" dirty="0"/>
              <a:t>ERCOT Public</a:t>
            </a:r>
          </a:p>
          <a:p>
            <a:r>
              <a:rPr lang="en-US" dirty="0"/>
              <a:t>May 17, 2024</a:t>
            </a:r>
          </a:p>
          <a:p>
            <a:endParaRPr lang="en-US" dirty="0">
              <a:solidFill>
                <a:schemeClr val="tx2"/>
              </a:solidFill>
            </a:endParaRPr>
          </a:p>
        </p:txBody>
      </p:sp>
    </p:spTree>
    <p:extLst>
      <p:ext uri="{BB962C8B-B14F-4D97-AF65-F5344CB8AC3E}">
        <p14:creationId xmlns:p14="http://schemas.microsoft.com/office/powerpoint/2010/main" val="1850676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F5F7D-2FAD-390E-64D5-0EDE9F43DE29}"/>
              </a:ext>
            </a:extLst>
          </p:cNvPr>
          <p:cNvSpPr>
            <a:spLocks noGrp="1"/>
          </p:cNvSpPr>
          <p:nvPr>
            <p:ph type="title"/>
          </p:nvPr>
        </p:nvSpPr>
        <p:spPr/>
        <p:txBody>
          <a:bodyPr/>
          <a:lstStyle/>
          <a:p>
            <a:r>
              <a:rPr lang="en-US" dirty="0"/>
              <a:t>Collateral Holds</a:t>
            </a:r>
          </a:p>
        </p:txBody>
      </p:sp>
      <p:sp>
        <p:nvSpPr>
          <p:cNvPr id="4" name="Slide Number Placeholder 3">
            <a:extLst>
              <a:ext uri="{FF2B5EF4-FFF2-40B4-BE49-F238E27FC236}">
                <a16:creationId xmlns:a16="http://schemas.microsoft.com/office/drawing/2014/main" id="{E56CB550-26EC-D411-A7D6-94E61BDD2309}"/>
              </a:ext>
            </a:extLst>
          </p:cNvPr>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7" name="Content Placeholder 4">
            <a:extLst>
              <a:ext uri="{FF2B5EF4-FFF2-40B4-BE49-F238E27FC236}">
                <a16:creationId xmlns:a16="http://schemas.microsoft.com/office/drawing/2014/main" id="{4E46A665-3FC3-30AA-6E1D-AA99B1852085}"/>
              </a:ext>
            </a:extLst>
          </p:cNvPr>
          <p:cNvGraphicFramePr>
            <a:graphicFrameLocks/>
          </p:cNvGraphicFramePr>
          <p:nvPr>
            <p:extLst>
              <p:ext uri="{D42A27DB-BD31-4B8C-83A1-F6EECF244321}">
                <p14:modId xmlns:p14="http://schemas.microsoft.com/office/powerpoint/2010/main" val="2069165546"/>
              </p:ext>
            </p:extLst>
          </p:nvPr>
        </p:nvGraphicFramePr>
        <p:xfrm>
          <a:off x="533401" y="1295400"/>
          <a:ext cx="7315200" cy="137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0" name="Content Placeholder 4">
            <a:extLst>
              <a:ext uri="{FF2B5EF4-FFF2-40B4-BE49-F238E27FC236}">
                <a16:creationId xmlns:a16="http://schemas.microsoft.com/office/drawing/2014/main" id="{BD26D6E7-E23E-3237-1C1D-F2B73ACF0491}"/>
              </a:ext>
            </a:extLst>
          </p:cNvPr>
          <p:cNvGraphicFramePr>
            <a:graphicFrameLocks noGrp="1"/>
          </p:cNvGraphicFramePr>
          <p:nvPr>
            <p:ph idx="1"/>
            <p:extLst>
              <p:ext uri="{D42A27DB-BD31-4B8C-83A1-F6EECF244321}">
                <p14:modId xmlns:p14="http://schemas.microsoft.com/office/powerpoint/2010/main" val="1076251016"/>
              </p:ext>
            </p:extLst>
          </p:nvPr>
        </p:nvGraphicFramePr>
        <p:xfrm>
          <a:off x="533401" y="3429000"/>
          <a:ext cx="7467599" cy="13716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296124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B9C0B14-DBDC-A2C3-C972-FA921A71F2CC}"/>
              </a:ext>
            </a:extLst>
          </p:cNvPr>
          <p:cNvSpPr>
            <a:spLocks noGrp="1"/>
          </p:cNvSpPr>
          <p:nvPr>
            <p:ph type="title"/>
          </p:nvPr>
        </p:nvSpPr>
        <p:spPr/>
        <p:txBody>
          <a:bodyPr/>
          <a:lstStyle/>
          <a:p>
            <a:r>
              <a:rPr lang="en-US" b="1" dirty="0">
                <a:solidFill>
                  <a:schemeClr val="accent1"/>
                </a:solidFill>
              </a:rPr>
              <a:t>Current Process</a:t>
            </a:r>
            <a:endParaRPr lang="en-US" dirty="0"/>
          </a:p>
        </p:txBody>
      </p:sp>
      <p:sp>
        <p:nvSpPr>
          <p:cNvPr id="3" name="Slide Number Placeholder 2">
            <a:extLst>
              <a:ext uri="{FF2B5EF4-FFF2-40B4-BE49-F238E27FC236}">
                <a16:creationId xmlns:a16="http://schemas.microsoft.com/office/drawing/2014/main" id="{8EC0AB41-1A39-0D02-0973-59F5B643BCD9}"/>
              </a:ext>
            </a:extLst>
          </p:cNvPr>
          <p:cNvSpPr>
            <a:spLocks noGrp="1"/>
          </p:cNvSpPr>
          <p:nvPr>
            <p:ph type="sldNum" sz="quarter" idx="4"/>
          </p:nvPr>
        </p:nvSpPr>
        <p:spPr/>
        <p:txBody>
          <a:bodyPr/>
          <a:lstStyle/>
          <a:p>
            <a:fld id="{1D93BD3E-1E9A-4970-A6F7-E7AC52762E0C}" type="slidenum">
              <a:rPr lang="en-US" smtClean="0"/>
              <a:pPr/>
              <a:t>3</a:t>
            </a:fld>
            <a:endParaRPr lang="en-US" dirty="0"/>
          </a:p>
        </p:txBody>
      </p:sp>
      <p:graphicFrame>
        <p:nvGraphicFramePr>
          <p:cNvPr id="5" name="Content Placeholder 9">
            <a:extLst>
              <a:ext uri="{FF2B5EF4-FFF2-40B4-BE49-F238E27FC236}">
                <a16:creationId xmlns:a16="http://schemas.microsoft.com/office/drawing/2014/main" id="{5157498D-C5CA-DA94-97F5-A70977A74BF9}"/>
              </a:ext>
            </a:extLst>
          </p:cNvPr>
          <p:cNvGraphicFramePr>
            <a:graphicFrameLocks/>
          </p:cNvGraphicFramePr>
          <p:nvPr>
            <p:extLst>
              <p:ext uri="{D42A27DB-BD31-4B8C-83A1-F6EECF244321}">
                <p14:modId xmlns:p14="http://schemas.microsoft.com/office/powerpoint/2010/main" val="324521622"/>
              </p:ext>
            </p:extLst>
          </p:nvPr>
        </p:nvGraphicFramePr>
        <p:xfrm>
          <a:off x="228601" y="838200"/>
          <a:ext cx="8534399" cy="5181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04921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B9C0B14-DBDC-A2C3-C972-FA921A71F2CC}"/>
              </a:ext>
            </a:extLst>
          </p:cNvPr>
          <p:cNvSpPr>
            <a:spLocks noGrp="1"/>
          </p:cNvSpPr>
          <p:nvPr>
            <p:ph type="title"/>
          </p:nvPr>
        </p:nvSpPr>
        <p:spPr/>
        <p:txBody>
          <a:bodyPr/>
          <a:lstStyle/>
          <a:p>
            <a:r>
              <a:rPr lang="en-US" dirty="0"/>
              <a:t>History</a:t>
            </a:r>
          </a:p>
        </p:txBody>
      </p:sp>
      <p:sp>
        <p:nvSpPr>
          <p:cNvPr id="3" name="Slide Number Placeholder 2">
            <a:extLst>
              <a:ext uri="{FF2B5EF4-FFF2-40B4-BE49-F238E27FC236}">
                <a16:creationId xmlns:a16="http://schemas.microsoft.com/office/drawing/2014/main" id="{8EC0AB41-1A39-0D02-0973-59F5B643BCD9}"/>
              </a:ext>
            </a:extLst>
          </p:cNvPr>
          <p:cNvSpPr>
            <a:spLocks noGrp="1"/>
          </p:cNvSpPr>
          <p:nvPr>
            <p:ph type="sldNum" sz="quarter" idx="4"/>
          </p:nvPr>
        </p:nvSpPr>
        <p:spPr/>
        <p:txBody>
          <a:bodyPr/>
          <a:lstStyle/>
          <a:p>
            <a:fld id="{1D93BD3E-1E9A-4970-A6F7-E7AC52762E0C}" type="slidenum">
              <a:rPr lang="en-US" smtClean="0"/>
              <a:pPr/>
              <a:t>4</a:t>
            </a:fld>
            <a:endParaRPr lang="en-US" dirty="0"/>
          </a:p>
        </p:txBody>
      </p:sp>
      <p:graphicFrame>
        <p:nvGraphicFramePr>
          <p:cNvPr id="2" name="Table 1">
            <a:extLst>
              <a:ext uri="{FF2B5EF4-FFF2-40B4-BE49-F238E27FC236}">
                <a16:creationId xmlns:a16="http://schemas.microsoft.com/office/drawing/2014/main" id="{6B1D0549-53EE-3EA1-8F82-33443ECCC4A5}"/>
              </a:ext>
            </a:extLst>
          </p:cNvPr>
          <p:cNvGraphicFramePr>
            <a:graphicFrameLocks noGrp="1"/>
          </p:cNvGraphicFramePr>
          <p:nvPr>
            <p:extLst>
              <p:ext uri="{D42A27DB-BD31-4B8C-83A1-F6EECF244321}">
                <p14:modId xmlns:p14="http://schemas.microsoft.com/office/powerpoint/2010/main" val="826635530"/>
              </p:ext>
            </p:extLst>
          </p:nvPr>
        </p:nvGraphicFramePr>
        <p:xfrm>
          <a:off x="1371600" y="1066800"/>
          <a:ext cx="5943601" cy="3340326"/>
        </p:xfrm>
        <a:graphic>
          <a:graphicData uri="http://schemas.openxmlformats.org/drawingml/2006/table">
            <a:tbl>
              <a:tblPr firstRow="1" bandRow="1">
                <a:tableStyleId>{5C22544A-7EE6-4342-B048-85BDC9FD1C3A}</a:tableStyleId>
              </a:tblPr>
              <a:tblGrid>
                <a:gridCol w="1360696">
                  <a:extLst>
                    <a:ext uri="{9D8B030D-6E8A-4147-A177-3AD203B41FA5}">
                      <a16:colId xmlns:a16="http://schemas.microsoft.com/office/drawing/2014/main" val="1656138303"/>
                    </a:ext>
                  </a:extLst>
                </a:gridCol>
                <a:gridCol w="1487631">
                  <a:extLst>
                    <a:ext uri="{9D8B030D-6E8A-4147-A177-3AD203B41FA5}">
                      <a16:colId xmlns:a16="http://schemas.microsoft.com/office/drawing/2014/main" val="1954094733"/>
                    </a:ext>
                  </a:extLst>
                </a:gridCol>
                <a:gridCol w="1374569">
                  <a:extLst>
                    <a:ext uri="{9D8B030D-6E8A-4147-A177-3AD203B41FA5}">
                      <a16:colId xmlns:a16="http://schemas.microsoft.com/office/drawing/2014/main" val="757354877"/>
                    </a:ext>
                  </a:extLst>
                </a:gridCol>
                <a:gridCol w="1720705">
                  <a:extLst>
                    <a:ext uri="{9D8B030D-6E8A-4147-A177-3AD203B41FA5}">
                      <a16:colId xmlns:a16="http://schemas.microsoft.com/office/drawing/2014/main" val="579458555"/>
                    </a:ext>
                  </a:extLst>
                </a:gridCol>
              </a:tblGrid>
              <a:tr h="914400">
                <a:tc>
                  <a:txBody>
                    <a:bodyPr/>
                    <a:lstStyle/>
                    <a:p>
                      <a:pPr algn="ctr"/>
                      <a:r>
                        <a:rPr lang="en-US" sz="1600" dirty="0"/>
                        <a:t>Year</a:t>
                      </a:r>
                    </a:p>
                  </a:txBody>
                  <a:tcPr anchor="ctr"/>
                </a:tc>
                <a:tc>
                  <a:txBody>
                    <a:bodyPr/>
                    <a:lstStyle/>
                    <a:p>
                      <a:pPr algn="ctr"/>
                      <a:r>
                        <a:rPr lang="en-US" sz="1600" dirty="0"/>
                        <a:t># of Defaults</a:t>
                      </a:r>
                    </a:p>
                  </a:txBody>
                  <a:tcPr anchor="ctr"/>
                </a:tc>
                <a:tc>
                  <a:txBody>
                    <a:bodyPr/>
                    <a:lstStyle/>
                    <a:p>
                      <a:pPr algn="ctr"/>
                      <a:r>
                        <a:rPr lang="en-US" sz="1600" dirty="0"/>
                        <a:t># of Holds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Recovered/Held</a:t>
                      </a:r>
                    </a:p>
                  </a:txBody>
                  <a:tcPr anchor="ctr"/>
                </a:tc>
                <a:extLst>
                  <a:ext uri="{0D108BD9-81ED-4DB2-BD59-A6C34878D82A}">
                    <a16:rowId xmlns:a16="http://schemas.microsoft.com/office/drawing/2014/main" val="307832074"/>
                  </a:ext>
                </a:extLst>
              </a:tr>
              <a:tr h="326512">
                <a:tc>
                  <a:txBody>
                    <a:bodyPr/>
                    <a:lstStyle/>
                    <a:p>
                      <a:pPr algn="ctr" rtl="0" fontAlgn="ctr"/>
                      <a:r>
                        <a:rPr lang="en-US" sz="1800" b="0" i="0" u="none" strike="noStrike" dirty="0">
                          <a:solidFill>
                            <a:srgbClr val="2D3338"/>
                          </a:solidFill>
                          <a:effectLst/>
                          <a:latin typeface="Arial" panose="020B0604020202020204" pitchFamily="34" charset="0"/>
                        </a:rPr>
                        <a:t>2019</a:t>
                      </a:r>
                    </a:p>
                  </a:txBody>
                  <a:tcPr marL="0" marR="0" marT="0" marB="0" anchor="ctr"/>
                </a:tc>
                <a:tc>
                  <a:txBody>
                    <a:bodyPr/>
                    <a:lstStyle/>
                    <a:p>
                      <a:pPr algn="ctr" rtl="0" fontAlgn="ctr"/>
                      <a:r>
                        <a:rPr lang="en-US" sz="1800" b="0" i="0" u="none" strike="noStrike" dirty="0">
                          <a:solidFill>
                            <a:srgbClr val="2D3338"/>
                          </a:solidFill>
                          <a:effectLst/>
                          <a:latin typeface="Arial" panose="020B0604020202020204" pitchFamily="34" charset="0"/>
                        </a:rPr>
                        <a:t>3</a:t>
                      </a:r>
                    </a:p>
                  </a:txBody>
                  <a:tcPr marL="0" marR="0" marT="0" marB="0" anchor="ctr"/>
                </a:tc>
                <a:tc>
                  <a:txBody>
                    <a:bodyPr/>
                    <a:lstStyle/>
                    <a:p>
                      <a:pPr algn="ctr" rtl="0" fontAlgn="ctr"/>
                      <a:r>
                        <a:rPr lang="en-US" sz="1800" b="0" i="0" u="none" strike="noStrike" dirty="0">
                          <a:solidFill>
                            <a:srgbClr val="2D3338"/>
                          </a:solidFill>
                          <a:effectLst/>
                          <a:latin typeface="Arial" panose="020B0604020202020204" pitchFamily="34" charset="0"/>
                        </a:rPr>
                        <a:t>77</a:t>
                      </a:r>
                    </a:p>
                  </a:txBody>
                  <a:tcPr marL="0" marR="0" marT="0" marB="0" anchor="ctr"/>
                </a:tc>
                <a:tc>
                  <a:txBody>
                    <a:bodyPr/>
                    <a:lstStyle/>
                    <a:p>
                      <a:pPr algn="ctr" rtl="0" fontAlgn="b"/>
                      <a:r>
                        <a:rPr lang="en-US" sz="1800" b="0" i="0" u="none" strike="noStrike" dirty="0">
                          <a:solidFill>
                            <a:srgbClr val="2D3338"/>
                          </a:solidFill>
                          <a:effectLst/>
                          <a:latin typeface="Arial" panose="020B0604020202020204" pitchFamily="34" charset="0"/>
                        </a:rPr>
                        <a:t>0.00%</a:t>
                      </a:r>
                    </a:p>
                  </a:txBody>
                  <a:tcPr marL="0" marR="0" marT="0" marB="0" anchor="b"/>
                </a:tc>
                <a:extLst>
                  <a:ext uri="{0D108BD9-81ED-4DB2-BD59-A6C34878D82A}">
                    <a16:rowId xmlns:a16="http://schemas.microsoft.com/office/drawing/2014/main" val="3501225838"/>
                  </a:ext>
                </a:extLst>
              </a:tr>
              <a:tr h="326512">
                <a:tc>
                  <a:txBody>
                    <a:bodyPr/>
                    <a:lstStyle/>
                    <a:p>
                      <a:pPr algn="ctr" rtl="0" fontAlgn="ctr"/>
                      <a:r>
                        <a:rPr lang="en-US" sz="1800" b="0" i="0" u="none" strike="noStrike" dirty="0">
                          <a:solidFill>
                            <a:srgbClr val="2D3338"/>
                          </a:solidFill>
                          <a:effectLst/>
                          <a:latin typeface="Arial" panose="020B0604020202020204" pitchFamily="34" charset="0"/>
                        </a:rPr>
                        <a:t>2020</a:t>
                      </a:r>
                    </a:p>
                  </a:txBody>
                  <a:tcPr marL="0" marR="0" marT="0" marB="0" anchor="ctr"/>
                </a:tc>
                <a:tc>
                  <a:txBody>
                    <a:bodyPr/>
                    <a:lstStyle/>
                    <a:p>
                      <a:pPr algn="ctr" rtl="0" fontAlgn="ctr"/>
                      <a:r>
                        <a:rPr lang="en-US" sz="1800" b="0" i="0" u="none" strike="noStrike" dirty="0">
                          <a:solidFill>
                            <a:srgbClr val="2D3338"/>
                          </a:solidFill>
                          <a:effectLst/>
                          <a:latin typeface="Arial" panose="020B0604020202020204" pitchFamily="34" charset="0"/>
                        </a:rPr>
                        <a:t>1</a:t>
                      </a:r>
                    </a:p>
                  </a:txBody>
                  <a:tcPr marL="0" marR="0" marT="0" marB="0" anchor="ctr"/>
                </a:tc>
                <a:tc>
                  <a:txBody>
                    <a:bodyPr/>
                    <a:lstStyle/>
                    <a:p>
                      <a:pPr algn="ctr" rtl="0" fontAlgn="ctr"/>
                      <a:r>
                        <a:rPr lang="en-US" sz="1800" b="0" i="0" u="none" strike="noStrike" dirty="0">
                          <a:solidFill>
                            <a:srgbClr val="2D3338"/>
                          </a:solidFill>
                          <a:effectLst/>
                          <a:latin typeface="Arial" panose="020B0604020202020204" pitchFamily="34" charset="0"/>
                        </a:rPr>
                        <a:t>35</a:t>
                      </a:r>
                    </a:p>
                  </a:txBody>
                  <a:tcPr marL="0" marR="0" marT="0" marB="0" anchor="ctr"/>
                </a:tc>
                <a:tc>
                  <a:txBody>
                    <a:bodyPr/>
                    <a:lstStyle/>
                    <a:p>
                      <a:pPr algn="ctr" rtl="0" fontAlgn="b"/>
                      <a:r>
                        <a:rPr lang="en-US" sz="1800" b="0" i="0" u="none" strike="noStrike" dirty="0">
                          <a:solidFill>
                            <a:srgbClr val="2D3338"/>
                          </a:solidFill>
                          <a:effectLst/>
                          <a:latin typeface="Arial" panose="020B0604020202020204" pitchFamily="34" charset="0"/>
                        </a:rPr>
                        <a:t>0.00%</a:t>
                      </a:r>
                    </a:p>
                  </a:txBody>
                  <a:tcPr marL="0" marR="0" marT="0" marB="0" anchor="b"/>
                </a:tc>
                <a:extLst>
                  <a:ext uri="{0D108BD9-81ED-4DB2-BD59-A6C34878D82A}">
                    <a16:rowId xmlns:a16="http://schemas.microsoft.com/office/drawing/2014/main" val="3401405134"/>
                  </a:ext>
                </a:extLst>
              </a:tr>
              <a:tr h="326512">
                <a:tc>
                  <a:txBody>
                    <a:bodyPr/>
                    <a:lstStyle/>
                    <a:p>
                      <a:pPr algn="ctr" rtl="0" fontAlgn="ctr"/>
                      <a:r>
                        <a:rPr lang="en-US" sz="1800" b="0" i="0" u="none" strike="noStrike" dirty="0">
                          <a:solidFill>
                            <a:srgbClr val="2D3338"/>
                          </a:solidFill>
                          <a:effectLst/>
                          <a:latin typeface="Arial" panose="020B0604020202020204" pitchFamily="34" charset="0"/>
                        </a:rPr>
                        <a:t>2021</a:t>
                      </a:r>
                    </a:p>
                  </a:txBody>
                  <a:tcPr marL="0" marR="0" marT="0" marB="0" anchor="ctr"/>
                </a:tc>
                <a:tc>
                  <a:txBody>
                    <a:bodyPr/>
                    <a:lstStyle/>
                    <a:p>
                      <a:pPr algn="ctr" rtl="0" fontAlgn="ctr"/>
                      <a:r>
                        <a:rPr lang="en-US" sz="1800" b="0" i="0" u="none" strike="noStrike" dirty="0">
                          <a:solidFill>
                            <a:srgbClr val="2D3338"/>
                          </a:solidFill>
                          <a:effectLst/>
                          <a:latin typeface="Arial" panose="020B0604020202020204" pitchFamily="34" charset="0"/>
                        </a:rPr>
                        <a:t>10</a:t>
                      </a:r>
                    </a:p>
                  </a:txBody>
                  <a:tcPr marL="0" marR="0" marT="0" marB="0" anchor="ctr"/>
                </a:tc>
                <a:tc>
                  <a:txBody>
                    <a:bodyPr/>
                    <a:lstStyle/>
                    <a:p>
                      <a:pPr algn="ctr" rtl="0" fontAlgn="ctr"/>
                      <a:r>
                        <a:rPr lang="en-US" sz="1800" b="0" i="0" u="none" strike="noStrike" dirty="0">
                          <a:solidFill>
                            <a:srgbClr val="2D3338"/>
                          </a:solidFill>
                          <a:effectLst/>
                          <a:latin typeface="Arial" panose="020B0604020202020204" pitchFamily="34" charset="0"/>
                        </a:rPr>
                        <a:t>699</a:t>
                      </a:r>
                    </a:p>
                  </a:txBody>
                  <a:tcPr marL="0" marR="0" marT="0" marB="0" anchor="ctr"/>
                </a:tc>
                <a:tc>
                  <a:txBody>
                    <a:bodyPr/>
                    <a:lstStyle/>
                    <a:p>
                      <a:pPr algn="ctr" rtl="0" fontAlgn="b"/>
                      <a:r>
                        <a:rPr lang="en-US" sz="1800" b="0" i="0" u="none" strike="noStrike" dirty="0">
                          <a:solidFill>
                            <a:srgbClr val="2D3338"/>
                          </a:solidFill>
                          <a:effectLst/>
                          <a:latin typeface="Arial" panose="020B0604020202020204" pitchFamily="34" charset="0"/>
                        </a:rPr>
                        <a:t>0.10%</a:t>
                      </a:r>
                    </a:p>
                  </a:txBody>
                  <a:tcPr marL="0" marR="0" marT="0" marB="0" anchor="b"/>
                </a:tc>
                <a:extLst>
                  <a:ext uri="{0D108BD9-81ED-4DB2-BD59-A6C34878D82A}">
                    <a16:rowId xmlns:a16="http://schemas.microsoft.com/office/drawing/2014/main" val="2348539365"/>
                  </a:ext>
                </a:extLst>
              </a:tr>
              <a:tr h="326512">
                <a:tc>
                  <a:txBody>
                    <a:bodyPr/>
                    <a:lstStyle/>
                    <a:p>
                      <a:pPr algn="ctr" rtl="0" fontAlgn="ctr"/>
                      <a:r>
                        <a:rPr lang="en-US" sz="1800" b="0" i="0" u="none" strike="noStrike" dirty="0">
                          <a:solidFill>
                            <a:srgbClr val="2D3338"/>
                          </a:solidFill>
                          <a:effectLst/>
                          <a:latin typeface="Arial" panose="020B0604020202020204" pitchFamily="34" charset="0"/>
                        </a:rPr>
                        <a:t>2022</a:t>
                      </a:r>
                    </a:p>
                  </a:txBody>
                  <a:tcPr marL="0" marR="0" marT="0" marB="0" anchor="ctr"/>
                </a:tc>
                <a:tc>
                  <a:txBody>
                    <a:bodyPr/>
                    <a:lstStyle/>
                    <a:p>
                      <a:pPr algn="ctr" rtl="0" fontAlgn="ctr"/>
                      <a:r>
                        <a:rPr lang="en-US" sz="1800" b="0" i="0" u="none" strike="noStrike" dirty="0">
                          <a:solidFill>
                            <a:srgbClr val="2D3338"/>
                          </a:solidFill>
                          <a:effectLst/>
                          <a:latin typeface="Arial" panose="020B0604020202020204" pitchFamily="34" charset="0"/>
                        </a:rPr>
                        <a:t>2</a:t>
                      </a:r>
                    </a:p>
                  </a:txBody>
                  <a:tcPr marL="0" marR="0" marT="0" marB="0" anchor="ctr"/>
                </a:tc>
                <a:tc>
                  <a:txBody>
                    <a:bodyPr/>
                    <a:lstStyle/>
                    <a:p>
                      <a:pPr algn="ctr" rtl="0" fontAlgn="ctr"/>
                      <a:r>
                        <a:rPr lang="en-US" sz="1800" b="0" i="0" u="none" strike="noStrike" dirty="0">
                          <a:solidFill>
                            <a:srgbClr val="2D3338"/>
                          </a:solidFill>
                          <a:effectLst/>
                          <a:latin typeface="Arial" panose="020B0604020202020204" pitchFamily="34" charset="0"/>
                        </a:rPr>
                        <a:t>163</a:t>
                      </a:r>
                    </a:p>
                  </a:txBody>
                  <a:tcPr marL="0" marR="0" marT="0" marB="0" anchor="ctr"/>
                </a:tc>
                <a:tc>
                  <a:txBody>
                    <a:bodyPr/>
                    <a:lstStyle/>
                    <a:p>
                      <a:pPr algn="ctr" rtl="0" fontAlgn="b"/>
                      <a:r>
                        <a:rPr lang="en-US" sz="1800" b="0" i="0" u="none" strike="noStrike" dirty="0">
                          <a:solidFill>
                            <a:srgbClr val="2D3338"/>
                          </a:solidFill>
                          <a:effectLst/>
                          <a:latin typeface="Arial" panose="020B0604020202020204" pitchFamily="34" charset="0"/>
                        </a:rPr>
                        <a:t>0.00%</a:t>
                      </a:r>
                    </a:p>
                  </a:txBody>
                  <a:tcPr marL="0" marR="0" marT="0" marB="0" anchor="b"/>
                </a:tc>
                <a:extLst>
                  <a:ext uri="{0D108BD9-81ED-4DB2-BD59-A6C34878D82A}">
                    <a16:rowId xmlns:a16="http://schemas.microsoft.com/office/drawing/2014/main" val="3441717911"/>
                  </a:ext>
                </a:extLst>
              </a:tr>
              <a:tr h="326512">
                <a:tc>
                  <a:txBody>
                    <a:bodyPr/>
                    <a:lstStyle/>
                    <a:p>
                      <a:pPr algn="ctr" rtl="0" fontAlgn="ctr"/>
                      <a:r>
                        <a:rPr lang="en-US" sz="1800" b="0" i="0" u="none" strike="noStrike" dirty="0">
                          <a:solidFill>
                            <a:srgbClr val="2D3338"/>
                          </a:solidFill>
                          <a:effectLst/>
                          <a:latin typeface="Arial" panose="020B0604020202020204" pitchFamily="34" charset="0"/>
                        </a:rPr>
                        <a:t>2023</a:t>
                      </a:r>
                    </a:p>
                  </a:txBody>
                  <a:tcPr marL="0" marR="0" marT="0" marB="0" anchor="ctr"/>
                </a:tc>
                <a:tc>
                  <a:txBody>
                    <a:bodyPr/>
                    <a:lstStyle/>
                    <a:p>
                      <a:pPr algn="ctr" rtl="0" fontAlgn="ctr"/>
                      <a:r>
                        <a:rPr lang="en-US" sz="1800" b="0" i="0" u="none" strike="noStrike" dirty="0">
                          <a:solidFill>
                            <a:srgbClr val="2D3338"/>
                          </a:solidFill>
                          <a:effectLst/>
                          <a:latin typeface="Arial" panose="020B0604020202020204" pitchFamily="34" charset="0"/>
                        </a:rPr>
                        <a:t>2</a:t>
                      </a:r>
                    </a:p>
                  </a:txBody>
                  <a:tcPr marL="0" marR="0" marT="0" marB="0" anchor="ctr"/>
                </a:tc>
                <a:tc>
                  <a:txBody>
                    <a:bodyPr/>
                    <a:lstStyle/>
                    <a:p>
                      <a:pPr algn="ctr" rtl="0" fontAlgn="ctr"/>
                      <a:r>
                        <a:rPr lang="en-US" sz="1800" b="0" i="0" u="none" strike="noStrike" dirty="0">
                          <a:solidFill>
                            <a:srgbClr val="2D3338"/>
                          </a:solidFill>
                          <a:effectLst/>
                          <a:latin typeface="Arial" panose="020B0604020202020204" pitchFamily="34" charset="0"/>
                        </a:rPr>
                        <a:t>330</a:t>
                      </a:r>
                    </a:p>
                  </a:txBody>
                  <a:tcPr marL="0" marR="0" marT="0" marB="0" anchor="ctr"/>
                </a:tc>
                <a:tc>
                  <a:txBody>
                    <a:bodyPr/>
                    <a:lstStyle/>
                    <a:p>
                      <a:pPr algn="ctr" rtl="0" fontAlgn="b"/>
                      <a:r>
                        <a:rPr lang="en-US" sz="1800" b="0" i="0" u="none" strike="noStrike" dirty="0">
                          <a:solidFill>
                            <a:srgbClr val="2D3338"/>
                          </a:solidFill>
                          <a:effectLst/>
                          <a:latin typeface="Arial" panose="020B0604020202020204" pitchFamily="34" charset="0"/>
                        </a:rPr>
                        <a:t>0.00%</a:t>
                      </a:r>
                    </a:p>
                  </a:txBody>
                  <a:tcPr marL="0" marR="0" marT="0" marB="0" anchor="b"/>
                </a:tc>
                <a:extLst>
                  <a:ext uri="{0D108BD9-81ED-4DB2-BD59-A6C34878D82A}">
                    <a16:rowId xmlns:a16="http://schemas.microsoft.com/office/drawing/2014/main" val="4278849637"/>
                  </a:ext>
                </a:extLst>
              </a:tr>
              <a:tr h="353756">
                <a:tc>
                  <a:txBody>
                    <a:bodyPr/>
                    <a:lstStyle/>
                    <a:p>
                      <a:pPr algn="ctr" rtl="0" fontAlgn="ctr"/>
                      <a:r>
                        <a:rPr lang="en-US" sz="1800" b="0" i="0" u="none" strike="noStrike" dirty="0">
                          <a:solidFill>
                            <a:srgbClr val="2D3338"/>
                          </a:solidFill>
                          <a:effectLst/>
                          <a:latin typeface="Arial" panose="020B0604020202020204" pitchFamily="34" charset="0"/>
                        </a:rPr>
                        <a:t>2024</a:t>
                      </a:r>
                    </a:p>
                  </a:txBody>
                  <a:tcPr marL="0" marR="0" marT="0" marB="0" anchor="ctr"/>
                </a:tc>
                <a:tc>
                  <a:txBody>
                    <a:bodyPr/>
                    <a:lstStyle/>
                    <a:p>
                      <a:pPr algn="ctr" rtl="0" fontAlgn="ctr"/>
                      <a:r>
                        <a:rPr lang="en-US" sz="1800" b="0" i="0" u="none" strike="noStrike" dirty="0">
                          <a:solidFill>
                            <a:srgbClr val="2D3338"/>
                          </a:solidFill>
                          <a:effectLst/>
                          <a:latin typeface="Arial" panose="020B0604020202020204" pitchFamily="34" charset="0"/>
                        </a:rPr>
                        <a:t>6</a:t>
                      </a:r>
                    </a:p>
                  </a:txBody>
                  <a:tcPr marL="0" marR="0" marT="0" marB="0" anchor="ctr"/>
                </a:tc>
                <a:tc>
                  <a:txBody>
                    <a:bodyPr/>
                    <a:lstStyle/>
                    <a:p>
                      <a:pPr algn="ctr" rtl="0" fontAlgn="ctr"/>
                      <a:r>
                        <a:rPr lang="en-US" sz="1800" b="0" i="0" u="none" strike="noStrike" dirty="0">
                          <a:solidFill>
                            <a:srgbClr val="2D3338"/>
                          </a:solidFill>
                          <a:effectLst/>
                          <a:latin typeface="Arial" panose="020B0604020202020204" pitchFamily="34" charset="0"/>
                        </a:rPr>
                        <a:t>170</a:t>
                      </a:r>
                    </a:p>
                  </a:txBody>
                  <a:tcPr marL="0" marR="0" marT="0" marB="0" anchor="ctr"/>
                </a:tc>
                <a:tc>
                  <a:txBody>
                    <a:bodyPr/>
                    <a:lstStyle/>
                    <a:p>
                      <a:pPr algn="ctr" rtl="0" fontAlgn="b"/>
                      <a:r>
                        <a:rPr lang="en-US" sz="1800" b="0" i="0" u="none" strike="noStrike" dirty="0">
                          <a:solidFill>
                            <a:srgbClr val="2D3338"/>
                          </a:solidFill>
                          <a:effectLst/>
                          <a:latin typeface="Arial" panose="020B0604020202020204" pitchFamily="34" charset="0"/>
                        </a:rPr>
                        <a:t>0.00%</a:t>
                      </a:r>
                    </a:p>
                  </a:txBody>
                  <a:tcPr marL="0" marR="0" marT="0" marB="0" anchor="b"/>
                </a:tc>
                <a:extLst>
                  <a:ext uri="{0D108BD9-81ED-4DB2-BD59-A6C34878D82A}">
                    <a16:rowId xmlns:a16="http://schemas.microsoft.com/office/drawing/2014/main" val="3604796935"/>
                  </a:ext>
                </a:extLst>
              </a:tr>
              <a:tr h="439610">
                <a:tc>
                  <a:txBody>
                    <a:bodyPr/>
                    <a:lstStyle/>
                    <a:p>
                      <a:pPr algn="ctr" rtl="0" fontAlgn="ctr"/>
                      <a:r>
                        <a:rPr lang="en-US" sz="1800" b="1" i="0" u="none" strike="noStrike" dirty="0">
                          <a:solidFill>
                            <a:srgbClr val="2D3338"/>
                          </a:solidFill>
                          <a:effectLst/>
                          <a:latin typeface="Arial" panose="020B0604020202020204" pitchFamily="34" charset="0"/>
                        </a:rPr>
                        <a:t>Total</a:t>
                      </a:r>
                    </a:p>
                  </a:txBody>
                  <a:tcPr marL="0" marR="0" marT="0" marB="0" anchor="ctr"/>
                </a:tc>
                <a:tc>
                  <a:txBody>
                    <a:bodyPr/>
                    <a:lstStyle/>
                    <a:p>
                      <a:pPr algn="ctr" rtl="0" fontAlgn="ctr"/>
                      <a:r>
                        <a:rPr lang="en-US" sz="1800" b="1" i="0" u="none" strike="noStrike" dirty="0">
                          <a:solidFill>
                            <a:srgbClr val="2D3338"/>
                          </a:solidFill>
                          <a:effectLst/>
                          <a:latin typeface="Arial" panose="020B0604020202020204" pitchFamily="34" charset="0"/>
                        </a:rPr>
                        <a:t>22</a:t>
                      </a:r>
                    </a:p>
                  </a:txBody>
                  <a:tcPr marL="0" marR="0" marT="0" marB="0" anchor="ctr"/>
                </a:tc>
                <a:tc>
                  <a:txBody>
                    <a:bodyPr/>
                    <a:lstStyle/>
                    <a:p>
                      <a:pPr algn="ctr" rtl="0" fontAlgn="ctr"/>
                      <a:r>
                        <a:rPr lang="en-US" sz="1800" b="1" i="0" u="none" strike="noStrike" dirty="0">
                          <a:solidFill>
                            <a:srgbClr val="2D3338"/>
                          </a:solidFill>
                          <a:effectLst/>
                          <a:latin typeface="Arial" panose="020B0604020202020204" pitchFamily="34" charset="0"/>
                        </a:rPr>
                        <a:t>1,474</a:t>
                      </a:r>
                    </a:p>
                  </a:txBody>
                  <a:tcPr marL="0" marR="0" marT="0" marB="0" anchor="ctr"/>
                </a:tc>
                <a:tc>
                  <a:txBody>
                    <a:bodyPr/>
                    <a:lstStyle/>
                    <a:p>
                      <a:pPr algn="ctr" rtl="0" fontAlgn="ctr"/>
                      <a:r>
                        <a:rPr lang="en-US" sz="1800" b="1" i="0" u="none" strike="noStrike" dirty="0">
                          <a:solidFill>
                            <a:srgbClr val="2D3338"/>
                          </a:solidFill>
                          <a:effectLst/>
                          <a:latin typeface="Arial" panose="020B0604020202020204" pitchFamily="34" charset="0"/>
                        </a:rPr>
                        <a:t>0.09%</a:t>
                      </a:r>
                    </a:p>
                  </a:txBody>
                  <a:tcPr marL="0" marR="0" marT="0" marB="0" anchor="ctr"/>
                </a:tc>
                <a:extLst>
                  <a:ext uri="{0D108BD9-81ED-4DB2-BD59-A6C34878D82A}">
                    <a16:rowId xmlns:a16="http://schemas.microsoft.com/office/drawing/2014/main" val="1040753721"/>
                  </a:ext>
                </a:extLst>
              </a:tr>
            </a:tbl>
          </a:graphicData>
        </a:graphic>
      </p:graphicFrame>
    </p:spTree>
    <p:extLst>
      <p:ext uri="{BB962C8B-B14F-4D97-AF65-F5344CB8AC3E}">
        <p14:creationId xmlns:p14="http://schemas.microsoft.com/office/powerpoint/2010/main" val="1241127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9088B-5584-790E-DC8F-F342E793F913}"/>
              </a:ext>
            </a:extLst>
          </p:cNvPr>
          <p:cNvSpPr>
            <a:spLocks noGrp="1"/>
          </p:cNvSpPr>
          <p:nvPr>
            <p:ph type="title"/>
          </p:nvPr>
        </p:nvSpPr>
        <p:spPr/>
        <p:txBody>
          <a:bodyPr/>
          <a:lstStyle/>
          <a:p>
            <a:r>
              <a:rPr lang="en-US" dirty="0"/>
              <a:t>2022-2024 Collateral Holds</a:t>
            </a:r>
          </a:p>
        </p:txBody>
      </p:sp>
      <p:sp>
        <p:nvSpPr>
          <p:cNvPr id="4" name="Slide Number Placeholder 3">
            <a:extLst>
              <a:ext uri="{FF2B5EF4-FFF2-40B4-BE49-F238E27FC236}">
                <a16:creationId xmlns:a16="http://schemas.microsoft.com/office/drawing/2014/main" id="{0C87317C-7CE0-F5BE-C912-05D0CFA5BE28}"/>
              </a:ext>
            </a:extLst>
          </p:cNvPr>
          <p:cNvSpPr>
            <a:spLocks noGrp="1"/>
          </p:cNvSpPr>
          <p:nvPr>
            <p:ph type="sldNum" sz="quarter" idx="4"/>
          </p:nvPr>
        </p:nvSpPr>
        <p:spPr/>
        <p:txBody>
          <a:bodyPr/>
          <a:lstStyle/>
          <a:p>
            <a:fld id="{1D93BD3E-1E9A-4970-A6F7-E7AC52762E0C}" type="slidenum">
              <a:rPr lang="en-US" smtClean="0"/>
              <a:pPr/>
              <a:t>5</a:t>
            </a:fld>
            <a:endParaRPr lang="en-US" dirty="0"/>
          </a:p>
        </p:txBody>
      </p:sp>
      <mc:AlternateContent xmlns:mc="http://schemas.openxmlformats.org/markup-compatibility/2006" xmlns:cx1="http://schemas.microsoft.com/office/drawing/2015/9/8/chartex">
        <mc:Choice Requires="cx1">
          <p:graphicFrame>
            <p:nvGraphicFramePr>
              <p:cNvPr id="3" name="Chart 2">
                <a:extLst>
                  <a:ext uri="{FF2B5EF4-FFF2-40B4-BE49-F238E27FC236}">
                    <a16:creationId xmlns:a16="http://schemas.microsoft.com/office/drawing/2014/main" id="{CF384E69-27E8-6216-1F12-B7865EFC656C}"/>
                  </a:ext>
                </a:extLst>
              </p:cNvPr>
              <p:cNvGraphicFramePr/>
              <p:nvPr>
                <p:extLst>
                  <p:ext uri="{D42A27DB-BD31-4B8C-83A1-F6EECF244321}">
                    <p14:modId xmlns:p14="http://schemas.microsoft.com/office/powerpoint/2010/main" val="1761216898"/>
                  </p:ext>
                </p:extLst>
              </p:nvPr>
            </p:nvGraphicFramePr>
            <p:xfrm>
              <a:off x="1014412" y="1169193"/>
              <a:ext cx="7115175" cy="4519614"/>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3" name="Chart 2">
                <a:extLst>
                  <a:ext uri="{FF2B5EF4-FFF2-40B4-BE49-F238E27FC236}">
                    <a16:creationId xmlns:a16="http://schemas.microsoft.com/office/drawing/2014/main" id="{CF384E69-27E8-6216-1F12-B7865EFC656C}"/>
                  </a:ext>
                </a:extLst>
              </p:cNvPr>
              <p:cNvPicPr>
                <a:picLocks noGrp="1" noRot="1" noChangeAspect="1" noMove="1" noResize="1" noEditPoints="1" noAdjustHandles="1" noChangeArrowheads="1" noChangeShapeType="1"/>
              </p:cNvPicPr>
              <p:nvPr/>
            </p:nvPicPr>
            <p:blipFill>
              <a:blip r:embed="rId3"/>
              <a:stretch>
                <a:fillRect/>
              </a:stretch>
            </p:blipFill>
            <p:spPr>
              <a:xfrm>
                <a:off x="1014412" y="1169193"/>
                <a:ext cx="7115175" cy="4519614"/>
              </a:xfrm>
              <a:prstGeom prst="rect">
                <a:avLst/>
              </a:prstGeom>
            </p:spPr>
          </p:pic>
        </mc:Fallback>
      </mc:AlternateContent>
    </p:spTree>
    <p:extLst>
      <p:ext uri="{BB962C8B-B14F-4D97-AF65-F5344CB8AC3E}">
        <p14:creationId xmlns:p14="http://schemas.microsoft.com/office/powerpoint/2010/main" val="1447386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B9C0B14-DBDC-A2C3-C972-FA921A71F2CC}"/>
              </a:ext>
            </a:extLst>
          </p:cNvPr>
          <p:cNvSpPr>
            <a:spLocks noGrp="1"/>
          </p:cNvSpPr>
          <p:nvPr>
            <p:ph type="title"/>
          </p:nvPr>
        </p:nvSpPr>
        <p:spPr/>
        <p:txBody>
          <a:bodyPr/>
          <a:lstStyle/>
          <a:p>
            <a:r>
              <a:rPr lang="en-US" dirty="0"/>
              <a:t>Risks</a:t>
            </a:r>
          </a:p>
        </p:txBody>
      </p:sp>
      <p:sp>
        <p:nvSpPr>
          <p:cNvPr id="3" name="Slide Number Placeholder 2">
            <a:extLst>
              <a:ext uri="{FF2B5EF4-FFF2-40B4-BE49-F238E27FC236}">
                <a16:creationId xmlns:a16="http://schemas.microsoft.com/office/drawing/2014/main" id="{8EC0AB41-1A39-0D02-0973-59F5B643BCD9}"/>
              </a:ext>
            </a:extLst>
          </p:cNvPr>
          <p:cNvSpPr>
            <a:spLocks noGrp="1"/>
          </p:cNvSpPr>
          <p:nvPr>
            <p:ph type="sldNum" sz="quarter" idx="4"/>
          </p:nvPr>
        </p:nvSpPr>
        <p:spPr/>
        <p:txBody>
          <a:bodyPr/>
          <a:lstStyle/>
          <a:p>
            <a:fld id="{1D93BD3E-1E9A-4970-A6F7-E7AC52762E0C}" type="slidenum">
              <a:rPr lang="en-US" smtClean="0"/>
              <a:pPr/>
              <a:t>6</a:t>
            </a:fld>
            <a:endParaRPr lang="en-US" dirty="0"/>
          </a:p>
        </p:txBody>
      </p:sp>
      <p:graphicFrame>
        <p:nvGraphicFramePr>
          <p:cNvPr id="2" name="Table 1">
            <a:extLst>
              <a:ext uri="{FF2B5EF4-FFF2-40B4-BE49-F238E27FC236}">
                <a16:creationId xmlns:a16="http://schemas.microsoft.com/office/drawing/2014/main" id="{6B1D0549-53EE-3EA1-8F82-33443ECCC4A5}"/>
              </a:ext>
            </a:extLst>
          </p:cNvPr>
          <p:cNvGraphicFramePr>
            <a:graphicFrameLocks noGrp="1"/>
          </p:cNvGraphicFramePr>
          <p:nvPr>
            <p:extLst>
              <p:ext uri="{D42A27DB-BD31-4B8C-83A1-F6EECF244321}">
                <p14:modId xmlns:p14="http://schemas.microsoft.com/office/powerpoint/2010/main" val="3444170043"/>
              </p:ext>
            </p:extLst>
          </p:nvPr>
        </p:nvGraphicFramePr>
        <p:xfrm>
          <a:off x="647700" y="1066800"/>
          <a:ext cx="7848599" cy="2377440"/>
        </p:xfrm>
        <a:graphic>
          <a:graphicData uri="http://schemas.openxmlformats.org/drawingml/2006/table">
            <a:tbl>
              <a:tblPr firstRow="1" bandRow="1">
                <a:tableStyleId>{5C22544A-7EE6-4342-B048-85BDC9FD1C3A}</a:tableStyleId>
              </a:tblPr>
              <a:tblGrid>
                <a:gridCol w="3086100">
                  <a:extLst>
                    <a:ext uri="{9D8B030D-6E8A-4147-A177-3AD203B41FA5}">
                      <a16:colId xmlns:a16="http://schemas.microsoft.com/office/drawing/2014/main" val="1656138303"/>
                    </a:ext>
                  </a:extLst>
                </a:gridCol>
                <a:gridCol w="4762499">
                  <a:extLst>
                    <a:ext uri="{9D8B030D-6E8A-4147-A177-3AD203B41FA5}">
                      <a16:colId xmlns:a16="http://schemas.microsoft.com/office/drawing/2014/main" val="1954094733"/>
                    </a:ext>
                  </a:extLst>
                </a:gridCol>
              </a:tblGrid>
              <a:tr h="342492">
                <a:tc>
                  <a:txBody>
                    <a:bodyPr/>
                    <a:lstStyle/>
                    <a:p>
                      <a:r>
                        <a:rPr lang="en-US" sz="1800" dirty="0"/>
                        <a:t>Risk</a:t>
                      </a:r>
                    </a:p>
                  </a:txBody>
                  <a:tcPr/>
                </a:tc>
                <a:tc>
                  <a:txBody>
                    <a:bodyPr/>
                    <a:lstStyle/>
                    <a:p>
                      <a:endParaRPr lang="en-US" sz="1800" dirty="0"/>
                    </a:p>
                  </a:txBody>
                  <a:tcPr/>
                </a:tc>
                <a:extLst>
                  <a:ext uri="{0D108BD9-81ED-4DB2-BD59-A6C34878D82A}">
                    <a16:rowId xmlns:a16="http://schemas.microsoft.com/office/drawing/2014/main" val="307832074"/>
                  </a:ext>
                </a:extLst>
              </a:tr>
              <a:tr h="1867308">
                <a:tc>
                  <a:txBody>
                    <a:bodyPr/>
                    <a:lstStyle/>
                    <a:p>
                      <a:r>
                        <a:rPr lang="en-US" sz="1800" dirty="0"/>
                        <a:t>Incorrect amount/recipient</a:t>
                      </a:r>
                    </a:p>
                    <a:p>
                      <a:endParaRPr lang="en-US" sz="1800" dirty="0"/>
                    </a:p>
                    <a:p>
                      <a:endParaRPr lang="en-US" sz="18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Incorrect financial reporting</a:t>
                      </a:r>
                    </a:p>
                    <a:p>
                      <a:endParaRPr lang="en-US" sz="1800" dirty="0"/>
                    </a:p>
                    <a:p>
                      <a:endParaRPr lang="en-US" sz="1800" dirty="0"/>
                    </a:p>
                  </a:txBody>
                  <a:tcPr/>
                </a:tc>
                <a:tc>
                  <a:txBody>
                    <a:bodyPr/>
                    <a:lstStyle/>
                    <a:p>
                      <a:pPr marL="285750" indent="-285750">
                        <a:buFont typeface="Arial" panose="020B0604020202020204" pitchFamily="34" charset="0"/>
                        <a:buChar char="•"/>
                      </a:pPr>
                      <a:r>
                        <a:rPr lang="en-US" sz="1600" dirty="0"/>
                        <a:t>Manually manipulating wire amounts</a:t>
                      </a:r>
                    </a:p>
                    <a:p>
                      <a:pPr marL="285750" indent="-285750">
                        <a:buFont typeface="Arial" panose="020B0604020202020204" pitchFamily="34" charset="0"/>
                        <a:buChar char="•"/>
                      </a:pPr>
                      <a:r>
                        <a:rPr lang="en-US" sz="1600" dirty="0"/>
                        <a:t>Could hold beyond release date</a:t>
                      </a:r>
                    </a:p>
                    <a:p>
                      <a:pPr marL="285750" indent="-285750">
                        <a:buFont typeface="Arial" panose="020B0604020202020204" pitchFamily="34" charset="0"/>
                        <a:buChar char="•"/>
                      </a:pPr>
                      <a:r>
                        <a:rPr lang="en-US" sz="1600" dirty="0"/>
                        <a:t>CP/QSE translation</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endParaRPr lang="en-US" sz="1600"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t>Does not count toward collateral amount</a:t>
                      </a:r>
                    </a:p>
                  </a:txBody>
                  <a:tcPr/>
                </a:tc>
                <a:extLst>
                  <a:ext uri="{0D108BD9-81ED-4DB2-BD59-A6C34878D82A}">
                    <a16:rowId xmlns:a16="http://schemas.microsoft.com/office/drawing/2014/main" val="3501225838"/>
                  </a:ext>
                </a:extLst>
              </a:tr>
            </a:tbl>
          </a:graphicData>
        </a:graphic>
      </p:graphicFrame>
    </p:spTree>
    <p:extLst>
      <p:ext uri="{BB962C8B-B14F-4D97-AF65-F5344CB8AC3E}">
        <p14:creationId xmlns:p14="http://schemas.microsoft.com/office/powerpoint/2010/main" val="1252388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B9C0B14-DBDC-A2C3-C972-FA921A71F2CC}"/>
              </a:ext>
            </a:extLst>
          </p:cNvPr>
          <p:cNvSpPr>
            <a:spLocks noGrp="1"/>
          </p:cNvSpPr>
          <p:nvPr>
            <p:ph type="title"/>
          </p:nvPr>
        </p:nvSpPr>
        <p:spPr/>
        <p:txBody>
          <a:bodyPr/>
          <a:lstStyle/>
          <a:p>
            <a:r>
              <a:rPr lang="en-US" dirty="0"/>
              <a:t>ISO Comparison</a:t>
            </a:r>
          </a:p>
        </p:txBody>
      </p:sp>
      <p:sp>
        <p:nvSpPr>
          <p:cNvPr id="3" name="Slide Number Placeholder 2">
            <a:extLst>
              <a:ext uri="{FF2B5EF4-FFF2-40B4-BE49-F238E27FC236}">
                <a16:creationId xmlns:a16="http://schemas.microsoft.com/office/drawing/2014/main" id="{8EC0AB41-1A39-0D02-0973-59F5B643BCD9}"/>
              </a:ext>
            </a:extLst>
          </p:cNvPr>
          <p:cNvSpPr>
            <a:spLocks noGrp="1"/>
          </p:cNvSpPr>
          <p:nvPr>
            <p:ph type="sldNum" sz="quarter" idx="4"/>
          </p:nvPr>
        </p:nvSpPr>
        <p:spPr/>
        <p:txBody>
          <a:bodyPr/>
          <a:lstStyle/>
          <a:p>
            <a:fld id="{1D93BD3E-1E9A-4970-A6F7-E7AC52762E0C}" type="slidenum">
              <a:rPr lang="en-US" smtClean="0"/>
              <a:pPr/>
              <a:t>7</a:t>
            </a:fld>
            <a:endParaRPr lang="en-US" dirty="0"/>
          </a:p>
        </p:txBody>
      </p:sp>
      <p:graphicFrame>
        <p:nvGraphicFramePr>
          <p:cNvPr id="5" name="Table 6">
            <a:extLst>
              <a:ext uri="{FF2B5EF4-FFF2-40B4-BE49-F238E27FC236}">
                <a16:creationId xmlns:a16="http://schemas.microsoft.com/office/drawing/2014/main" id="{A587D830-B789-602F-84B7-33D6E4B907F3}"/>
              </a:ext>
            </a:extLst>
          </p:cNvPr>
          <p:cNvGraphicFramePr>
            <a:graphicFrameLocks noGrp="1"/>
          </p:cNvGraphicFramePr>
          <p:nvPr>
            <p:ph idx="1"/>
            <p:extLst>
              <p:ext uri="{D42A27DB-BD31-4B8C-83A1-F6EECF244321}">
                <p14:modId xmlns:p14="http://schemas.microsoft.com/office/powerpoint/2010/main" val="3948072425"/>
              </p:ext>
            </p:extLst>
          </p:nvPr>
        </p:nvGraphicFramePr>
        <p:xfrm>
          <a:off x="614843" y="1066800"/>
          <a:ext cx="7843356" cy="2942257"/>
        </p:xfrm>
        <a:graphic>
          <a:graphicData uri="http://schemas.openxmlformats.org/drawingml/2006/table">
            <a:tbl>
              <a:tblPr firstRow="1" bandRow="1">
                <a:tableStyleId>{5C22544A-7EE6-4342-B048-85BDC9FD1C3A}</a:tableStyleId>
              </a:tblPr>
              <a:tblGrid>
                <a:gridCol w="1307226">
                  <a:extLst>
                    <a:ext uri="{9D8B030D-6E8A-4147-A177-3AD203B41FA5}">
                      <a16:colId xmlns:a16="http://schemas.microsoft.com/office/drawing/2014/main" val="1367173137"/>
                    </a:ext>
                  </a:extLst>
                </a:gridCol>
                <a:gridCol w="1307226">
                  <a:extLst>
                    <a:ext uri="{9D8B030D-6E8A-4147-A177-3AD203B41FA5}">
                      <a16:colId xmlns:a16="http://schemas.microsoft.com/office/drawing/2014/main" val="459516544"/>
                    </a:ext>
                  </a:extLst>
                </a:gridCol>
                <a:gridCol w="1307226">
                  <a:extLst>
                    <a:ext uri="{9D8B030D-6E8A-4147-A177-3AD203B41FA5}">
                      <a16:colId xmlns:a16="http://schemas.microsoft.com/office/drawing/2014/main" val="632560274"/>
                    </a:ext>
                  </a:extLst>
                </a:gridCol>
                <a:gridCol w="1307226">
                  <a:extLst>
                    <a:ext uri="{9D8B030D-6E8A-4147-A177-3AD203B41FA5}">
                      <a16:colId xmlns:a16="http://schemas.microsoft.com/office/drawing/2014/main" val="99399803"/>
                    </a:ext>
                  </a:extLst>
                </a:gridCol>
                <a:gridCol w="1307226">
                  <a:extLst>
                    <a:ext uri="{9D8B030D-6E8A-4147-A177-3AD203B41FA5}">
                      <a16:colId xmlns:a16="http://schemas.microsoft.com/office/drawing/2014/main" val="2815516573"/>
                    </a:ext>
                  </a:extLst>
                </a:gridCol>
                <a:gridCol w="1307226">
                  <a:extLst>
                    <a:ext uri="{9D8B030D-6E8A-4147-A177-3AD203B41FA5}">
                      <a16:colId xmlns:a16="http://schemas.microsoft.com/office/drawing/2014/main" val="3128708164"/>
                    </a:ext>
                  </a:extLst>
                </a:gridCol>
              </a:tblGrid>
              <a:tr h="578313">
                <a:tc>
                  <a:txBody>
                    <a:bodyPr/>
                    <a:lstStyle/>
                    <a:p>
                      <a:endParaRPr lang="en-US" sz="1400" dirty="0"/>
                    </a:p>
                  </a:txBody>
                  <a:tcPr marL="68580" marR="68580" marT="34290" marB="34290"/>
                </a:tc>
                <a:tc>
                  <a:txBody>
                    <a:bodyPr/>
                    <a:lstStyle/>
                    <a:p>
                      <a:pPr algn="ctr"/>
                      <a:r>
                        <a:rPr lang="en-US" sz="1800" dirty="0"/>
                        <a:t>ERCOT</a:t>
                      </a:r>
                    </a:p>
                  </a:txBody>
                  <a:tcPr marL="68580" marR="68580" marT="34290" marB="34290"/>
                </a:tc>
                <a:tc>
                  <a:txBody>
                    <a:bodyPr/>
                    <a:lstStyle/>
                    <a:p>
                      <a:pPr algn="ctr"/>
                      <a:r>
                        <a:rPr lang="en-US" sz="1800" dirty="0"/>
                        <a:t>CAISO</a:t>
                      </a:r>
                    </a:p>
                  </a:txBody>
                  <a:tcPr marL="68580" marR="68580" marT="34290" marB="34290"/>
                </a:tc>
                <a:tc>
                  <a:txBody>
                    <a:bodyPr/>
                    <a:lstStyle/>
                    <a:p>
                      <a:pPr algn="ctr"/>
                      <a:r>
                        <a:rPr lang="en-US" sz="1800" dirty="0"/>
                        <a:t>NYISO</a:t>
                      </a:r>
                    </a:p>
                  </a:txBody>
                  <a:tcPr marL="68580" marR="68580" marT="34290" marB="34290"/>
                </a:tc>
                <a:tc>
                  <a:txBody>
                    <a:bodyPr/>
                    <a:lstStyle/>
                    <a:p>
                      <a:pPr algn="ctr"/>
                      <a:r>
                        <a:rPr lang="en-US" sz="1800" dirty="0"/>
                        <a:t>MISO</a:t>
                      </a:r>
                    </a:p>
                  </a:txBody>
                  <a:tcPr marL="68580" marR="68580" marT="34290" marB="34290"/>
                </a:tc>
                <a:tc>
                  <a:txBody>
                    <a:bodyPr/>
                    <a:lstStyle/>
                    <a:p>
                      <a:pPr algn="ctr"/>
                      <a:r>
                        <a:rPr lang="en-US" sz="1800" dirty="0"/>
                        <a:t>SPP</a:t>
                      </a:r>
                    </a:p>
                  </a:txBody>
                  <a:tcPr marL="68580" marR="68580" marT="34290" marB="34290"/>
                </a:tc>
                <a:extLst>
                  <a:ext uri="{0D108BD9-81ED-4DB2-BD59-A6C34878D82A}">
                    <a16:rowId xmlns:a16="http://schemas.microsoft.com/office/drawing/2014/main" val="2287018277"/>
                  </a:ext>
                </a:extLst>
              </a:tr>
              <a:tr h="614282">
                <a:tc>
                  <a:txBody>
                    <a:bodyPr/>
                    <a:lstStyle/>
                    <a:p>
                      <a:r>
                        <a:rPr lang="en-US" sz="1400" dirty="0"/>
                        <a:t>Do you hold invoices?</a:t>
                      </a:r>
                    </a:p>
                  </a:txBody>
                  <a:tcPr marL="68580" marR="68580" marT="34290" marB="34290"/>
                </a:tc>
                <a:tc>
                  <a:txBody>
                    <a:bodyPr/>
                    <a:lstStyle/>
                    <a:p>
                      <a:pPr algn="ctr"/>
                      <a:r>
                        <a:rPr lang="en-US" sz="1400" dirty="0"/>
                        <a:t>Yes</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Yes</a:t>
                      </a:r>
                    </a:p>
                    <a:p>
                      <a:pPr algn="ctr"/>
                      <a:endParaRPr lang="en-US" sz="1400" dirty="0"/>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Yes</a:t>
                      </a:r>
                    </a:p>
                    <a:p>
                      <a:pPr algn="ctr"/>
                      <a:endParaRPr lang="en-US" sz="1400" dirty="0"/>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Yes</a:t>
                      </a:r>
                    </a:p>
                    <a:p>
                      <a:pPr algn="ctr"/>
                      <a:endParaRPr lang="en-US" sz="1400" dirty="0"/>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Yes</a:t>
                      </a:r>
                    </a:p>
                    <a:p>
                      <a:pPr algn="ctr"/>
                      <a:endParaRPr lang="en-US" sz="1400" dirty="0"/>
                    </a:p>
                  </a:txBody>
                  <a:tcPr marL="68580" marR="68580" marT="34290" marB="34290"/>
                </a:tc>
                <a:extLst>
                  <a:ext uri="{0D108BD9-81ED-4DB2-BD59-A6C34878D82A}">
                    <a16:rowId xmlns:a16="http://schemas.microsoft.com/office/drawing/2014/main" val="469592799"/>
                  </a:ext>
                </a:extLst>
              </a:tr>
              <a:tr h="614282">
                <a:tc>
                  <a:txBody>
                    <a:bodyPr/>
                    <a:lstStyle/>
                    <a:p>
                      <a:r>
                        <a:rPr lang="en-US" sz="1400" dirty="0"/>
                        <a:t>When do you start holding?</a:t>
                      </a:r>
                    </a:p>
                  </a:txBody>
                  <a:tcPr marL="68580" marR="68580" marT="34290" marB="34290"/>
                </a:tc>
                <a:tc>
                  <a:txBody>
                    <a:bodyPr/>
                    <a:lstStyle/>
                    <a:p>
                      <a:pPr algn="ctr"/>
                      <a:r>
                        <a:rPr lang="en-US" sz="1400" dirty="0"/>
                        <a:t>Issue date</a:t>
                      </a:r>
                    </a:p>
                  </a:txBody>
                  <a:tcPr marL="68580" marR="68580" marT="34290" marB="34290"/>
                </a:tc>
                <a:tc>
                  <a:txBody>
                    <a:bodyPr/>
                    <a:lstStyle/>
                    <a:p>
                      <a:pPr algn="ctr"/>
                      <a:r>
                        <a:rPr lang="en-US" sz="1400" dirty="0"/>
                        <a:t>Past due</a:t>
                      </a:r>
                    </a:p>
                  </a:txBody>
                  <a:tcPr marL="68580" marR="68580" marT="34290" marB="34290"/>
                </a:tc>
                <a:tc>
                  <a:txBody>
                    <a:bodyPr/>
                    <a:lstStyle/>
                    <a:p>
                      <a:pPr algn="ctr"/>
                      <a:r>
                        <a:rPr lang="en-US" sz="1400" dirty="0"/>
                        <a:t>Past due</a:t>
                      </a:r>
                    </a:p>
                  </a:txBody>
                  <a:tcPr marL="68580" marR="68580" marT="34290" marB="34290"/>
                </a:tc>
                <a:tc>
                  <a:txBody>
                    <a:bodyPr/>
                    <a:lstStyle/>
                    <a:p>
                      <a:pPr algn="ctr"/>
                      <a:r>
                        <a:rPr lang="en-US" sz="1400" dirty="0"/>
                        <a:t>Past due</a:t>
                      </a:r>
                    </a:p>
                  </a:txBody>
                  <a:tcPr marL="68580" marR="68580" marT="34290" marB="34290"/>
                </a:tc>
                <a:tc>
                  <a:txBody>
                    <a:bodyPr/>
                    <a:lstStyle/>
                    <a:p>
                      <a:pPr algn="ctr"/>
                      <a:r>
                        <a:rPr lang="en-US" sz="1400" dirty="0"/>
                        <a:t>Past due</a:t>
                      </a:r>
                    </a:p>
                  </a:txBody>
                  <a:tcPr marL="68580" marR="68580" marT="34290" marB="34290"/>
                </a:tc>
                <a:extLst>
                  <a:ext uri="{0D108BD9-81ED-4DB2-BD59-A6C34878D82A}">
                    <a16:rowId xmlns:a16="http://schemas.microsoft.com/office/drawing/2014/main" val="3518429659"/>
                  </a:ext>
                </a:extLst>
              </a:tr>
              <a:tr h="879604">
                <a:tc>
                  <a:txBody>
                    <a:bodyPr/>
                    <a:lstStyle/>
                    <a:p>
                      <a:r>
                        <a:rPr lang="en-US" sz="1400" dirty="0"/>
                        <a:t>Where do you account for hold amount?</a:t>
                      </a:r>
                    </a:p>
                  </a:txBody>
                  <a:tcPr marL="68580" marR="68580" marT="34290" marB="34290"/>
                </a:tc>
                <a:tc>
                  <a:txBody>
                    <a:bodyPr/>
                    <a:lstStyle/>
                    <a:p>
                      <a:pPr algn="ctr"/>
                      <a:r>
                        <a:rPr lang="en-US" sz="1400" dirty="0"/>
                        <a:t>Unpaid invoices</a:t>
                      </a:r>
                    </a:p>
                  </a:txBody>
                  <a:tcPr marL="68580" marR="68580" marT="34290" marB="34290"/>
                </a:tc>
                <a:tc>
                  <a:txBody>
                    <a:bodyPr/>
                    <a:lstStyle/>
                    <a:p>
                      <a:pPr algn="ctr"/>
                      <a:r>
                        <a:rPr lang="en-US" sz="1400" dirty="0"/>
                        <a:t>Collateral account</a:t>
                      </a:r>
                    </a:p>
                  </a:txBody>
                  <a:tcPr marL="68580" marR="68580" marT="34290" marB="34290"/>
                </a:tc>
                <a:tc>
                  <a:txBody>
                    <a:bodyPr/>
                    <a:lstStyle/>
                    <a:p>
                      <a:pPr algn="ctr"/>
                      <a:r>
                        <a:rPr lang="en-US" sz="1400" dirty="0"/>
                        <a:t>Collateral account</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Collateral account or toward unpaid invoices</a:t>
                      </a:r>
                    </a:p>
                    <a:p>
                      <a:pPr algn="ctr"/>
                      <a:endParaRPr lang="en-US" sz="1400" dirty="0"/>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Collateral account or toward unpaid invoices</a:t>
                      </a:r>
                    </a:p>
                    <a:p>
                      <a:pPr algn="ctr"/>
                      <a:endParaRPr lang="en-US" sz="1400" dirty="0"/>
                    </a:p>
                  </a:txBody>
                  <a:tcPr marL="68580" marR="68580" marT="34290" marB="34290"/>
                </a:tc>
                <a:extLst>
                  <a:ext uri="{0D108BD9-81ED-4DB2-BD59-A6C34878D82A}">
                    <a16:rowId xmlns:a16="http://schemas.microsoft.com/office/drawing/2014/main" val="4270955633"/>
                  </a:ext>
                </a:extLst>
              </a:tr>
            </a:tbl>
          </a:graphicData>
        </a:graphic>
      </p:graphicFrame>
    </p:spTree>
    <p:extLst>
      <p:ext uri="{BB962C8B-B14F-4D97-AF65-F5344CB8AC3E}">
        <p14:creationId xmlns:p14="http://schemas.microsoft.com/office/powerpoint/2010/main" val="2431406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47057-3C82-BF7D-0D79-529FDFA11EF0}"/>
              </a:ext>
            </a:extLst>
          </p:cNvPr>
          <p:cNvSpPr>
            <a:spLocks noGrp="1"/>
          </p:cNvSpPr>
          <p:nvPr>
            <p:ph type="title"/>
          </p:nvPr>
        </p:nvSpPr>
        <p:spPr/>
        <p:txBody>
          <a:bodyPr/>
          <a:lstStyle/>
          <a:p>
            <a:r>
              <a:rPr lang="en-US" dirty="0"/>
              <a:t>Protocol Language</a:t>
            </a:r>
          </a:p>
        </p:txBody>
      </p:sp>
      <p:sp>
        <p:nvSpPr>
          <p:cNvPr id="3" name="Content Placeholder 2">
            <a:extLst>
              <a:ext uri="{FF2B5EF4-FFF2-40B4-BE49-F238E27FC236}">
                <a16:creationId xmlns:a16="http://schemas.microsoft.com/office/drawing/2014/main" id="{5486B453-FB97-4248-9249-2375AB835923}"/>
              </a:ext>
            </a:extLst>
          </p:cNvPr>
          <p:cNvSpPr>
            <a:spLocks noGrp="1"/>
          </p:cNvSpPr>
          <p:nvPr>
            <p:ph idx="1"/>
          </p:nvPr>
        </p:nvSpPr>
        <p:spPr/>
        <p:txBody>
          <a:bodyPr/>
          <a:lstStyle/>
          <a:p>
            <a:pPr marL="0" marR="0" indent="0">
              <a:spcBef>
                <a:spcPts val="2400"/>
              </a:spcBef>
              <a:spcAft>
                <a:spcPts val="1200"/>
              </a:spcAft>
              <a:buNone/>
            </a:pPr>
            <a:r>
              <a:rPr lang="en-US" sz="1200" b="1" i="1" dirty="0">
                <a:effectLst/>
                <a:latin typeface="Times New Roman" panose="02020603050405020304" pitchFamily="18" charset="0"/>
                <a:ea typeface="Times New Roman" panose="02020603050405020304" pitchFamily="18" charset="0"/>
              </a:rPr>
              <a:t>16.11.5      Monitoring of a Counter-Party’s Creditworthiness and Credit Exposure by ERCOT</a:t>
            </a:r>
          </a:p>
          <a:p>
            <a:pPr marL="0" marR="0" indent="0">
              <a:spcBef>
                <a:spcPts val="0"/>
              </a:spcBef>
              <a:spcAft>
                <a:spcPts val="1200"/>
              </a:spcAft>
              <a:buNone/>
            </a:pPr>
            <a:r>
              <a:rPr lang="en-US" sz="1200" dirty="0">
                <a:effectLst/>
                <a:latin typeface="Calibri" panose="020F0502020204030204" pitchFamily="34" charset="0"/>
                <a:ea typeface="Calibri" panose="020F0502020204030204" pitchFamily="34" charset="0"/>
              </a:rPr>
              <a:t>(6) To the extent that a Counter-Party fails to maintain Financial Security in amounts equal to or greater than its TPES or Remainder Collateral in amounts equal to or greater than its TPEA, each as defined in Section 16.11.4:</a:t>
            </a:r>
          </a:p>
          <a:p>
            <a:pPr marL="114300" marR="0" indent="0">
              <a:spcBef>
                <a:spcPts val="0"/>
              </a:spcBef>
              <a:spcAft>
                <a:spcPts val="1200"/>
              </a:spcAft>
              <a:buNone/>
            </a:pPr>
            <a:r>
              <a:rPr lang="en-US" sz="1200" dirty="0">
                <a:effectLst/>
                <a:latin typeface="Calibri" panose="020F0502020204030204" pitchFamily="34" charset="0"/>
                <a:ea typeface="Calibri" panose="020F0502020204030204" pitchFamily="34" charset="0"/>
              </a:rPr>
              <a:t>(c) ERCOT is not required to make any payment to that Counter-Party unless and until the Counter-Party increases its Financial Security.  The payments that ERCOT will not make to a Counter-Party include Invoice receipts, CRR revenues, CRR credits, reimbursements for short payments, and any other reimbursements or credits under any other agreement between the Market Participant and ERCOT.  ERCOT may retain all such amounts until the Counter-Party has fully discharged all payment obligations owed to ERCOT under the Counter-Party Agreement, other agreements, and these Protocols. </a:t>
            </a:r>
          </a:p>
          <a:p>
            <a:pPr marL="0" marR="0" indent="0">
              <a:spcBef>
                <a:spcPts val="0"/>
              </a:spcBef>
              <a:spcAft>
                <a:spcPts val="1200"/>
              </a:spcAft>
              <a:buNone/>
            </a:pPr>
            <a:r>
              <a:rPr lang="en-US" sz="1200" dirty="0">
                <a:effectLst/>
                <a:latin typeface="Calibri" panose="020F0502020204030204" pitchFamily="34" charset="0"/>
                <a:ea typeface="Calibri" panose="020F0502020204030204" pitchFamily="34" charset="0"/>
              </a:rPr>
              <a:t> </a:t>
            </a:r>
          </a:p>
          <a:p>
            <a:pPr marL="0" marR="0" indent="0">
              <a:spcBef>
                <a:spcPts val="1200"/>
              </a:spcBef>
              <a:spcAft>
                <a:spcPts val="1200"/>
              </a:spcAft>
              <a:buNone/>
            </a:pPr>
            <a:r>
              <a:rPr lang="en-US" sz="1200" b="1" i="1" dirty="0">
                <a:effectLst/>
                <a:latin typeface="Times New Roman" panose="02020603050405020304" pitchFamily="18" charset="0"/>
                <a:ea typeface="Calibri" panose="020F0502020204030204" pitchFamily="34" charset="0"/>
              </a:rPr>
              <a:t>16.11.6.1.1         No Payments by ERCOT to Market Participant</a:t>
            </a:r>
          </a:p>
          <a:p>
            <a:pPr marL="0" marR="0" indent="0">
              <a:spcBef>
                <a:spcPts val="0"/>
              </a:spcBef>
              <a:spcAft>
                <a:spcPts val="600"/>
              </a:spcAft>
              <a:buNone/>
            </a:pPr>
            <a:r>
              <a:rPr lang="en-US" sz="1200" dirty="0">
                <a:effectLst/>
                <a:latin typeface="Calibri" panose="020F0502020204030204" pitchFamily="34" charset="0"/>
                <a:ea typeface="Calibri" panose="020F0502020204030204" pitchFamily="34" charset="0"/>
              </a:rPr>
              <a:t>(1)          ERCOT is not required to make any payment to a Market Participant </a:t>
            </a:r>
            <a:r>
              <a:rPr lang="en-US" sz="1200" u="sng" dirty="0">
                <a:effectLst/>
                <a:latin typeface="Calibri" panose="020F0502020204030204" pitchFamily="34" charset="0"/>
                <a:ea typeface="Calibri" panose="020F0502020204030204" pitchFamily="34" charset="0"/>
              </a:rPr>
              <a:t>unless and until the Market Participant satisfies the Payment Breach</a:t>
            </a:r>
            <a:r>
              <a:rPr lang="en-US" sz="1200" dirty="0">
                <a:effectLst/>
                <a:latin typeface="Calibri" panose="020F0502020204030204" pitchFamily="34" charset="0"/>
                <a:ea typeface="Calibri" panose="020F0502020204030204" pitchFamily="34" charset="0"/>
              </a:rPr>
              <a:t> by paying the past due amount in full, including amounts due under Section 16.11.6.1.3, Aggregate Amount Owed by Breaching Market Participant Immediately Due.  The payments that ERCOT will not make include Invoice receipts, CRR Auction revenues, CRR credits, reimbursements for short payments and any other reimbursements or credits under any and all other agreements between ERCOT and the Market Participant.  </a:t>
            </a:r>
            <a:r>
              <a:rPr lang="en-US" sz="1200" u="sng" dirty="0">
                <a:effectLst/>
                <a:latin typeface="Calibri" panose="020F0502020204030204" pitchFamily="34" charset="0"/>
                <a:ea typeface="Calibri" panose="020F0502020204030204" pitchFamily="34" charset="0"/>
              </a:rPr>
              <a:t>ERCOT shall retain all such amounts</a:t>
            </a:r>
            <a:r>
              <a:rPr lang="en-US" sz="1200" dirty="0">
                <a:effectLst/>
                <a:latin typeface="Calibri" panose="020F0502020204030204" pitchFamily="34" charset="0"/>
                <a:ea typeface="Calibri" panose="020F0502020204030204" pitchFamily="34" charset="0"/>
              </a:rPr>
              <a:t>, and may apply all withheld funds toward the payment of the delinquent amount(s), until the Market Participant has fully paid all amounts owed to ERCOT under any agreements and these Protocols.  If the Market Participant should fail to pay the full amount due within the cure period, ERCOT may apply all funds it withheld toward the payment of the delinquent amount(s).</a:t>
            </a:r>
          </a:p>
          <a:p>
            <a:pPr marL="0" marR="0" indent="0">
              <a:spcBef>
                <a:spcPts val="0"/>
              </a:spcBef>
              <a:spcAft>
                <a:spcPts val="0"/>
              </a:spcAft>
              <a:buNone/>
            </a:pPr>
            <a:r>
              <a:rPr lang="en-US" sz="1800" dirty="0">
                <a:effectLst/>
                <a:latin typeface="Garamond" panose="02020404030301010803" pitchFamily="18" charset="0"/>
                <a:ea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effectLst/>
                <a:latin typeface="Garamond" panose="02020404030301010803" pitchFamily="18" charset="0"/>
                <a:ea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9E46C5FF-F0BF-EAA9-5D52-E18AD3073D90}"/>
              </a:ext>
            </a:extLst>
          </p:cNvPr>
          <p:cNvSpPr>
            <a:spLocks noGrp="1"/>
          </p:cNvSpPr>
          <p:nvPr>
            <p:ph type="sldNum" sz="quarter" idx="4"/>
          </p:nvPr>
        </p:nvSpPr>
        <p:spPr/>
        <p:txBody>
          <a:bodyPr/>
          <a:lstStyle/>
          <a:p>
            <a:fld id="{1D93BD3E-1E9A-4970-A6F7-E7AC52762E0C}" type="slidenum">
              <a:rPr lang="en-US" smtClean="0"/>
              <a:pPr/>
              <a:t>8</a:t>
            </a:fld>
            <a:endParaRPr lang="en-US" dirty="0"/>
          </a:p>
        </p:txBody>
      </p:sp>
    </p:spTree>
    <p:extLst>
      <p:ext uri="{BB962C8B-B14F-4D97-AF65-F5344CB8AC3E}">
        <p14:creationId xmlns:p14="http://schemas.microsoft.com/office/powerpoint/2010/main" val="1082991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F5F7D-2FAD-390E-64D5-0EDE9F43DE29}"/>
              </a:ext>
            </a:extLst>
          </p:cNvPr>
          <p:cNvSpPr>
            <a:spLocks noGrp="1"/>
          </p:cNvSpPr>
          <p:nvPr>
            <p:ph type="title"/>
          </p:nvPr>
        </p:nvSpPr>
        <p:spPr/>
        <p:txBody>
          <a:bodyPr/>
          <a:lstStyle/>
          <a:p>
            <a:r>
              <a:rPr lang="en-US" dirty="0"/>
              <a:t>Collateral Holds</a:t>
            </a:r>
          </a:p>
        </p:txBody>
      </p:sp>
      <p:sp>
        <p:nvSpPr>
          <p:cNvPr id="4" name="Slide Number Placeholder 3">
            <a:extLst>
              <a:ext uri="{FF2B5EF4-FFF2-40B4-BE49-F238E27FC236}">
                <a16:creationId xmlns:a16="http://schemas.microsoft.com/office/drawing/2014/main" id="{E56CB550-26EC-D411-A7D6-94E61BDD2309}"/>
              </a:ext>
            </a:extLst>
          </p:cNvPr>
          <p:cNvSpPr>
            <a:spLocks noGrp="1"/>
          </p:cNvSpPr>
          <p:nvPr>
            <p:ph type="sldNum" sz="quarter" idx="4"/>
          </p:nvPr>
        </p:nvSpPr>
        <p:spPr/>
        <p:txBody>
          <a:bodyPr/>
          <a:lstStyle/>
          <a:p>
            <a:fld id="{1D93BD3E-1E9A-4970-A6F7-E7AC52762E0C}" type="slidenum">
              <a:rPr lang="en-US" smtClean="0"/>
              <a:pPr/>
              <a:t>9</a:t>
            </a:fld>
            <a:endParaRPr lang="en-US" dirty="0"/>
          </a:p>
        </p:txBody>
      </p:sp>
      <p:graphicFrame>
        <p:nvGraphicFramePr>
          <p:cNvPr id="10" name="Content Placeholder 4">
            <a:extLst>
              <a:ext uri="{FF2B5EF4-FFF2-40B4-BE49-F238E27FC236}">
                <a16:creationId xmlns:a16="http://schemas.microsoft.com/office/drawing/2014/main" id="{BD26D6E7-E23E-3237-1C1D-F2B73ACF0491}"/>
              </a:ext>
            </a:extLst>
          </p:cNvPr>
          <p:cNvGraphicFramePr>
            <a:graphicFrameLocks noGrp="1"/>
          </p:cNvGraphicFramePr>
          <p:nvPr>
            <p:ph idx="1"/>
            <p:extLst>
              <p:ext uri="{D42A27DB-BD31-4B8C-83A1-F6EECF244321}">
                <p14:modId xmlns:p14="http://schemas.microsoft.com/office/powerpoint/2010/main" val="233733654"/>
              </p:ext>
            </p:extLst>
          </p:nvPr>
        </p:nvGraphicFramePr>
        <p:xfrm>
          <a:off x="533400" y="1447800"/>
          <a:ext cx="7239000" cy="137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56738189"/>
      </p:ext>
    </p:extLst>
  </p:cSld>
  <p:clrMapOvr>
    <a:masterClrMapping/>
  </p:clrMapOvr>
</p:sld>
</file>

<file path=ppt/theme/theme1.xml><?xml version="1.0" encoding="utf-8"?>
<a:theme xmlns:a="http://schemas.openxmlformats.org/drawingml/2006/main" name="Cover Slide">
  <a:themeElements>
    <a:clrScheme name="Custom 1">
      <a:dk1>
        <a:srgbClr val="2D3338"/>
      </a:dk1>
      <a:lt1>
        <a:srgbClr val="FFFFFF"/>
      </a:lt1>
      <a:dk2>
        <a:srgbClr val="2D3338"/>
      </a:dk2>
      <a:lt2>
        <a:srgbClr val="E6EBF0"/>
      </a:lt2>
      <a:accent1>
        <a:srgbClr val="00AEC7"/>
      </a:accent1>
      <a:accent2>
        <a:srgbClr val="7C858C"/>
      </a:accent2>
      <a:accent3>
        <a:srgbClr val="2BA565"/>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Year xmlns="8d5ee879-813f-4fb9-b7c2-a59846c21aeb" xsi:nil="true"/>
    <Audience xmlns="8d5ee879-813f-4fb9-b7c2-a59846c21aeb">Board of Directors</Audienc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D0999AAC16EAB41985F08B9B30BD6F8" ma:contentTypeVersion="4" ma:contentTypeDescription="Create a new document." ma:contentTypeScope="" ma:versionID="54a17e9d40c7014760f9dc4e880c4e25">
  <xsd:schema xmlns:xsd="http://www.w3.org/2001/XMLSchema" xmlns:xs="http://www.w3.org/2001/XMLSchema" xmlns:p="http://schemas.microsoft.com/office/2006/metadata/properties" xmlns:ns2="8d5ee879-813f-4fb9-b7c2-a59846c21aeb" targetNamespace="http://schemas.microsoft.com/office/2006/metadata/properties" ma:root="true" ma:fieldsID="ca4c14e1e5b8b4a88da272a4fd4c4e4c" ns2:_="">
    <xsd:import namespace="8d5ee879-813f-4fb9-b7c2-a59846c21aeb"/>
    <xsd:element name="properties">
      <xsd:complexType>
        <xsd:sequence>
          <xsd:element name="documentManagement">
            <xsd:complexType>
              <xsd:all>
                <xsd:element ref="ns2:Audience" minOccurs="0"/>
                <xsd:element ref="ns2:Year" minOccurs="0"/>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ee879-813f-4fb9-b7c2-a59846c21aeb" elementFormDefault="qualified">
    <xsd:import namespace="http://schemas.microsoft.com/office/2006/documentManagement/types"/>
    <xsd:import namespace="http://schemas.microsoft.com/office/infopath/2007/PartnerControls"/>
    <xsd:element name="Audience" ma:index="8" nillable="true" ma:displayName="Audience" ma:format="Dropdown" ma:internalName="Audience">
      <xsd:simpleType>
        <xsd:restriction base="dms:Choice">
          <xsd:enumeration value="Confidential"/>
          <xsd:enumeration value="Public"/>
          <xsd:enumeration value="Internal"/>
          <xsd:enumeration value="Board of Directors"/>
        </xsd:restriction>
      </xsd:simpleType>
    </xsd:element>
    <xsd:element name="Year" ma:index="9" nillable="true" ma:displayName="Year" ma:format="Dropdown" ma:internalName="Year">
      <xsd:simpleType>
        <xsd:restriction base="dms:Choice">
          <xsd:enumeration value="2022"/>
          <xsd:enumeration value="2023"/>
          <xsd:enumeration value="2024"/>
          <xsd:enumeration value="2025"/>
        </xsd:restrict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F18ABE5-2C97-4413-ACB0-B3080BAFCAD6}">
  <ds:schemaRefs>
    <ds:schemaRef ds:uri="http://schemas.microsoft.com/sharepoint/v3/contenttype/forms"/>
  </ds:schemaRefs>
</ds:datastoreItem>
</file>

<file path=customXml/itemProps2.xml><?xml version="1.0" encoding="utf-8"?>
<ds:datastoreItem xmlns:ds="http://schemas.openxmlformats.org/officeDocument/2006/customXml" ds:itemID="{1A526C54-2038-4DDB-9077-84C80FF069E0}">
  <ds:schemaRefs>
    <ds:schemaRef ds:uri="http://purl.org/dc/elements/1.1/"/>
    <ds:schemaRef ds:uri="http://schemas.microsoft.com/office/2006/documentManagement/types"/>
    <ds:schemaRef ds:uri="http://schemas.microsoft.com/office/infopath/2007/PartnerControls"/>
    <ds:schemaRef ds:uri="http://purl.org/dc/dcmitype/"/>
    <ds:schemaRef ds:uri="http://purl.org/dc/terms/"/>
    <ds:schemaRef ds:uri="http://schemas.microsoft.com/office/2006/metadata/properties"/>
    <ds:schemaRef ds:uri="http://schemas.openxmlformats.org/package/2006/metadata/core-properties"/>
    <ds:schemaRef ds:uri="8d5ee879-813f-4fb9-b7c2-a59846c21aeb"/>
    <ds:schemaRef ds:uri="http://www.w3.org/XML/1998/namespace"/>
  </ds:schemaRefs>
</ds:datastoreItem>
</file>

<file path=customXml/itemProps3.xml><?xml version="1.0" encoding="utf-8"?>
<ds:datastoreItem xmlns:ds="http://schemas.openxmlformats.org/officeDocument/2006/customXml" ds:itemID="{121F67A9-F980-4204-AFD2-24471A5152A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5ee879-813f-4fb9-b7c2-a59846c21ae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18771</TotalTime>
  <Words>710</Words>
  <Application>Microsoft Office PowerPoint</Application>
  <PresentationFormat>On-screen Show (4:3)</PresentationFormat>
  <Paragraphs>122</Paragraphs>
  <Slides>9</Slides>
  <Notes>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9</vt:i4>
      </vt:variant>
    </vt:vector>
  </HeadingPairs>
  <TitlesOfParts>
    <vt:vector size="15" baseType="lpstr">
      <vt:lpstr>Arial</vt:lpstr>
      <vt:lpstr>Calibri</vt:lpstr>
      <vt:lpstr>Garamond</vt:lpstr>
      <vt:lpstr>Times New Roman</vt:lpstr>
      <vt:lpstr>Cover Slide</vt:lpstr>
      <vt:lpstr>Horizontal Theme</vt:lpstr>
      <vt:lpstr>PowerPoint Presentation</vt:lpstr>
      <vt:lpstr>Collateral Holds</vt:lpstr>
      <vt:lpstr>Current Process</vt:lpstr>
      <vt:lpstr>History</vt:lpstr>
      <vt:lpstr>2022-2024 Collateral Holds</vt:lpstr>
      <vt:lpstr>Risks</vt:lpstr>
      <vt:lpstr>ISO Comparison</vt:lpstr>
      <vt:lpstr>Protocol Language</vt:lpstr>
      <vt:lpstr>Collateral Holds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Wiley, Leslie</cp:lastModifiedBy>
  <cp:revision>562</cp:revision>
  <cp:lastPrinted>2024-03-12T18:24:49Z</cp:lastPrinted>
  <dcterms:created xsi:type="dcterms:W3CDTF">2016-01-21T15:20:31Z</dcterms:created>
  <dcterms:modified xsi:type="dcterms:W3CDTF">2024-05-16T19:24:59Z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0x0101006D0999AAC16EAB41985F08B9B30BD6F8</vt:lpwstr>
  </property>
  <property fmtid="{D5CDD505-2E9C-101B-9397-08002B2CF9AE}" pid="3" name="MSIP_Label_7084cbda-52b8-46fb-a7b7-cb5bd465ed85_Enabled">
    <vt:lpwstr>true</vt:lpwstr>
  </property>
  <property fmtid="{D5CDD505-2E9C-101B-9397-08002B2CF9AE}" pid="4" name="MSIP_Label_7084cbda-52b8-46fb-a7b7-cb5bd465ed85_ActionId">
    <vt:lpwstr>c62e7908-7660-43a6-b1c8-5c5c95dc1f11</vt:lpwstr>
  </property>
  <property fmtid="{D5CDD505-2E9C-101B-9397-08002B2CF9AE}" pid="5" name="MSIP_Label_7084cbda-52b8-46fb-a7b7-cb5bd465ed85_SetDate">
    <vt:lpwstr>2023-05-09T20:19:39Z</vt:lpwstr>
  </property>
  <property fmtid="{D5CDD505-2E9C-101B-9397-08002B2CF9AE}" pid="6" name="MSIP_Label_7084cbda-52b8-46fb-a7b7-cb5bd465ed85_Name">
    <vt:lpwstr>Internal</vt:lpwstr>
  </property>
  <property fmtid="{D5CDD505-2E9C-101B-9397-08002B2CF9AE}" pid="7" name="MSIP_Label_7084cbda-52b8-46fb-a7b7-cb5bd465ed85_ContentBits">
    <vt:lpwstr>0</vt:lpwstr>
  </property>
  <property fmtid="{D5CDD505-2E9C-101B-9397-08002B2CF9AE}" pid="8" name="MSIP_Label_7084cbda-52b8-46fb-a7b7-cb5bd465ed85_SiteId">
    <vt:lpwstr>0afb747d-bff7-4596-a9fc-950ef9e0ec45</vt:lpwstr>
  </property>
  <property fmtid="{D5CDD505-2E9C-101B-9397-08002B2CF9AE}" pid="9" name="MSIP_Label_7084cbda-52b8-46fb-a7b7-cb5bd465ed85_Method">
    <vt:lpwstr>Standard</vt:lpwstr>
  </property>
</Properties>
</file>