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663" r:id="rId5"/>
    <p:sldMasterId id="2147483739" r:id="rId6"/>
  </p:sldMasterIdLst>
  <p:notesMasterIdLst>
    <p:notesMasterId r:id="rId11"/>
  </p:notesMasterIdLst>
  <p:handoutMasterIdLst>
    <p:handoutMasterId r:id="rId12"/>
  </p:handoutMasterIdLst>
  <p:sldIdLst>
    <p:sldId id="542" r:id="rId7"/>
    <p:sldId id="567" r:id="rId8"/>
    <p:sldId id="568" r:id="rId9"/>
    <p:sldId id="569"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3C61"/>
    <a:srgbClr val="00AEC7"/>
    <a:srgbClr val="E6EBF0"/>
    <a:srgbClr val="98C3FA"/>
    <a:srgbClr val="70CDD9"/>
    <a:srgbClr val="8DC3E5"/>
    <a:srgbClr val="A9E5EA"/>
    <a:srgbClr val="5B6770"/>
    <a:srgbClr val="26D07C"/>
    <a:srgbClr val="0076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248" autoAdjust="0"/>
    <p:restoredTop sz="94660"/>
  </p:normalViewPr>
  <p:slideViewPr>
    <p:cSldViewPr snapToGrid="0">
      <p:cViewPr varScale="1">
        <p:scale>
          <a:sx n="123" d="100"/>
          <a:sy n="123" d="100"/>
        </p:scale>
        <p:origin x="1620" y="108"/>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76971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761512" y="548640"/>
        <a:ext cx="76971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72983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1160373" y="2194560"/>
        <a:ext cx="72983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76971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761512" y="3840480"/>
        <a:ext cx="76971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5/16/2024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5/16/2024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Aqua)">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28BCE00-998E-E986-BAB5-DFC04DAB5EA8}"/>
              </a:ext>
            </a:extLst>
          </p:cNvPr>
          <p:cNvSpPr>
            <a:spLocks noGrp="1"/>
          </p:cNvSpPr>
          <p:nvPr>
            <p:ph idx="1"/>
          </p:nvPr>
        </p:nvSpPr>
        <p:spPr>
          <a:xfrm>
            <a:off x="304800" y="762000"/>
            <a:ext cx="8534400" cy="31242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304800" y="4053683"/>
            <a:ext cx="8534400" cy="2042317"/>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2"/>
                </a:solidFill>
              </a:defRPr>
            </a:lvl2pPr>
            <a:lvl3pPr>
              <a:defRPr sz="14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793820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2" name="Content Placeholder 2">
            <a:extLst>
              <a:ext uri="{FF2B5EF4-FFF2-40B4-BE49-F238E27FC236}">
                <a16:creationId xmlns:a16="http://schemas.microsoft.com/office/drawing/2014/main" id="{8650E65A-77F2-BD31-7884-036E0E1C7699}"/>
              </a:ext>
            </a:extLst>
          </p:cNvPr>
          <p:cNvSpPr>
            <a:spLocks noGrp="1"/>
          </p:cNvSpPr>
          <p:nvPr>
            <p:ph idx="10"/>
          </p:nvPr>
        </p:nvSpPr>
        <p:spPr>
          <a:xfrm>
            <a:off x="304800" y="4038600"/>
            <a:ext cx="8340436" cy="2057399"/>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3" name="Content Placeholder 2">
            <a:extLst>
              <a:ext uri="{FF2B5EF4-FFF2-40B4-BE49-F238E27FC236}">
                <a16:creationId xmlns:a16="http://schemas.microsoft.com/office/drawing/2014/main" id="{307E5F9A-4C8E-B655-9F97-B41B055E27A3}"/>
              </a:ext>
            </a:extLst>
          </p:cNvPr>
          <p:cNvSpPr>
            <a:spLocks noGrp="1"/>
          </p:cNvSpPr>
          <p:nvPr>
            <p:ph idx="12"/>
          </p:nvPr>
        </p:nvSpPr>
        <p:spPr>
          <a:xfrm>
            <a:off x="304800" y="1219201"/>
            <a:ext cx="8305800" cy="2042317"/>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510886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304800" y="762000"/>
            <a:ext cx="5562600" cy="5334000"/>
          </a:xfrm>
          <a:prstGeom prst="rect">
            <a:avLst/>
          </a:prstGeom>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tx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0" name="Footer Placeholder 4">
            <a:extLst>
              <a:ext uri="{FF2B5EF4-FFF2-40B4-BE49-F238E27FC236}">
                <a16:creationId xmlns:a16="http://schemas.microsoft.com/office/drawing/2014/main" id="{D41AE20F-67AB-7F58-E5C0-B80B60EB4F25}"/>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BB40FEBA-A659-D520-0764-206779E237E9}"/>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89124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1C8B81A-95BD-E991-9B9F-3E9298BDDD8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EBD1C03C-3DF7-A3DE-6887-F11B8EF5149C}"/>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BFB76CBF-9431-A50C-08E3-E8EE4F23614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E0BA04B7-EE99-D736-11AC-D183C0DF7ACD}"/>
              </a:ext>
            </a:extLst>
          </p:cNvPr>
          <p:cNvSpPr>
            <a:spLocks noGrp="1"/>
          </p:cNvSpPr>
          <p:nvPr>
            <p:ph idx="1"/>
          </p:nvPr>
        </p:nvSpPr>
        <p:spPr>
          <a:xfrm>
            <a:off x="304800" y="762000"/>
            <a:ext cx="5410200" cy="5334000"/>
          </a:xfrm>
          <a:prstGeom prst="rect">
            <a:avLst/>
          </a:prstGeom>
        </p:spPr>
        <p:txBody>
          <a:bodyPr lIns="274320" tIns="274320" rIns="274320" bIns="274320"/>
          <a:lstStyle>
            <a:lvl1pPr marL="0" indent="0">
              <a:buNone/>
              <a:defRPr sz="2000" b="1">
                <a:solidFill>
                  <a:schemeClr val="tx2"/>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2" name="Content Placeholder 2">
            <a:extLst>
              <a:ext uri="{FF2B5EF4-FFF2-40B4-BE49-F238E27FC236}">
                <a16:creationId xmlns:a16="http://schemas.microsoft.com/office/drawing/2014/main" id="{3A5A8A3F-3706-273B-1AFB-760A102730E0}"/>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accent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4" name="Footer Placeholder 4">
            <a:extLst>
              <a:ext uri="{FF2B5EF4-FFF2-40B4-BE49-F238E27FC236}">
                <a16:creationId xmlns:a16="http://schemas.microsoft.com/office/drawing/2014/main" id="{DB59DB38-0284-35BB-FCF2-EAA64B408BD8}"/>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5" name="Slide Number Placeholder 5">
            <a:extLst>
              <a:ext uri="{FF2B5EF4-FFF2-40B4-BE49-F238E27FC236}">
                <a16:creationId xmlns:a16="http://schemas.microsoft.com/office/drawing/2014/main" id="{9556402B-DC9D-8431-8023-AD3352280539}"/>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047984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864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3DA0FCEA-D36B-8171-D6EF-668CFAA3362D}"/>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2435EFE1-64FF-A596-7050-A720211A5B2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67029BC0-04FA-F2B5-5399-0E40A64D3564}"/>
              </a:ext>
            </a:extLst>
          </p:cNvPr>
          <p:cNvSpPr>
            <a:spLocks noGrp="1"/>
          </p:cNvSpPr>
          <p:nvPr>
            <p:ph idx="10"/>
          </p:nvPr>
        </p:nvSpPr>
        <p:spPr>
          <a:xfrm>
            <a:off x="5486400" y="838199"/>
            <a:ext cx="3352800" cy="5410201"/>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432911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EE2A56D-1F8F-6D34-5142-3AFE504C04F2}"/>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19A953EB-673D-F477-0F68-19BB33084976}"/>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1" y="1066800"/>
            <a:ext cx="8534400"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accent2"/>
                </a:solidFill>
              </a:defRPr>
            </a:lvl2pPr>
            <a:lvl3pPr>
              <a:defRPr sz="1600">
                <a:solidFill>
                  <a:schemeClr val="accent2"/>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304801" y="3574374"/>
            <a:ext cx="8534400"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Tree>
    <p:extLst>
      <p:ext uri="{BB962C8B-B14F-4D97-AF65-F5344CB8AC3E}">
        <p14:creationId xmlns:p14="http://schemas.microsoft.com/office/powerpoint/2010/main" val="26930293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5" name="Content Placeholder 4"/>
          <p:cNvSpPr>
            <a:spLocks noGrp="1"/>
          </p:cNvSpPr>
          <p:nvPr>
            <p:ph sz="half" idx="1"/>
          </p:nvPr>
        </p:nvSpPr>
        <p:spPr>
          <a:xfrm>
            <a:off x="304800" y="762000"/>
            <a:ext cx="421005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6" name="Content Placeholder 5"/>
          <p:cNvSpPr>
            <a:spLocks noGrp="1"/>
          </p:cNvSpPr>
          <p:nvPr>
            <p:ph sz="half" idx="2"/>
          </p:nvPr>
        </p:nvSpPr>
        <p:spPr>
          <a:xfrm>
            <a:off x="4629150" y="762000"/>
            <a:ext cx="3886200" cy="5029201"/>
          </a:xfrm>
          <a:prstGeom prst="rect">
            <a:avLst/>
          </a:prstGeom>
        </p:spPr>
        <p:txBody>
          <a:bodyPr lIns="274320" tIns="274320" rIns="274320" bIns="274320"/>
          <a:lstStyle>
            <a:lvl1pPr>
              <a:defRPr sz="2000">
                <a:solidFill>
                  <a:schemeClr val="tx1"/>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id="{4EF78B07-4E0F-444F-3584-E6AC1A3DDB02}"/>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589405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E8A51F0A-9475-9DAE-242E-33E187825E26}"/>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4">
            <a:extLst>
              <a:ext uri="{FF2B5EF4-FFF2-40B4-BE49-F238E27FC236}">
                <a16:creationId xmlns:a16="http://schemas.microsoft.com/office/drawing/2014/main" id="{2EE9DFC8-B2E5-E793-2150-517381008A73}"/>
              </a:ext>
            </a:extLst>
          </p:cNvPr>
          <p:cNvSpPr>
            <a:spLocks noGrp="1"/>
          </p:cNvSpPr>
          <p:nvPr>
            <p:ph sz="half" idx="1"/>
          </p:nvPr>
        </p:nvSpPr>
        <p:spPr>
          <a:xfrm>
            <a:off x="304800"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12" name="Content Placeholder 4">
            <a:extLst>
              <a:ext uri="{FF2B5EF4-FFF2-40B4-BE49-F238E27FC236}">
                <a16:creationId xmlns:a16="http://schemas.microsoft.com/office/drawing/2014/main" id="{378E2229-F384-0D03-A606-DDA1EF9C1598}"/>
              </a:ext>
            </a:extLst>
          </p:cNvPr>
          <p:cNvSpPr>
            <a:spLocks noGrp="1"/>
          </p:cNvSpPr>
          <p:nvPr>
            <p:ph sz="half" idx="11"/>
          </p:nvPr>
        </p:nvSpPr>
        <p:spPr>
          <a:xfrm>
            <a:off x="3169229"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13" name="Content Placeholder 4">
            <a:extLst>
              <a:ext uri="{FF2B5EF4-FFF2-40B4-BE49-F238E27FC236}">
                <a16:creationId xmlns:a16="http://schemas.microsoft.com/office/drawing/2014/main" id="{A025B271-82B7-1F6E-F1D4-5CDE1CA26D69}"/>
              </a:ext>
            </a:extLst>
          </p:cNvPr>
          <p:cNvSpPr>
            <a:spLocks noGrp="1"/>
          </p:cNvSpPr>
          <p:nvPr>
            <p:ph sz="half" idx="12"/>
          </p:nvPr>
        </p:nvSpPr>
        <p:spPr>
          <a:xfrm>
            <a:off x="6026729"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Tree>
    <p:extLst>
      <p:ext uri="{BB962C8B-B14F-4D97-AF65-F5344CB8AC3E}">
        <p14:creationId xmlns:p14="http://schemas.microsoft.com/office/powerpoint/2010/main" val="39630262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381000" y="1240594"/>
            <a:ext cx="2743200" cy="576262"/>
          </a:xfrm>
          <a:prstGeom prst="rect">
            <a:avLst/>
          </a:prstGeom>
        </p:spPr>
        <p:txBody>
          <a:bodyPr/>
          <a:lstStyle>
            <a:lvl1pPr marL="0" indent="0">
              <a:buFontTx/>
              <a:buNone/>
              <a:defRPr sz="2000">
                <a:solidFill>
                  <a:srgbClr val="00AEC7"/>
                </a:solidFill>
                <a:latin typeface="+mj-lt"/>
              </a:defRPr>
            </a:lvl1pPr>
          </a:lstStyle>
          <a:p>
            <a:endParaRPr lang="en-US"/>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400516" y="1926394"/>
            <a:ext cx="2743200" cy="3941006"/>
          </a:xfrm>
          <a:prstGeom prst="rect">
            <a:avLst/>
          </a:prstGeom>
        </p:spPr>
        <p:txBody>
          <a:bodyPr/>
          <a:lstStyle>
            <a:lvl1pPr>
              <a:defRPr sz="1400">
                <a:solidFill>
                  <a:schemeClr val="tx1"/>
                </a:solidFill>
              </a:defRPr>
            </a:lvl1pPr>
          </a:lstStyle>
          <a:p>
            <a:endParaRPr lang="en-US"/>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3200400" y="1240594"/>
            <a:ext cx="2743200" cy="576262"/>
          </a:xfrm>
          <a:prstGeom prst="rect">
            <a:avLst/>
          </a:prstGeom>
        </p:spPr>
        <p:txBody>
          <a:bodyPr/>
          <a:lstStyle>
            <a:lvl1pPr marL="0" indent="0">
              <a:buNone/>
              <a:defRPr sz="2000">
                <a:solidFill>
                  <a:srgbClr val="00AEC7"/>
                </a:solidFill>
                <a:latin typeface="+mj-lt"/>
              </a:defRPr>
            </a:lvl1pPr>
          </a:lstStyle>
          <a:p>
            <a:endParaRPr lang="en-US"/>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3219916" y="1926394"/>
            <a:ext cx="2743200" cy="3941006"/>
          </a:xfrm>
          <a:prstGeom prst="rect">
            <a:avLst/>
          </a:prstGeom>
        </p:spPr>
        <p:txBody>
          <a:bodyPr/>
          <a:lstStyle>
            <a:lvl1pPr>
              <a:defRPr sz="1400">
                <a:solidFill>
                  <a:schemeClr val="tx1"/>
                </a:solidFill>
              </a:defRPr>
            </a:lvl1pPr>
          </a:lstStyle>
          <a:p>
            <a:endParaRPr lang="en-US"/>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6000284" y="1237099"/>
            <a:ext cx="2743200" cy="576262"/>
          </a:xfrm>
          <a:prstGeom prst="rect">
            <a:avLst/>
          </a:prstGeom>
        </p:spPr>
        <p:txBody>
          <a:bodyPr/>
          <a:lstStyle>
            <a:lvl1pPr marL="0" indent="0">
              <a:buFontTx/>
              <a:buNone/>
              <a:defRPr sz="2000">
                <a:solidFill>
                  <a:srgbClr val="00AEC7"/>
                </a:solidFill>
                <a:latin typeface="+mj-lt"/>
              </a:defRPr>
            </a:lvl1pPr>
          </a:lstStyle>
          <a:p>
            <a:endParaRPr lang="en-US"/>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6019800" y="1922899"/>
            <a:ext cx="2743200" cy="3941006"/>
          </a:xfrm>
          <a:prstGeom prst="rect">
            <a:avLst/>
          </a:prstGeom>
        </p:spPr>
        <p:txBody>
          <a:bodyPr/>
          <a:lstStyle>
            <a:lvl1pPr>
              <a:defRPr sz="1400">
                <a:solidFill>
                  <a:schemeClr val="tx1"/>
                </a:solidFill>
              </a:defRPr>
            </a:lvl1pPr>
          </a:lstStyle>
          <a:p>
            <a:endParaRPr lang="en-US"/>
          </a:p>
        </p:txBody>
      </p:sp>
      <p:sp>
        <p:nvSpPr>
          <p:cNvPr id="27" name="Slide Number Placeholder 5">
            <a:extLst>
              <a:ext uri="{FF2B5EF4-FFF2-40B4-BE49-F238E27FC236}">
                <a16:creationId xmlns:a16="http://schemas.microsoft.com/office/drawing/2014/main" id="{3C43E465-E8F7-518D-DB0A-14D6D410852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963796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solidFill>
                <a:prstClr val="black">
                  <a:tint val="75000"/>
                </a:prstClr>
              </a:solidFill>
            </a:endParaRPr>
          </a:p>
        </p:txBody>
      </p:sp>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304800" y="762000"/>
          <a:ext cx="85344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1" name="Slide Number Placeholder 5">
            <a:extLst>
              <a:ext uri="{FF2B5EF4-FFF2-40B4-BE49-F238E27FC236}">
                <a16:creationId xmlns:a16="http://schemas.microsoft.com/office/drawing/2014/main" id="{7E1BA5E2-F942-F1C0-42B8-24244D128FAF}"/>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114386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9"/>
            <a:ext cx="8005618" cy="1470025"/>
          </a:xfrm>
          <a:prstGeom prst="rect">
            <a:avLst/>
          </a:prstGeom>
        </p:spPr>
        <p:txBody>
          <a:bodyPr/>
          <a:lstStyle>
            <a:lvl1pPr>
              <a:defRPr b="1">
                <a:solidFill>
                  <a:schemeClr val="tx1"/>
                </a:solidFill>
              </a:defRPr>
            </a:lvl1pPr>
          </a:lstStyle>
          <a:p>
            <a:r>
              <a:rPr lang="en-US"/>
              <a:t>Click to edit Master title style</a:t>
            </a:r>
          </a:p>
        </p:txBody>
      </p:sp>
      <p:sp>
        <p:nvSpPr>
          <p:cNvPr id="3" name="Subtitle 2"/>
          <p:cNvSpPr>
            <a:spLocks noGrp="1"/>
          </p:cNvSpPr>
          <p:nvPr>
            <p:ph type="subTitle" idx="1"/>
          </p:nvPr>
        </p:nvSpPr>
        <p:spPr>
          <a:xfrm>
            <a:off x="1452418"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5">
            <a:extLst>
              <a:ext uri="{FF2B5EF4-FFF2-40B4-BE49-F238E27FC236}">
                <a16:creationId xmlns:a16="http://schemas.microsoft.com/office/drawing/2014/main" id="{FBA199AC-D2A1-091A-DA81-F6D6886C50B2}"/>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828316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B84D1CB6-92C2-F892-BEE2-D7DE748ACA7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70626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635F2-47C7-E5B0-DC5D-8BCFB402691F}"/>
              </a:ext>
            </a:extLst>
          </p:cNvPr>
          <p:cNvSpPr>
            <a:spLocks noGrp="1"/>
          </p:cNvSpPr>
          <p:nvPr>
            <p:ph type="ctrTitle"/>
          </p:nvPr>
        </p:nvSpPr>
        <p:spPr>
          <a:xfrm>
            <a:off x="1295400" y="2206629"/>
            <a:ext cx="7391400" cy="1470025"/>
          </a:xfrm>
          <a:prstGeom prst="rect">
            <a:avLst/>
          </a:prstGeom>
        </p:spPr>
        <p:txBody>
          <a:bodyPr/>
          <a:lstStyle>
            <a:lvl1pPr algn="ctr">
              <a:defRPr b="1">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0375FD51-383E-7023-CF18-A1096F0F2773}"/>
              </a:ext>
            </a:extLst>
          </p:cNvPr>
          <p:cNvSpPr>
            <a:spLocks noGrp="1"/>
          </p:cNvSpPr>
          <p:nvPr>
            <p:ph type="subTitle" idx="1"/>
          </p:nvPr>
        </p:nvSpPr>
        <p:spPr>
          <a:xfrm>
            <a:off x="2228241" y="3962400"/>
            <a:ext cx="554416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Slide Number Placeholder 5">
            <a:extLst>
              <a:ext uri="{FF2B5EF4-FFF2-40B4-BE49-F238E27FC236}">
                <a16:creationId xmlns:a16="http://schemas.microsoft.com/office/drawing/2014/main" id="{9D3E071B-3191-735B-1E53-53195D771F0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620105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Gray Title)">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F5775D9C-A163-0AE2-B1A6-0B1992510CDD}"/>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D17EF50F-9FD6-D876-630B-1BB9772EDA08}"/>
              </a:ext>
            </a:extLst>
          </p:cNvPr>
          <p:cNvSpPr>
            <a:spLocks noGrp="1"/>
          </p:cNvSpPr>
          <p:nvPr>
            <p:ph idx="1"/>
          </p:nvPr>
        </p:nvSpPr>
        <p:spPr>
          <a:xfrm>
            <a:off x="914400" y="0"/>
            <a:ext cx="7620002" cy="61722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01076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2 (Blue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914400" y="0"/>
            <a:ext cx="7620002" cy="6172200"/>
          </a:xfrm>
          <a:prstGeom prst="rect">
            <a:avLst/>
          </a:prstGeom>
        </p:spPr>
        <p:txBody>
          <a:bodyPr lIns="914400" tIns="91440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5">
            <a:extLst>
              <a:ext uri="{FF2B5EF4-FFF2-40B4-BE49-F238E27FC236}">
                <a16:creationId xmlns:a16="http://schemas.microsoft.com/office/drawing/2014/main" id="{ECA9812F-1971-A6EB-3683-540A757044A4}"/>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913838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858000"/>
          </a:xfrm>
          <a:prstGeom prst="rect">
            <a:avLst/>
          </a:prstGeom>
          <a:solidFill>
            <a:srgbClr val="E6EBF0"/>
          </a:solidFill>
        </p:spPr>
        <p:txBody>
          <a:bodyPr lIns="274320" tIns="960120" rIns="274320" bIns="731520"/>
          <a:lstStyle>
            <a:lvl1pPr marL="0" indent="0">
              <a:buNone/>
              <a:defRPr sz="24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953FC956-A879-5B22-35BA-D236C87FBE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E6A410FC-F79C-D1EE-BC59-B3D7D49806A6}"/>
              </a:ext>
            </a:extLst>
          </p:cNvPr>
          <p:cNvSpPr>
            <a:spLocks noGrp="1"/>
          </p:cNvSpPr>
          <p:nvPr>
            <p:ph idx="1"/>
          </p:nvPr>
        </p:nvSpPr>
        <p:spPr>
          <a:xfrm>
            <a:off x="914400" y="0"/>
            <a:ext cx="4572000" cy="61722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14363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858000"/>
          </a:xfrm>
          <a:prstGeom prst="rect">
            <a:avLst/>
          </a:prstGeom>
          <a:solidFill>
            <a:srgbClr val="E6EBF0"/>
          </a:solidFill>
        </p:spPr>
        <p:txBody>
          <a:bodyPr lIns="274320" tIns="960120" rIns="274320" bIns="731520"/>
          <a:lstStyle>
            <a:lvl1pPr marL="0" indent="0">
              <a:buNone/>
              <a:defRPr sz="2400" b="0">
                <a:solidFill>
                  <a:schemeClr val="accent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7A8D8C4E-4BE2-888F-3F85-54FC3D912AF8}"/>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173ABB5D-9742-CBF2-15A7-11E66774A8F4}"/>
              </a:ext>
            </a:extLst>
          </p:cNvPr>
          <p:cNvSpPr>
            <a:spLocks noGrp="1"/>
          </p:cNvSpPr>
          <p:nvPr>
            <p:ph idx="1"/>
          </p:nvPr>
        </p:nvSpPr>
        <p:spPr>
          <a:xfrm>
            <a:off x="914400" y="0"/>
            <a:ext cx="4572000" cy="6172200"/>
          </a:xfrm>
          <a:prstGeom prst="rect">
            <a:avLst/>
          </a:prstGeom>
        </p:spPr>
        <p:txBody>
          <a:bodyPr lIns="914400" tIns="91440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893247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with Caption and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1600200" y="3429000"/>
            <a:ext cx="7010400" cy="2819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4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B242DC6D-47B2-4BEB-A8AA-8A0002CC16B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4922C3B1-E57B-52E5-9F21-33863CDB213D}"/>
              </a:ext>
            </a:extLst>
          </p:cNvPr>
          <p:cNvSpPr>
            <a:spLocks noGrp="1"/>
          </p:cNvSpPr>
          <p:nvPr>
            <p:ph idx="1"/>
          </p:nvPr>
        </p:nvSpPr>
        <p:spPr>
          <a:xfrm>
            <a:off x="914400" y="0"/>
            <a:ext cx="7696200" cy="34290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589977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A3182A6B-DC34-4468-C956-97A4DC5435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F7AFAAF5-F226-6389-E586-DC0463600789}"/>
              </a:ext>
            </a:extLst>
          </p:cNvPr>
          <p:cNvSpPr>
            <a:spLocks noGrp="1"/>
          </p:cNvSpPr>
          <p:nvPr>
            <p:ph idx="10"/>
          </p:nvPr>
        </p:nvSpPr>
        <p:spPr>
          <a:xfrm>
            <a:off x="1600200" y="3429000"/>
            <a:ext cx="7010400" cy="2819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400" b="0">
                <a:solidFill>
                  <a:schemeClr val="accent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Content Placeholder 2">
            <a:extLst>
              <a:ext uri="{FF2B5EF4-FFF2-40B4-BE49-F238E27FC236}">
                <a16:creationId xmlns:a16="http://schemas.microsoft.com/office/drawing/2014/main" id="{D99807EB-47DD-8DF6-305A-C4E5A3D892EB}"/>
              </a:ext>
            </a:extLst>
          </p:cNvPr>
          <p:cNvSpPr>
            <a:spLocks noGrp="1"/>
          </p:cNvSpPr>
          <p:nvPr>
            <p:ph idx="1"/>
          </p:nvPr>
        </p:nvSpPr>
        <p:spPr>
          <a:xfrm>
            <a:off x="914400" y="0"/>
            <a:ext cx="7696200" cy="34290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584264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with Caption 3 (Gray 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A431F1-E681-368A-8F5C-DBA97E41C335}"/>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5" name="Content Placeholder 2">
            <a:extLst>
              <a:ext uri="{FF2B5EF4-FFF2-40B4-BE49-F238E27FC236}">
                <a16:creationId xmlns:a16="http://schemas.microsoft.com/office/drawing/2014/main" id="{6AD76CDD-E83E-314F-46D6-468E51433F47}"/>
              </a:ext>
            </a:extLst>
          </p:cNvPr>
          <p:cNvSpPr>
            <a:spLocks noGrp="1"/>
          </p:cNvSpPr>
          <p:nvPr>
            <p:ph idx="10"/>
          </p:nvPr>
        </p:nvSpPr>
        <p:spPr>
          <a:xfrm>
            <a:off x="5105400" y="990601"/>
            <a:ext cx="3505200" cy="54102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DA4A3320-2AAB-0F80-784F-76D0C98A403E}"/>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
        <p:nvSpPr>
          <p:cNvPr id="2" name="Slide Number Placeholder 5">
            <a:extLst>
              <a:ext uri="{FF2B5EF4-FFF2-40B4-BE49-F238E27FC236}">
                <a16:creationId xmlns:a16="http://schemas.microsoft.com/office/drawing/2014/main" id="{B17BDA0E-C1F9-FF52-4A21-937465BDDD7F}"/>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4826717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with Caption 4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B3CF171C-297F-4950-0C7E-D8D375822F5E}"/>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4" name="Content Placeholder 2">
            <a:extLst>
              <a:ext uri="{FF2B5EF4-FFF2-40B4-BE49-F238E27FC236}">
                <a16:creationId xmlns:a16="http://schemas.microsoft.com/office/drawing/2014/main" id="{AEB5CE23-0801-2645-C33A-9F9E19FF4648}"/>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F8A263E8-3DE1-FE29-FE2A-6585C0D4DCCD}"/>
              </a:ext>
            </a:extLst>
          </p:cNvPr>
          <p:cNvSpPr>
            <a:spLocks noGrp="1"/>
          </p:cNvSpPr>
          <p:nvPr>
            <p:ph idx="10"/>
          </p:nvPr>
        </p:nvSpPr>
        <p:spPr>
          <a:xfrm>
            <a:off x="5105400" y="990601"/>
            <a:ext cx="3505200" cy="54102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accent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9A24D0FB-E176-3A85-94A0-3D5271A740CD}"/>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1490988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438404"/>
            <a:ext cx="8005618" cy="1470025"/>
          </a:xfrm>
          <a:prstGeom prst="rect">
            <a:avLst/>
          </a:prstGeom>
        </p:spPr>
        <p:txBody>
          <a:bodyPr/>
          <a:lstStyle>
            <a:lvl1pPr>
              <a:defRPr b="1">
                <a:solidFill>
                  <a:schemeClr val="accent1"/>
                </a:solidFill>
              </a:defRPr>
            </a:lvl1pPr>
          </a:lstStyle>
          <a:p>
            <a:r>
              <a:rPr lang="en-US"/>
              <a:t>Click to edit Master 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5AF8914-EDD3-FC49-4CAF-D7AFEA0598A5}"/>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58552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with Caption 5 (Aqua)">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72699664-72AA-34F1-784C-6E6582F03898}"/>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A106EE49-B184-8DE1-DEB3-C9D706F2784A}"/>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10830282-F265-20EB-31BA-835917B411D5}"/>
              </a:ext>
            </a:extLst>
          </p:cNvPr>
          <p:cNvSpPr>
            <a:spLocks noGrp="1"/>
          </p:cNvSpPr>
          <p:nvPr>
            <p:ph idx="10"/>
          </p:nvPr>
        </p:nvSpPr>
        <p:spPr>
          <a:xfrm>
            <a:off x="5105400" y="990601"/>
            <a:ext cx="3505200" cy="5410200"/>
          </a:xfrm>
          <a:prstGeom prst="rect">
            <a:avLst/>
          </a:prstGeom>
          <a:solidFill>
            <a:schemeClr val="accent1">
              <a:lumMod val="20000"/>
              <a:lumOff val="80000"/>
            </a:schemeClr>
          </a:solidFill>
          <a:ln w="15875" cap="rnd">
            <a:solidFill>
              <a:schemeClr val="accent1">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A52C17FD-3EC6-0937-A579-73189B204FC9}"/>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8788385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in Shape with Columns">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C3ED11FE-8556-BDBD-C1A4-1DDF827CEB3F}"/>
              </a:ext>
            </a:extLst>
          </p:cNvPr>
          <p:cNvSpPr>
            <a:spLocks noGrp="1"/>
          </p:cNvSpPr>
          <p:nvPr>
            <p:ph type="body" sz="half" idx="17"/>
          </p:nvPr>
        </p:nvSpPr>
        <p:spPr>
          <a:xfrm>
            <a:off x="1638300" y="1127931"/>
            <a:ext cx="7213840" cy="2628412"/>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274320" tIns="274320" rIns="274320" bIns="274320" numCol="2" spcCol="548640">
            <a:spAutoFit/>
          </a:bodyPr>
          <a:lstStyle>
            <a:lvl1pPr marL="0" indent="0">
              <a:buNone/>
              <a:defRPr sz="2000">
                <a:solidFill>
                  <a:schemeClr val="tx1"/>
                </a:solidFill>
              </a:defRPr>
            </a:lvl1pPr>
            <a:lvl2pPr>
              <a:defRPr sz="1800">
                <a:solidFill>
                  <a:schemeClr val="accent2"/>
                </a:solidFill>
              </a:defRPr>
            </a:lvl2pPr>
            <a:lvl3pPr marL="914400" indent="0">
              <a:buNone/>
              <a:defRPr sz="1600">
                <a:solidFill>
                  <a:schemeClr val="accent2"/>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5" name="Text Placeholder 6">
            <a:extLst>
              <a:ext uri="{FF2B5EF4-FFF2-40B4-BE49-F238E27FC236}">
                <a16:creationId xmlns:a16="http://schemas.microsoft.com/office/drawing/2014/main" id="{FB0943CB-AB77-66FC-B5C6-9EF57AD713B2}"/>
              </a:ext>
            </a:extLst>
          </p:cNvPr>
          <p:cNvSpPr>
            <a:spLocks noGrp="1"/>
          </p:cNvSpPr>
          <p:nvPr>
            <p:ph type="body" sz="half" idx="18"/>
          </p:nvPr>
        </p:nvSpPr>
        <p:spPr>
          <a:xfrm>
            <a:off x="1638300" y="3962400"/>
            <a:ext cx="7213840" cy="2268313"/>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274320" tIns="274320" rIns="274320" bIns="274320" numCol="3" spcCol="548640">
            <a:spAutoFit/>
          </a:bodyPr>
          <a:lstStyle>
            <a:lvl1pPr marL="0" indent="0">
              <a:buNone/>
              <a:defRPr sz="1200">
                <a:solidFill>
                  <a:schemeClr val="bg1"/>
                </a:solidFill>
              </a:defRPr>
            </a:lvl1pPr>
            <a:lvl2pPr>
              <a:defRPr sz="1200">
                <a:solidFill>
                  <a:schemeClr val="bg1"/>
                </a:solidFill>
              </a:defRPr>
            </a:lvl2pPr>
            <a:lvl3pPr marL="914400" indent="0">
              <a:buNone/>
              <a:defRPr sz="12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3" name="Slide Number Placeholder 5">
            <a:extLst>
              <a:ext uri="{FF2B5EF4-FFF2-40B4-BE49-F238E27FC236}">
                <a16:creationId xmlns:a16="http://schemas.microsoft.com/office/drawing/2014/main" id="{6FB956A1-A25D-DD57-0C23-A5E2DB94E5D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8" name="Title 1">
            <a:extLst>
              <a:ext uri="{FF2B5EF4-FFF2-40B4-BE49-F238E27FC236}">
                <a16:creationId xmlns:a16="http://schemas.microsoft.com/office/drawing/2014/main" id="{2F52A6F6-BF09-CAD7-9F06-9654C66946F8}"/>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2503180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71872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762001"/>
            <a:ext cx="8534400" cy="5280822"/>
          </a:xfrm>
          <a:prstGeom prst="rect">
            <a:avLst/>
          </a:prstGeom>
        </p:spPr>
        <p:txBody>
          <a:bodyPr lIns="274320" tIns="274320" rIns="274320" bIns="274320"/>
          <a:lstStyle>
            <a:lvl1pPr>
              <a:defRPr sz="2000" b="0">
                <a:solidFill>
                  <a:schemeClr val="tx1"/>
                </a:solidFill>
              </a:defRPr>
            </a:lvl1pPr>
            <a:lvl2pPr>
              <a:defRPr sz="1800">
                <a:solidFill>
                  <a:srgbClr val="5B6770"/>
                </a:solidFill>
              </a:defRPr>
            </a:lvl2pPr>
            <a:lvl3pPr>
              <a:defRPr sz="1600">
                <a:solidFill>
                  <a:srgbClr val="5B6770"/>
                </a:solidFill>
              </a:defRPr>
            </a:lvl3pPr>
            <a:lvl4pPr>
              <a:defRPr sz="1400">
                <a:solidFill>
                  <a:srgbClr val="5B6770"/>
                </a:solidFill>
              </a:defRPr>
            </a:lvl4pPr>
            <a:lvl5pPr>
              <a:defRPr sz="1200">
                <a:solidFill>
                  <a:srgbClr val="5B677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915271C7-351C-6A53-1BD1-4B6987F11FC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93111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464808"/>
          </a:xfrm>
          <a:prstGeom prst="rect">
            <a:avLst/>
          </a:prstGeom>
          <a:solidFill>
            <a:srgbClr val="E6EBF0"/>
          </a:solidFill>
        </p:spPr>
        <p:txBody>
          <a:bodyPr lIns="274320" tIns="1051560" rIns="274320" bIns="7315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0DBED4E2-E7A2-AE66-639C-4EE96FC0655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9" name="Slide Number Placeholder 5">
            <a:extLst>
              <a:ext uri="{FF2B5EF4-FFF2-40B4-BE49-F238E27FC236}">
                <a16:creationId xmlns:a16="http://schemas.microsoft.com/office/drawing/2014/main" id="{78926B97-2A6D-A2E6-33E5-91F5C2A6F7BE}"/>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183322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E560A137-FB98-0536-3809-C26CC3FAD502}"/>
              </a:ext>
            </a:extLst>
          </p:cNvPr>
          <p:cNvSpPr>
            <a:spLocks noGrp="1"/>
          </p:cNvSpPr>
          <p:nvPr>
            <p:ph idx="1"/>
          </p:nvPr>
        </p:nvSpPr>
        <p:spPr>
          <a:xfrm>
            <a:off x="304800" y="762000"/>
            <a:ext cx="51816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15AB1D34-51BB-4778-251A-21036E98CE5C}"/>
              </a:ext>
            </a:extLst>
          </p:cNvPr>
          <p:cNvSpPr>
            <a:spLocks noGrp="1"/>
          </p:cNvSpPr>
          <p:nvPr>
            <p:ph idx="10"/>
          </p:nvPr>
        </p:nvSpPr>
        <p:spPr>
          <a:xfrm>
            <a:off x="5486400" y="0"/>
            <a:ext cx="3657600" cy="6464808"/>
          </a:xfrm>
          <a:prstGeom prst="rect">
            <a:avLst/>
          </a:prstGeom>
          <a:solidFill>
            <a:srgbClr val="E6EBF0"/>
          </a:solidFill>
        </p:spPr>
        <p:txBody>
          <a:bodyPr lIns="274320" tIns="1051560" rIns="274320" bIns="731520"/>
          <a:lstStyle>
            <a:lvl1pPr marL="0" indent="0">
              <a:buNone/>
              <a:defRPr sz="2000" b="0">
                <a:solidFill>
                  <a:schemeClr val="accent1"/>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9EA07743-71C9-2937-9D4F-786590E1067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FC980251-D77A-C3CE-5889-2579FFB6AC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528313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A0D26C4-F0B9-8786-63BA-3230F0D9EE58}"/>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02746A8-CEB7-DA32-2E46-4CD875A53BE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5B6770"/>
              </a:solidFill>
            </a:endParaRPr>
          </a:p>
        </p:txBody>
      </p:sp>
      <p:cxnSp>
        <p:nvCxnSpPr>
          <p:cNvPr id="6" name="Straight Connector 5">
            <a:extLst>
              <a:ext uri="{FF2B5EF4-FFF2-40B4-BE49-F238E27FC236}">
                <a16:creationId xmlns:a16="http://schemas.microsoft.com/office/drawing/2014/main" id="{D81F622A-1E5B-9C1F-4B89-952F231997D8}"/>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8504BE0D-CAFF-A353-053D-04E6FAB5704A}"/>
              </a:ext>
            </a:extLst>
          </p:cNvPr>
          <p:cNvSpPr>
            <a:spLocks noGrp="1"/>
          </p:cNvSpPr>
          <p:nvPr>
            <p:ph idx="1"/>
          </p:nvPr>
        </p:nvSpPr>
        <p:spPr>
          <a:xfrm>
            <a:off x="304800" y="762000"/>
            <a:ext cx="8534400" cy="2514600"/>
          </a:xfrm>
          <a:prstGeom prst="rect">
            <a:avLst/>
          </a:prstGeom>
        </p:spPr>
        <p:txBody>
          <a:bodyPr lIns="274320" tIns="274320" rIns="274320" bIns="36576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A0A47C1F-9F12-8BE1-EFDD-1FE189FAAD52}"/>
              </a:ext>
            </a:extLst>
          </p:cNvPr>
          <p:cNvSpPr>
            <a:spLocks noGrp="1"/>
          </p:cNvSpPr>
          <p:nvPr>
            <p:ph idx="10"/>
          </p:nvPr>
        </p:nvSpPr>
        <p:spPr>
          <a:xfrm>
            <a:off x="304800" y="3429000"/>
            <a:ext cx="8534400" cy="26670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600">
                <a:solidFill>
                  <a:schemeClr val="tx2"/>
                </a:solidFill>
              </a:defRPr>
            </a:lvl2pPr>
            <a:lvl3pPr>
              <a:defRPr sz="14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4BAB97C9-A225-B5FE-3934-62A46DFCC245}"/>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744CFBEC-5C8F-3F37-0431-43415179EE3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131827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28BCE00-998E-E986-BAB5-DFC04DAB5EA8}"/>
              </a:ext>
            </a:extLst>
          </p:cNvPr>
          <p:cNvSpPr>
            <a:spLocks noGrp="1"/>
          </p:cNvSpPr>
          <p:nvPr>
            <p:ph idx="1"/>
          </p:nvPr>
        </p:nvSpPr>
        <p:spPr>
          <a:xfrm>
            <a:off x="304800" y="762000"/>
            <a:ext cx="8534400" cy="40386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304800" y="4800600"/>
            <a:ext cx="8534400" cy="1295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4810681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19"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theme" Target="../theme/theme3.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E6EBF0"/>
          </a:solidFill>
          <a:ln>
            <a:noFill/>
          </a:ln>
          <a:effectLst>
            <a:outerShdw blurRad="50800" dist="508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9014" y="2876281"/>
            <a:ext cx="2857586" cy="1105445"/>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8534402"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9019630"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38868" y="6553200"/>
            <a:ext cx="1181868" cy="230832"/>
          </a:xfrm>
          <a:prstGeom prst="rect">
            <a:avLst/>
          </a:prstGeom>
          <a:noFill/>
        </p:spPr>
        <p:txBody>
          <a:bodyPr wrap="square" rtlCol="0">
            <a:spAutoFit/>
          </a:bodyPr>
          <a:lstStyle/>
          <a:p>
            <a:r>
              <a:rPr lang="en-US" sz="900" b="1" dirty="0">
                <a:solidFill>
                  <a:schemeClr val="tx1"/>
                </a:solidFill>
              </a:rPr>
              <a:t>PUBLIC</a:t>
            </a:r>
          </a:p>
        </p:txBody>
      </p:sp>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38" r:id="rId4"/>
    <p:sldLayoutId id="2147483713" r:id="rId5"/>
    <p:sldLayoutId id="2147483714" r:id="rId6"/>
    <p:sldLayoutId id="2147483715" r:id="rId7"/>
    <p:sldLayoutId id="2147483716" r:id="rId8"/>
    <p:sldLayoutId id="2147483755" r:id="rId9"/>
    <p:sldLayoutId id="2147483756" r:id="rId10"/>
    <p:sldLayoutId id="2147483717" r:id="rId11"/>
    <p:sldLayoutId id="2147483718" r:id="rId12"/>
    <p:sldLayoutId id="2147483719" r:id="rId13"/>
    <p:sldLayoutId id="2147483720" r:id="rId14"/>
    <p:sldLayoutId id="2147483666" r:id="rId15"/>
    <p:sldLayoutId id="2147483722" r:id="rId16"/>
    <p:sldLayoutId id="2147483737" r:id="rId17"/>
    <p:sldLayoutId id="2147483721" r:id="rId18"/>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7" name="Straight Connector 6"/>
          <p:cNvCxnSpPr/>
          <p:nvPr userDrawn="1"/>
        </p:nvCxnSpPr>
        <p:spPr>
          <a:xfrm flipH="1">
            <a:off x="914402" y="5"/>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a:cxnSpLocks/>
          </p:cNvCxnSpPr>
          <p:nvPr userDrawn="1"/>
        </p:nvCxnSpPr>
        <p:spPr>
          <a:xfrm flipH="1">
            <a:off x="914400" y="6019800"/>
            <a:ext cx="3" cy="4572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E627B9B1-E043-8DC1-3EC7-0618B8D4608F}"/>
              </a:ext>
            </a:extLst>
          </p:cNvPr>
          <p:cNvSpPr/>
          <p:nvPr userDrawn="1"/>
        </p:nvSpPr>
        <p:spPr>
          <a:xfrm>
            <a:off x="8534402"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3" name="Rectangle 2">
            <a:extLst>
              <a:ext uri="{FF2B5EF4-FFF2-40B4-BE49-F238E27FC236}">
                <a16:creationId xmlns:a16="http://schemas.microsoft.com/office/drawing/2014/main" id="{B60C3A2F-8F20-B658-C764-43B7B4E03C14}"/>
              </a:ext>
            </a:extLst>
          </p:cNvPr>
          <p:cNvSpPr/>
          <p:nvPr userDrawn="1"/>
        </p:nvSpPr>
        <p:spPr>
          <a:xfrm>
            <a:off x="9019630"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4" name="Footer Placeholder 4">
            <a:extLst>
              <a:ext uri="{FF2B5EF4-FFF2-40B4-BE49-F238E27FC236}">
                <a16:creationId xmlns:a16="http://schemas.microsoft.com/office/drawing/2014/main" id="{DEB88D08-DDEE-00ED-73FF-063414CEEA2E}"/>
              </a:ext>
            </a:extLst>
          </p:cNvPr>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cxnSp>
        <p:nvCxnSpPr>
          <p:cNvPr id="5" name="Straight Connector 4">
            <a:extLst>
              <a:ext uri="{FF2B5EF4-FFF2-40B4-BE49-F238E27FC236}">
                <a16:creationId xmlns:a16="http://schemas.microsoft.com/office/drawing/2014/main" id="{8AB031E7-226A-613D-9699-D5B9B138274C}"/>
              </a:ext>
            </a:extLst>
          </p:cNvPr>
          <p:cNvCxnSpPr>
            <a:cxnSpLocks/>
          </p:cNvCxnSpPr>
          <p:nvPr userDrawn="1"/>
        </p:nvCxnSpPr>
        <p:spPr>
          <a:xfrm>
            <a:off x="914402" y="6477005"/>
            <a:ext cx="813815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4A18A6C-1485-2DE6-42D7-00D0F66FEAE0}"/>
              </a:ext>
            </a:extLst>
          </p:cNvPr>
          <p:cNvSpPr txBox="1"/>
          <p:nvPr userDrawn="1"/>
        </p:nvSpPr>
        <p:spPr>
          <a:xfrm>
            <a:off x="838200" y="6553200"/>
            <a:ext cx="935921" cy="246221"/>
          </a:xfrm>
          <a:prstGeom prst="rect">
            <a:avLst/>
          </a:prstGeom>
          <a:noFill/>
        </p:spPr>
        <p:txBody>
          <a:bodyPr wrap="square" rtlCol="0">
            <a:spAutoFit/>
          </a:bodyPr>
          <a:lstStyle/>
          <a:p>
            <a:r>
              <a:rPr lang="en-US" sz="1000" b="1" dirty="0">
                <a:solidFill>
                  <a:schemeClr val="tx1"/>
                </a:solidFill>
              </a:rPr>
              <a:t>INTERNAL</a:t>
            </a:r>
          </a:p>
        </p:txBody>
      </p:sp>
    </p:spTree>
    <p:extLst>
      <p:ext uri="{BB962C8B-B14F-4D97-AF65-F5344CB8AC3E}">
        <p14:creationId xmlns:p14="http://schemas.microsoft.com/office/powerpoint/2010/main" val="4111403576"/>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ercot.com/files/docs/2022/07/27/Methodology%20for%20Calculating%20Maximum%20Daily%20Resource%20Planned%20Outage%20Capacity_07292022.docx"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B380C9-83F4-13B7-773B-9880F0F13E5F}"/>
              </a:ext>
            </a:extLst>
          </p:cNvPr>
          <p:cNvSpPr txBox="1"/>
          <p:nvPr/>
        </p:nvSpPr>
        <p:spPr>
          <a:xfrm>
            <a:off x="3810000" y="2105561"/>
            <a:ext cx="5646034" cy="2954655"/>
          </a:xfrm>
          <a:prstGeom prst="rect">
            <a:avLst/>
          </a:prstGeom>
          <a:noFill/>
        </p:spPr>
        <p:txBody>
          <a:bodyPr wrap="square" rtlCol="0">
            <a:spAutoFit/>
          </a:bodyPr>
          <a:lstStyle/>
          <a:p>
            <a:r>
              <a:rPr lang="en-US" sz="2000" b="1" dirty="0"/>
              <a:t>Annual Review of 2023 MDRPOC Performance and Methodology</a:t>
            </a:r>
          </a:p>
          <a:p>
            <a:endParaRPr lang="en-US" sz="2000" b="1" dirty="0"/>
          </a:p>
          <a:p>
            <a:r>
              <a:rPr lang="en-US" dirty="0"/>
              <a:t>Scope of Performance Review and Comments Received During Comment Period</a:t>
            </a:r>
          </a:p>
          <a:p>
            <a:endParaRPr lang="en-US" dirty="0"/>
          </a:p>
          <a:p>
            <a:r>
              <a:rPr lang="en-US" i="1" dirty="0"/>
              <a:t>Luke Butler</a:t>
            </a:r>
          </a:p>
          <a:p>
            <a:r>
              <a:rPr lang="en-US" i="1" dirty="0" err="1"/>
              <a:t>Mgr</a:t>
            </a:r>
            <a:r>
              <a:rPr lang="en-US" i="1" dirty="0"/>
              <a:t> Resource Forecasting &amp; Analysis</a:t>
            </a:r>
          </a:p>
          <a:p>
            <a:endParaRPr lang="en-US" dirty="0"/>
          </a:p>
          <a:p>
            <a:r>
              <a:rPr lang="en-US" dirty="0"/>
              <a:t>5/22/2024</a:t>
            </a:r>
          </a:p>
        </p:txBody>
      </p:sp>
    </p:spTree>
    <p:extLst>
      <p:ext uri="{BB962C8B-B14F-4D97-AF65-F5344CB8AC3E}">
        <p14:creationId xmlns:p14="http://schemas.microsoft.com/office/powerpoint/2010/main" val="1850676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D88C51-CAFA-2BF2-AC5B-2F31F84F4408}"/>
              </a:ext>
            </a:extLst>
          </p:cNvPr>
          <p:cNvSpPr>
            <a:spLocks noGrp="1"/>
          </p:cNvSpPr>
          <p:nvPr>
            <p:ph type="title"/>
          </p:nvPr>
        </p:nvSpPr>
        <p:spPr/>
        <p:txBody>
          <a:bodyPr/>
          <a:lstStyle/>
          <a:p>
            <a:r>
              <a:rPr lang="en-US" dirty="0"/>
              <a:t>Review of MDRPOC Performance and Methodology</a:t>
            </a:r>
          </a:p>
        </p:txBody>
      </p:sp>
      <p:sp>
        <p:nvSpPr>
          <p:cNvPr id="5" name="Content Placeholder 4">
            <a:extLst>
              <a:ext uri="{FF2B5EF4-FFF2-40B4-BE49-F238E27FC236}">
                <a16:creationId xmlns:a16="http://schemas.microsoft.com/office/drawing/2014/main" id="{706FABB0-2F1E-FEC3-751D-7D10750EE476}"/>
              </a:ext>
            </a:extLst>
          </p:cNvPr>
          <p:cNvSpPr>
            <a:spLocks noGrp="1"/>
          </p:cNvSpPr>
          <p:nvPr>
            <p:ph idx="1"/>
          </p:nvPr>
        </p:nvSpPr>
        <p:spPr/>
        <p:txBody>
          <a:bodyPr/>
          <a:lstStyle/>
          <a:p>
            <a:pPr marL="0" marR="0" indent="0">
              <a:spcBef>
                <a:spcPts val="0"/>
              </a:spcBef>
              <a:spcAft>
                <a:spcPts val="0"/>
              </a:spcAft>
              <a:buNone/>
              <a:tabLst>
                <a:tab pos="0" algn="ctr"/>
              </a:tabLst>
            </a:pPr>
            <a:r>
              <a:rPr lang="en-US" sz="1600" dirty="0">
                <a:effectLst/>
                <a:latin typeface="+mj-lt"/>
                <a:ea typeface="Times New Roman" panose="02020603050405020304" pitchFamily="18" charset="0"/>
              </a:rPr>
              <a:t>The </a:t>
            </a:r>
            <a:r>
              <a:rPr lang="en-US" sz="1600" b="0" i="0" u="none" strike="noStrike" dirty="0">
                <a:solidFill>
                  <a:srgbClr val="0063DB"/>
                </a:solidFill>
                <a:effectLst/>
                <a:latin typeface="+mj-lt"/>
                <a:cs typeface="Times New Roman" panose="02020603050405020304" pitchFamily="18" charset="0"/>
                <a:hlinkClick r:id="rId2" tooltip="Methodology for Calculating Maximum Daily Resource Planned Outage Capacity"/>
              </a:rPr>
              <a:t>Methodology for Calculating Maximum Daily Resource Planned Outage Capacity</a:t>
            </a:r>
            <a:r>
              <a:rPr lang="en-US" sz="1600" b="0" i="0" u="none" strike="noStrike" dirty="0">
                <a:solidFill>
                  <a:srgbClr val="0063DB"/>
                </a:solidFill>
                <a:effectLst/>
                <a:latin typeface="+mj-lt"/>
                <a:cs typeface="Times New Roman" panose="02020603050405020304" pitchFamily="18" charset="0"/>
              </a:rPr>
              <a:t> </a:t>
            </a:r>
            <a:r>
              <a:rPr lang="en-US" sz="1600" dirty="0">
                <a:effectLst/>
                <a:latin typeface="+mj-lt"/>
                <a:ea typeface="Times New Roman" panose="02020603050405020304" pitchFamily="18" charset="0"/>
              </a:rPr>
              <a:t>includes the following requirement:</a:t>
            </a:r>
            <a:endParaRPr lang="en-US" sz="1600" b="0" i="0" u="none" strike="noStrike" dirty="0">
              <a:solidFill>
                <a:srgbClr val="0063DB"/>
              </a:solidFill>
              <a:effectLst/>
              <a:latin typeface="+mj-lt"/>
            </a:endParaRPr>
          </a:p>
          <a:p>
            <a:pPr marL="0" marR="0" indent="0">
              <a:spcBef>
                <a:spcPts val="0"/>
              </a:spcBef>
              <a:spcAft>
                <a:spcPts val="0"/>
              </a:spcAft>
              <a:buNone/>
              <a:tabLst>
                <a:tab pos="0" algn="ctr"/>
              </a:tabLst>
            </a:pPr>
            <a:endParaRPr lang="en-US" sz="1600" dirty="0">
              <a:effectLst/>
              <a:latin typeface="+mj-lt"/>
              <a:ea typeface="Times New Roman" panose="02020603050405020304" pitchFamily="18" charset="0"/>
            </a:endParaRPr>
          </a:p>
          <a:p>
            <a:pPr marL="0" marR="0" indent="0">
              <a:spcBef>
                <a:spcPts val="0"/>
              </a:spcBef>
              <a:spcAft>
                <a:spcPts val="0"/>
              </a:spcAft>
              <a:buNone/>
              <a:tabLst>
                <a:tab pos="0" algn="ctr"/>
              </a:tabLst>
            </a:pPr>
            <a:r>
              <a:rPr lang="en-US" sz="1600" dirty="0">
                <a:effectLst/>
                <a:latin typeface="+mj-lt"/>
                <a:ea typeface="Times New Roman" panose="02020603050405020304" pitchFamily="18" charset="0"/>
              </a:rPr>
              <a:t>For each calendar year, ERCOT will review the current methodology and the calculated Maximum Daily Resource Planned Outage Capacity and report its findings to Technical Advisory Committee (TAC). The findings will include but not be limited to, the following:</a:t>
            </a:r>
          </a:p>
          <a:p>
            <a:pPr marL="400050" lvl="1">
              <a:spcBef>
                <a:spcPts val="0"/>
              </a:spcBef>
              <a:tabLst>
                <a:tab pos="0" algn="ctr"/>
              </a:tabLst>
            </a:pPr>
            <a:r>
              <a:rPr lang="en-US" sz="1600" dirty="0">
                <a:solidFill>
                  <a:schemeClr val="tx1"/>
                </a:solidFill>
                <a:latin typeface="+mj-lt"/>
              </a:rPr>
              <a:t>The aggregated hours of Resource Outages, including Planned Outages, Maintenance Outages, and Forced Outages in the preceding calendar year.</a:t>
            </a:r>
          </a:p>
          <a:p>
            <a:pPr marL="400050" lvl="1">
              <a:spcBef>
                <a:spcPts val="0"/>
              </a:spcBef>
              <a:tabLst>
                <a:tab pos="0" algn="ctr"/>
              </a:tabLst>
            </a:pPr>
            <a:r>
              <a:rPr lang="en-US" sz="1600" dirty="0">
                <a:solidFill>
                  <a:schemeClr val="tx1"/>
                </a:solidFill>
                <a:latin typeface="+mj-lt"/>
              </a:rPr>
              <a:t>Comparison of the calculated Maximum Daily Resource Planned Outage Capacity and the aggregated hours of thermal Resource Planned Outages in the preceding calendar year.</a:t>
            </a:r>
          </a:p>
          <a:p>
            <a:pPr marL="400050" lvl="1">
              <a:spcBef>
                <a:spcPts val="0"/>
              </a:spcBef>
              <a:tabLst>
                <a:tab pos="0" algn="ctr"/>
              </a:tabLst>
            </a:pPr>
            <a:endParaRPr lang="en-US" sz="1600" dirty="0">
              <a:solidFill>
                <a:schemeClr val="tx1"/>
              </a:solidFill>
              <a:latin typeface="+mj-lt"/>
            </a:endParaRPr>
          </a:p>
          <a:p>
            <a:pPr marL="114300" lvl="1" indent="0">
              <a:spcBef>
                <a:spcPts val="0"/>
              </a:spcBef>
              <a:buNone/>
              <a:tabLst>
                <a:tab pos="0" algn="ctr"/>
              </a:tabLst>
            </a:pPr>
            <a:r>
              <a:rPr lang="en-US" sz="1600" dirty="0">
                <a:solidFill>
                  <a:schemeClr val="tx1"/>
                </a:solidFill>
                <a:latin typeface="+mj-lt"/>
              </a:rPr>
              <a:t>The following comment/request was also submitted for the performance review:</a:t>
            </a:r>
          </a:p>
          <a:p>
            <a:pPr marL="114300" lvl="1" indent="0">
              <a:spcBef>
                <a:spcPts val="0"/>
              </a:spcBef>
              <a:buNone/>
              <a:tabLst>
                <a:tab pos="0" algn="ctr"/>
              </a:tabLst>
            </a:pPr>
            <a:endParaRPr lang="en-US" sz="1600" dirty="0">
              <a:solidFill>
                <a:schemeClr val="tx1"/>
              </a:solidFill>
              <a:latin typeface="+mj-lt"/>
            </a:endParaRPr>
          </a:p>
          <a:p>
            <a:pPr marL="457200" lvl="1" indent="-342900">
              <a:spcBef>
                <a:spcPts val="0"/>
              </a:spcBef>
              <a:tabLst>
                <a:tab pos="0" algn="ctr"/>
              </a:tabLst>
            </a:pPr>
            <a:r>
              <a:rPr lang="en-US" sz="1600" kern="100" dirty="0">
                <a:solidFill>
                  <a:schemeClr val="tx1"/>
                </a:solidFill>
                <a:latin typeface="+mj-lt"/>
                <a:ea typeface="Aptos" panose="020B0004020202020204" pitchFamily="34" charset="0"/>
                <a:cs typeface="Times New Roman" panose="02020603050405020304" pitchFamily="18" charset="0"/>
              </a:rPr>
              <a:t>W</a:t>
            </a:r>
            <a:r>
              <a:rPr lang="en-US" sz="1600" kern="100" dirty="0">
                <a:solidFill>
                  <a:schemeClr val="tx1"/>
                </a:solidFill>
                <a:effectLst/>
                <a:latin typeface="+mj-lt"/>
                <a:ea typeface="Aptos" panose="020B0004020202020204" pitchFamily="34" charset="0"/>
                <a:cs typeface="Times New Roman" panose="02020603050405020304" pitchFamily="18" charset="0"/>
              </a:rPr>
              <a:t>hen reviewing the MDRPOC effectiveness, ERCOT should consider sensitivities to load growth and generation retirements on the decreasing planned outage availability – and how that decreased planned outage ability translates to reliability outcomes.</a:t>
            </a:r>
          </a:p>
          <a:p>
            <a:pPr marL="114300" lvl="1" indent="0">
              <a:spcBef>
                <a:spcPts val="0"/>
              </a:spcBef>
              <a:buNone/>
              <a:tabLst>
                <a:tab pos="0" algn="ctr"/>
              </a:tabLst>
            </a:pPr>
            <a:endParaRPr lang="en-US" sz="1600" kern="100" dirty="0">
              <a:solidFill>
                <a:schemeClr val="tx1"/>
              </a:solidFill>
              <a:effectLst/>
              <a:latin typeface="+mj-lt"/>
              <a:ea typeface="Aptos" panose="020B0004020202020204" pitchFamily="34" charset="0"/>
              <a:cs typeface="Times New Roman" panose="02020603050405020304" pitchFamily="18" charset="0"/>
            </a:endParaRPr>
          </a:p>
          <a:p>
            <a:pPr marL="114300" lvl="1" indent="0">
              <a:spcBef>
                <a:spcPts val="0"/>
              </a:spcBef>
              <a:buNone/>
              <a:tabLst>
                <a:tab pos="0" algn="ctr"/>
              </a:tabLst>
            </a:pPr>
            <a:r>
              <a:rPr lang="en-US" sz="1600" dirty="0">
                <a:solidFill>
                  <a:schemeClr val="tx1"/>
                </a:solidFill>
                <a:latin typeface="+mj-lt"/>
              </a:rPr>
              <a:t>Results of the performance review will be presented to TAC by end of 2024.</a:t>
            </a:r>
          </a:p>
          <a:p>
            <a:pPr marL="114300" lvl="1" indent="0">
              <a:spcBef>
                <a:spcPts val="0"/>
              </a:spcBef>
              <a:buNone/>
              <a:tabLst>
                <a:tab pos="0" algn="ctr"/>
              </a:tabLst>
            </a:pPr>
            <a:endParaRPr lang="en-US" sz="1600" kern="100" dirty="0">
              <a:solidFill>
                <a:schemeClr val="tx1"/>
              </a:solidFill>
              <a:effectLst/>
              <a:latin typeface="+mj-lt"/>
              <a:ea typeface="Aptos" panose="020B0004020202020204" pitchFamily="34"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id="{64431EAA-58E5-A784-9766-F191CC4BF314}"/>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09572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209DB-5F68-008D-EB0C-467E085CD6B3}"/>
              </a:ext>
            </a:extLst>
          </p:cNvPr>
          <p:cNvSpPr>
            <a:spLocks noGrp="1"/>
          </p:cNvSpPr>
          <p:nvPr>
            <p:ph type="title"/>
          </p:nvPr>
        </p:nvSpPr>
        <p:spPr/>
        <p:txBody>
          <a:bodyPr/>
          <a:lstStyle/>
          <a:p>
            <a:r>
              <a:rPr lang="en-US" dirty="0"/>
              <a:t>Comments Received on MDRPOC Methodology</a:t>
            </a:r>
          </a:p>
        </p:txBody>
      </p:sp>
      <p:sp>
        <p:nvSpPr>
          <p:cNvPr id="3" name="Content Placeholder 2">
            <a:extLst>
              <a:ext uri="{FF2B5EF4-FFF2-40B4-BE49-F238E27FC236}">
                <a16:creationId xmlns:a16="http://schemas.microsoft.com/office/drawing/2014/main" id="{3BA3BB74-7562-925E-A1CD-D6E801913A71}"/>
              </a:ext>
            </a:extLst>
          </p:cNvPr>
          <p:cNvSpPr>
            <a:spLocks noGrp="1"/>
          </p:cNvSpPr>
          <p:nvPr>
            <p:ph idx="1"/>
          </p:nvPr>
        </p:nvSpPr>
        <p:spPr>
          <a:xfrm>
            <a:off x="304800" y="762000"/>
            <a:ext cx="8534400" cy="5280822"/>
          </a:xfrm>
        </p:spPr>
        <p:txBody>
          <a:bodyPr/>
          <a:lstStyle/>
          <a:p>
            <a:r>
              <a:rPr lang="en-US" sz="1700" dirty="0">
                <a:latin typeface="+mj-lt"/>
              </a:rPr>
              <a:t>Consideration of battery contribution should be reviewed.</a:t>
            </a:r>
          </a:p>
          <a:p>
            <a:pPr marL="0" indent="0">
              <a:buNone/>
            </a:pPr>
            <a:endParaRPr lang="en-US" sz="1700" dirty="0">
              <a:latin typeface="+mj-lt"/>
            </a:endParaRPr>
          </a:p>
          <a:p>
            <a:r>
              <a:rPr lang="en-US" sz="1700" dirty="0">
                <a:latin typeface="+mj-lt"/>
              </a:rPr>
              <a:t>Consideration of new generation beyond PG6.9 should be reviewed due to significant load growth.</a:t>
            </a:r>
          </a:p>
          <a:p>
            <a:pPr marL="0" indent="0">
              <a:buNone/>
            </a:pPr>
            <a:endParaRPr lang="en-US" sz="1700" dirty="0">
              <a:latin typeface="+mj-lt"/>
            </a:endParaRPr>
          </a:p>
          <a:p>
            <a:r>
              <a:rPr lang="en-US" sz="1700" kern="100" dirty="0">
                <a:effectLst/>
                <a:latin typeface="+mj-lt"/>
                <a:ea typeface="Aptos" panose="020B0004020202020204" pitchFamily="34" charset="0"/>
                <a:cs typeface="Times New Roman" panose="02020603050405020304" pitchFamily="18" charset="0"/>
              </a:rPr>
              <a:t>The current contract period for the Firm Fuel Supply Service (FFSS) runs from November 15 through March 15 of the following year.  To ensure these resources have completed necessary maintenance prior to the contract period's start date, planned outage requests from these units should be prioritized in the planned outage queue.</a:t>
            </a:r>
          </a:p>
          <a:p>
            <a:pPr marL="0" indent="0">
              <a:buNone/>
            </a:pPr>
            <a:endParaRPr lang="en-US" sz="1700" kern="100" dirty="0">
              <a:effectLst/>
              <a:latin typeface="+mj-lt"/>
              <a:ea typeface="Aptos" panose="020B0004020202020204" pitchFamily="34" charset="0"/>
              <a:cs typeface="Times New Roman" panose="02020603050405020304" pitchFamily="18" charset="0"/>
            </a:endParaRPr>
          </a:p>
          <a:p>
            <a:r>
              <a:rPr lang="en-US" sz="1700" kern="100" dirty="0">
                <a:effectLst/>
                <a:latin typeface="+mj-lt"/>
                <a:ea typeface="Calibri" panose="020F0502020204030204" pitchFamily="34" charset="0"/>
                <a:cs typeface="Times New Roman" panose="02020603050405020304" pitchFamily="18" charset="0"/>
              </a:rPr>
              <a:t>Prioritize planned resource outages for major turbine inspections and maintenance.</a:t>
            </a:r>
          </a:p>
          <a:p>
            <a:pPr marL="0" indent="0">
              <a:buNone/>
            </a:pPr>
            <a:endParaRPr lang="en-US" sz="1700" kern="100" dirty="0">
              <a:latin typeface="+mj-lt"/>
              <a:ea typeface="Calibri" panose="020F0502020204030204" pitchFamily="34" charset="0"/>
              <a:cs typeface="Times New Roman" panose="02020603050405020304" pitchFamily="18" charset="0"/>
            </a:endParaRPr>
          </a:p>
          <a:p>
            <a:r>
              <a:rPr lang="en-US" sz="1700" kern="100" dirty="0">
                <a:effectLst/>
                <a:latin typeface="+mj-lt"/>
                <a:ea typeface="Aptos" panose="020B0004020202020204" pitchFamily="34" charset="0"/>
                <a:cs typeface="Times New Roman" panose="02020603050405020304" pitchFamily="18" charset="0"/>
              </a:rPr>
              <a:t>Allow ERCOT flexibility to approve outages that may extend a day beyond available capacity.</a:t>
            </a:r>
          </a:p>
        </p:txBody>
      </p:sp>
      <p:sp>
        <p:nvSpPr>
          <p:cNvPr id="4" name="Slide Number Placeholder 3">
            <a:extLst>
              <a:ext uri="{FF2B5EF4-FFF2-40B4-BE49-F238E27FC236}">
                <a16:creationId xmlns:a16="http://schemas.microsoft.com/office/drawing/2014/main" id="{62561487-1263-1D78-2D07-98D772608C15}"/>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14861243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209DB-5F68-008D-EB0C-467E085CD6B3}"/>
              </a:ext>
            </a:extLst>
          </p:cNvPr>
          <p:cNvSpPr>
            <a:spLocks noGrp="1"/>
          </p:cNvSpPr>
          <p:nvPr>
            <p:ph type="title"/>
          </p:nvPr>
        </p:nvSpPr>
        <p:spPr/>
        <p:txBody>
          <a:bodyPr/>
          <a:lstStyle/>
          <a:p>
            <a:r>
              <a:rPr lang="en-US" dirty="0"/>
              <a:t>Comments Received on MDRPOC Methodology cont.</a:t>
            </a:r>
          </a:p>
        </p:txBody>
      </p:sp>
      <p:sp>
        <p:nvSpPr>
          <p:cNvPr id="3" name="Content Placeholder 2">
            <a:extLst>
              <a:ext uri="{FF2B5EF4-FFF2-40B4-BE49-F238E27FC236}">
                <a16:creationId xmlns:a16="http://schemas.microsoft.com/office/drawing/2014/main" id="{3BA3BB74-7562-925E-A1CD-D6E801913A71}"/>
              </a:ext>
            </a:extLst>
          </p:cNvPr>
          <p:cNvSpPr>
            <a:spLocks noGrp="1"/>
          </p:cNvSpPr>
          <p:nvPr>
            <p:ph idx="1"/>
          </p:nvPr>
        </p:nvSpPr>
        <p:spPr>
          <a:xfrm>
            <a:off x="304800" y="762000"/>
            <a:ext cx="8534400" cy="5280822"/>
          </a:xfrm>
        </p:spPr>
        <p:txBody>
          <a:bodyPr/>
          <a:lstStyle/>
          <a:p>
            <a:r>
              <a:rPr lang="en-US" sz="1700" kern="100" dirty="0">
                <a:effectLst/>
                <a:latin typeface="+mj-lt"/>
                <a:ea typeface="Calibri" panose="020F0502020204030204" pitchFamily="34" charset="0"/>
                <a:cs typeface="Times New Roman" panose="02020603050405020304" pitchFamily="18" charset="0"/>
              </a:rPr>
              <a:t>Allow for a minimum MDRPOC throughout the year, applicable only to thermal Generation Resources larger than 500 MW. Recommendation that minimum amount for such resources be 2,500 MW for summer and 5,000 MW for winter.</a:t>
            </a:r>
          </a:p>
          <a:p>
            <a:pPr marL="0" indent="0">
              <a:buNone/>
            </a:pPr>
            <a:endParaRPr lang="en-US" sz="1700" kern="100" dirty="0">
              <a:effectLst/>
              <a:latin typeface="+mj-lt"/>
              <a:ea typeface="Calibri" panose="020F0502020204030204" pitchFamily="34" charset="0"/>
              <a:cs typeface="Times New Roman" panose="02020603050405020304" pitchFamily="18" charset="0"/>
            </a:endParaRPr>
          </a:p>
          <a:p>
            <a:r>
              <a:rPr lang="en-US" sz="1700" kern="100" dirty="0">
                <a:effectLst/>
                <a:latin typeface="+mj-lt"/>
                <a:ea typeface="Calibri" panose="020F0502020204030204" pitchFamily="34" charset="0"/>
                <a:cs typeface="Times New Roman" panose="02020603050405020304" pitchFamily="18" charset="0"/>
              </a:rPr>
              <a:t>Gradually increase and decrease the MDRPOC entering and exiting the shoulder seasons rather than relying solely on the existing calculation, which produces abrupt changes in the MDRPOC that may not make sense given market conditions.</a:t>
            </a:r>
          </a:p>
          <a:p>
            <a:pPr marL="0" indent="0">
              <a:buNone/>
            </a:pPr>
            <a:endParaRPr lang="en-US" sz="1700" kern="100" dirty="0">
              <a:effectLst/>
              <a:latin typeface="+mj-lt"/>
              <a:ea typeface="Calibri" panose="020F0502020204030204" pitchFamily="34" charset="0"/>
              <a:cs typeface="Times New Roman" panose="02020603050405020304" pitchFamily="18" charset="0"/>
            </a:endParaRPr>
          </a:p>
          <a:p>
            <a:r>
              <a:rPr lang="en-US" sz="1700" kern="100" dirty="0">
                <a:latin typeface="+mj-lt"/>
                <a:cs typeface="Times New Roman" panose="02020603050405020304" pitchFamily="18" charset="0"/>
              </a:rPr>
              <a:t>Create a third MDRPOC evaluation window between 7 days and 30 days ahead.</a:t>
            </a:r>
          </a:p>
          <a:p>
            <a:endParaRPr lang="en-US" sz="1700" kern="100" dirty="0">
              <a:effectLst/>
              <a:latin typeface="+mj-lt"/>
              <a:ea typeface="Aptos" panose="020B000402020202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62561487-1263-1D78-2D07-98D772608C15}"/>
              </a:ext>
            </a:extLst>
          </p:cNvPr>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1374175842"/>
      </p:ext>
    </p:extLst>
  </p:cSld>
  <p:clrMapOvr>
    <a:masterClrMapping/>
  </p:clrMapOvr>
</p:sld>
</file>

<file path=ppt/theme/theme1.xml><?xml version="1.0" encoding="utf-8"?>
<a:theme xmlns:a="http://schemas.openxmlformats.org/drawingml/2006/main" name="Cover Slid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Vertic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Year xmlns="8d5ee879-813f-4fb9-b7c2-a59846c21aeb" xsi:nil="true"/>
    <Audience xmlns="8d5ee879-813f-4fb9-b7c2-a59846c21aeb">Confidential</Audie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D0999AAC16EAB41985F08B9B30BD6F8" ma:contentTypeVersion="4" ma:contentTypeDescription="Create a new document." ma:contentTypeScope="" ma:versionID="e17db7c92bbe4a954239b0aad63199c1">
  <xsd:schema xmlns:xsd="http://www.w3.org/2001/XMLSchema" xmlns:xs="http://www.w3.org/2001/XMLSchema" xmlns:p="http://schemas.microsoft.com/office/2006/metadata/properties" xmlns:ns2="8d5ee879-813f-4fb9-b7c2-a59846c21aeb" targetNamespace="http://schemas.microsoft.com/office/2006/metadata/properties" ma:root="true" ma:fieldsID="dbeeea33673683b355d19f3b50507d1a" ns2:_="">
    <xsd:import namespace="8d5ee879-813f-4fb9-b7c2-a59846c21aeb"/>
    <xsd:element name="properties">
      <xsd:complexType>
        <xsd:sequence>
          <xsd:element name="documentManagement">
            <xsd:complexType>
              <xsd:all>
                <xsd:element ref="ns2:Audience" minOccurs="0"/>
                <xsd:element ref="ns2:Year"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5ee879-813f-4fb9-b7c2-a59846c21aeb" elementFormDefault="qualified">
    <xsd:import namespace="http://schemas.microsoft.com/office/2006/documentManagement/types"/>
    <xsd:import namespace="http://schemas.microsoft.com/office/infopath/2007/PartnerControls"/>
    <xsd:element name="Audience" ma:index="8" nillable="true" ma:displayName="Audience" ma:format="Dropdown" ma:internalName="Audience">
      <xsd:simpleType>
        <xsd:restriction base="dms:Choice">
          <xsd:enumeration value="Internal "/>
          <xsd:enumeration value="Confidential"/>
          <xsd:enumeration value="Public"/>
        </xsd:restriction>
      </xsd:simpleType>
    </xsd:element>
    <xsd:element name="Year" ma:index="9" nillable="true" ma:displayName="Year" ma:format="Dropdown" ma:internalName="Year">
      <xsd:simpleType>
        <xsd:restriction base="dms:Choice">
          <xsd:enumeration value="2022"/>
          <xsd:enumeration value="2023"/>
          <xsd:enumeration value="2024"/>
          <xsd:enumeration value="2025"/>
        </xsd:restriction>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A526C54-2038-4DDB-9077-84C80FF069E0}">
  <ds:schemaRefs>
    <ds:schemaRef ds:uri="8d5ee879-813f-4fb9-b7c2-a59846c21ae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9F18ABE5-2C97-4413-ACB0-B3080BAFCAD6}">
  <ds:schemaRefs>
    <ds:schemaRef ds:uri="http://schemas.microsoft.com/sharepoint/v3/contenttype/forms"/>
  </ds:schemaRefs>
</ds:datastoreItem>
</file>

<file path=customXml/itemProps3.xml><?xml version="1.0" encoding="utf-8"?>
<ds:datastoreItem xmlns:ds="http://schemas.openxmlformats.org/officeDocument/2006/customXml" ds:itemID="{9907F39D-321E-491D-BC99-C5D8AFA75F4F}">
  <ds:schemaRefs>
    <ds:schemaRef ds:uri="8d5ee879-813f-4fb9-b7c2-a59846c21ae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327</TotalTime>
  <Words>411</Words>
  <Application>Microsoft Office PowerPoint</Application>
  <PresentationFormat>On-screen Show (4:3)</PresentationFormat>
  <Paragraphs>39</Paragraphs>
  <Slides>4</Slides>
  <Notes>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4</vt:i4>
      </vt:variant>
    </vt:vector>
  </HeadingPairs>
  <TitlesOfParts>
    <vt:vector size="9" baseType="lpstr">
      <vt:lpstr>Arial</vt:lpstr>
      <vt:lpstr>Calibri</vt:lpstr>
      <vt:lpstr>Cover Slide</vt:lpstr>
      <vt:lpstr>Horizontal Theme</vt:lpstr>
      <vt:lpstr>Vertical Theme</vt:lpstr>
      <vt:lpstr>PowerPoint Presentation</vt:lpstr>
      <vt:lpstr>Review of MDRPOC Performance and Methodology</vt:lpstr>
      <vt:lpstr>Comments Received on MDRPOC Methodology</vt:lpstr>
      <vt:lpstr>Comments Received on MDRPOC Methodology cont.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Clifton, Suzy</cp:lastModifiedBy>
  <cp:revision>28</cp:revision>
  <cp:lastPrinted>2017-10-10T21:31:05Z</cp:lastPrinted>
  <dcterms:created xsi:type="dcterms:W3CDTF">2016-01-21T15:20:31Z</dcterms:created>
  <dcterms:modified xsi:type="dcterms:W3CDTF">2024-05-16T14:57:13Z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0x0101006D0999AAC16EAB41985F08B9B30BD6F8</vt:lpwstr>
  </property>
  <property fmtid="{D5CDD505-2E9C-101B-9397-08002B2CF9AE}" pid="3" name="Order">
    <vt:r8>3100</vt:r8>
  </property>
  <property fmtid="{D5CDD505-2E9C-101B-9397-08002B2CF9AE}" pid="4" name="xd_ProgID">
    <vt:lpwstr/>
  </property>
  <property fmtid="{D5CDD505-2E9C-101B-9397-08002B2CF9AE}" pid="5" name="Information Classification">
    <vt:lpwstr>ERCOT Limited</vt:lpwstr>
  </property>
  <property fmtid="{D5CDD505-2E9C-101B-9397-08002B2CF9AE}" pid="6" name="ComplianceAssetId">
    <vt:lpwstr/>
  </property>
  <property fmtid="{D5CDD505-2E9C-101B-9397-08002B2CF9AE}" pid="7" name="TemplateUrl">
    <vt:lpwstr/>
  </property>
  <property fmtid="{D5CDD505-2E9C-101B-9397-08002B2CF9AE}" pid="8" name="_ExtendedDescription">
    <vt:lpwstr/>
  </property>
  <property fmtid="{D5CDD505-2E9C-101B-9397-08002B2CF9AE}" pid="9" name="TriggerFlowInfo">
    <vt:lpwstr/>
  </property>
  <property fmtid="{D5CDD505-2E9C-101B-9397-08002B2CF9AE}" pid="10" name="xd_Signature">
    <vt:bool>false</vt:bool>
  </property>
  <property fmtid="{D5CDD505-2E9C-101B-9397-08002B2CF9AE}" pid="11" name="_SharedFileIndex">
    <vt:lpwstr/>
  </property>
  <property fmtid="{D5CDD505-2E9C-101B-9397-08002B2CF9AE}" pid="12" name="_SourceUrl">
    <vt:lpwstr/>
  </property>
  <property fmtid="{D5CDD505-2E9C-101B-9397-08002B2CF9AE}" pid="13" name="MSIP_Label_7084cbda-52b8-46fb-a7b7-cb5bd465ed85_Enabled">
    <vt:lpwstr>true</vt:lpwstr>
  </property>
  <property fmtid="{D5CDD505-2E9C-101B-9397-08002B2CF9AE}" pid="14" name="MSIP_Label_7084cbda-52b8-46fb-a7b7-cb5bd465ed85_SetDate">
    <vt:lpwstr>2024-05-14T15:30:03Z</vt:lpwstr>
  </property>
  <property fmtid="{D5CDD505-2E9C-101B-9397-08002B2CF9AE}" pid="15" name="MSIP_Label_7084cbda-52b8-46fb-a7b7-cb5bd465ed85_Method">
    <vt:lpwstr>Standard</vt:lpwstr>
  </property>
  <property fmtid="{D5CDD505-2E9C-101B-9397-08002B2CF9AE}" pid="16" name="MSIP_Label_7084cbda-52b8-46fb-a7b7-cb5bd465ed85_Name">
    <vt:lpwstr>Internal</vt:lpwstr>
  </property>
  <property fmtid="{D5CDD505-2E9C-101B-9397-08002B2CF9AE}" pid="17" name="MSIP_Label_7084cbda-52b8-46fb-a7b7-cb5bd465ed85_SiteId">
    <vt:lpwstr>0afb747d-bff7-4596-a9fc-950ef9e0ec45</vt:lpwstr>
  </property>
  <property fmtid="{D5CDD505-2E9C-101B-9397-08002B2CF9AE}" pid="18" name="MSIP_Label_7084cbda-52b8-46fb-a7b7-cb5bd465ed85_ActionId">
    <vt:lpwstr>70450c3b-c081-45b3-b288-f25f5f2a7c70</vt:lpwstr>
  </property>
  <property fmtid="{D5CDD505-2E9C-101B-9397-08002B2CF9AE}" pid="19" name="MSIP_Label_7084cbda-52b8-46fb-a7b7-cb5bd465ed85_ContentBits">
    <vt:lpwstr>0</vt:lpwstr>
  </property>
</Properties>
</file>