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8" r:id="rId6"/>
    <p:sldId id="397" r:id="rId7"/>
    <p:sldId id="493" r:id="rId8"/>
    <p:sldId id="494" r:id="rId9"/>
    <p:sldId id="499" r:id="rId10"/>
    <p:sldId id="482" r:id="rId11"/>
    <p:sldId id="496" r:id="rId12"/>
    <p:sldId id="503" r:id="rId13"/>
    <p:sldId id="501" r:id="rId14"/>
    <p:sldId id="504" r:id="rId15"/>
    <p:sldId id="505" r:id="rId16"/>
    <p:sldId id="502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2FE15F-B24D-923F-93DA-036D91E4413F}" name="Ahmed, Tanzila" initials="AT" userId="S::Tanzila.Ahmed@ercot.com::ea06b024-ef11-47eb-8d9d-0be56109653e" providerId="AD"/>
  <p188:author id="{2DE3ACE0-512C-E763-A179-CB464EA16886}" name="Holland, Caleb" initials="HC" userId="S::Caleb.Holland2@ercot.com::e6ba0c94-39b1-46e8-bff2-a2436d4cb8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5B6770"/>
    <a:srgbClr val="59656E"/>
    <a:srgbClr val="969DA3"/>
    <a:srgbClr val="5A666F"/>
    <a:srgbClr val="FFD000"/>
    <a:srgbClr val="FBB56F"/>
    <a:srgbClr val="01B8F5"/>
    <a:srgbClr val="EFF0F0"/>
    <a:srgbClr val="B39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D0F599-1696-493F-9401-E1F81944DC26}" v="4" dt="2024-05-16T19:05:23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3420" autoAdjust="0"/>
  </p:normalViewPr>
  <p:slideViewPr>
    <p:cSldViewPr snapToGrid="0" showGuides="1">
      <p:cViewPr varScale="1">
        <p:scale>
          <a:sx n="68" d="100"/>
          <a:sy n="68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  <a:prstGeom prst="rect">
            <a:avLst/>
          </a:prstGeom>
        </p:spPr>
        <p:txBody>
          <a:bodyPr/>
          <a:lstStyle>
            <a:lvl1pPr algn="just">
              <a:spcBef>
                <a:spcPts val="1200"/>
              </a:spcBef>
              <a:defRPr sz="2200">
                <a:solidFill>
                  <a:schemeClr val="tx2"/>
                </a:solidFill>
              </a:defRPr>
            </a:lvl1pPr>
            <a:lvl2pPr algn="just">
              <a:spcBef>
                <a:spcPts val="600"/>
              </a:spcBef>
              <a:defRPr sz="1800">
                <a:solidFill>
                  <a:schemeClr val="tx2"/>
                </a:solidFill>
              </a:defRPr>
            </a:lvl2pPr>
            <a:lvl3pPr marL="1143000" indent="-228600" algn="just">
              <a:spcBef>
                <a:spcPts val="600"/>
              </a:spcBef>
              <a:buFont typeface="Courier New" panose="02070309020205020404" pitchFamily="49" charset="0"/>
              <a:buChar char="o"/>
              <a:defRPr sz="1600">
                <a:solidFill>
                  <a:schemeClr val="tx2"/>
                </a:solidFill>
              </a:defRPr>
            </a:lvl3pPr>
            <a:lvl4pPr marL="1600200" indent="-228600" algn="just">
              <a:spcBef>
                <a:spcPts val="600"/>
              </a:spcBef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</a:defRPr>
            </a:lvl4pPr>
            <a:lvl5pPr algn="just">
              <a:spcBef>
                <a:spcPts val="600"/>
              </a:spcBef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0"/>
            <a:ext cx="3886200" cy="5257799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5257798"/>
          </a:xfrm>
          <a:prstGeom prst="rect">
            <a:avLst/>
          </a:prstGeom>
        </p:spPr>
        <p:txBody>
          <a:bodyPr/>
          <a:lstStyle>
            <a:lvl1pPr algn="just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2A4159-E376-4688-8253-2AA58237E6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1BC46-C9FA-433A-9D79-A5565213A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51A15-5BA5-48ED-87D0-D9B820C6915D}"/>
              </a:ext>
            </a:extLst>
          </p:cNvPr>
          <p:cNvSpPr txBox="1"/>
          <p:nvPr userDrawn="1"/>
        </p:nvSpPr>
        <p:spPr>
          <a:xfrm>
            <a:off x="628650" y="4777707"/>
            <a:ext cx="7886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5B6770"/>
                </a:solidFill>
                <a:latin typeface="+mn-lt"/>
              </a:rPr>
              <a:t>Stakeholder comments also welcomed through: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6F32AE-6F67-412B-9CCB-8ED8AF43B1FC}"/>
              </a:ext>
            </a:extLst>
          </p:cNvPr>
          <p:cNvGrpSpPr/>
          <p:nvPr userDrawn="1"/>
        </p:nvGrpSpPr>
        <p:grpSpPr>
          <a:xfrm>
            <a:off x="626442" y="1855546"/>
            <a:ext cx="7888908" cy="2541741"/>
            <a:chOff x="626442" y="1855546"/>
            <a:chExt cx="7888908" cy="254174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B5088DD-F857-4F49-B345-0680DE5B5722}"/>
                </a:ext>
              </a:extLst>
            </p:cNvPr>
            <p:cNvGrpSpPr/>
            <p:nvPr userDrawn="1"/>
          </p:nvGrpSpPr>
          <p:grpSpPr>
            <a:xfrm>
              <a:off x="1979518" y="3256708"/>
              <a:ext cx="5001144" cy="1140579"/>
              <a:chOff x="1891295" y="3324718"/>
              <a:chExt cx="5001144" cy="1140579"/>
            </a:xfrm>
          </p:grpSpPr>
          <p:sp>
            <p:nvSpPr>
              <p:cNvPr id="28" name="Thought Bubble: Cloud 27">
                <a:extLst>
                  <a:ext uri="{FF2B5EF4-FFF2-40B4-BE49-F238E27FC236}">
                    <a16:creationId xmlns:a16="http://schemas.microsoft.com/office/drawing/2014/main" id="{782F9F89-298D-47E1-9392-8D84FA4F98A5}"/>
                  </a:ext>
                </a:extLst>
              </p:cNvPr>
              <p:cNvSpPr/>
              <p:nvPr userDrawn="1"/>
            </p:nvSpPr>
            <p:spPr>
              <a:xfrm rot="21250229">
                <a:off x="2818145" y="3440636"/>
                <a:ext cx="1371600" cy="731520"/>
              </a:xfrm>
              <a:prstGeom prst="cloudCallout">
                <a:avLst>
                  <a:gd name="adj1" fmla="val 16924"/>
                  <a:gd name="adj2" fmla="val 119691"/>
                </a:avLst>
              </a:prstGeom>
              <a:solidFill>
                <a:srgbClr val="FFD1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Lightning Bolt 28">
                <a:extLst>
                  <a:ext uri="{FF2B5EF4-FFF2-40B4-BE49-F238E27FC236}">
                    <a16:creationId xmlns:a16="http://schemas.microsoft.com/office/drawing/2014/main" id="{2871367C-126A-45DC-851B-90FFFC60DE7B}"/>
                  </a:ext>
                </a:extLst>
              </p:cNvPr>
              <p:cNvSpPr/>
              <p:nvPr userDrawn="1"/>
            </p:nvSpPr>
            <p:spPr>
              <a:xfrm rot="20447634" flipH="1">
                <a:off x="4730908" y="3418524"/>
                <a:ext cx="1361529" cy="1046773"/>
              </a:xfrm>
              <a:prstGeom prst="lightningBolt">
                <a:avLst/>
              </a:prstGeom>
              <a:solidFill>
                <a:srgbClr val="FF820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Speech Bubble: Rectangle 29">
                <a:extLst>
                  <a:ext uri="{FF2B5EF4-FFF2-40B4-BE49-F238E27FC236}">
                    <a16:creationId xmlns:a16="http://schemas.microsoft.com/office/drawing/2014/main" id="{09F1641C-EA21-48F2-9AAB-0C876F6C8753}"/>
                  </a:ext>
                </a:extLst>
              </p:cNvPr>
              <p:cNvSpPr/>
              <p:nvPr userDrawn="1"/>
            </p:nvSpPr>
            <p:spPr>
              <a:xfrm rot="20856788">
                <a:off x="1891295" y="3580983"/>
                <a:ext cx="1371600" cy="731520"/>
              </a:xfrm>
              <a:prstGeom prst="wedgeRectCallout">
                <a:avLst>
                  <a:gd name="adj1" fmla="val -4730"/>
                  <a:gd name="adj2" fmla="val 107736"/>
                </a:avLst>
              </a:prstGeom>
              <a:solidFill>
                <a:srgbClr val="00AEC7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0" dirty="0">
                    <a:solidFill>
                      <a:schemeClr val="bg1"/>
                    </a:solidFill>
                  </a:rPr>
                  <a:t>Question?</a:t>
                </a:r>
              </a:p>
            </p:txBody>
          </p:sp>
          <p:sp>
            <p:nvSpPr>
              <p:cNvPr id="31" name="Speech Bubble: Oval 30">
                <a:extLst>
                  <a:ext uri="{FF2B5EF4-FFF2-40B4-BE49-F238E27FC236}">
                    <a16:creationId xmlns:a16="http://schemas.microsoft.com/office/drawing/2014/main" id="{E635AB9F-CB94-48E8-8131-459B38672ED9}"/>
                  </a:ext>
                </a:extLst>
              </p:cNvPr>
              <p:cNvSpPr/>
              <p:nvPr userDrawn="1"/>
            </p:nvSpPr>
            <p:spPr>
              <a:xfrm>
                <a:off x="3818992" y="3324718"/>
                <a:ext cx="1438808" cy="731520"/>
              </a:xfrm>
              <a:prstGeom prst="wedgeEllipseCallout">
                <a:avLst>
                  <a:gd name="adj1" fmla="val -4855"/>
                  <a:gd name="adj2" fmla="val 131714"/>
                </a:avLst>
              </a:prstGeom>
              <a:solidFill>
                <a:srgbClr val="890C58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Comments?</a:t>
                </a:r>
              </a:p>
            </p:txBody>
          </p:sp>
          <p:sp>
            <p:nvSpPr>
              <p:cNvPr id="32" name="Speech Bubble: Rectangle with Corners Rounded 31">
                <a:extLst>
                  <a:ext uri="{FF2B5EF4-FFF2-40B4-BE49-F238E27FC236}">
                    <a16:creationId xmlns:a16="http://schemas.microsoft.com/office/drawing/2014/main" id="{DCC9CE1B-A89D-4D9B-824F-E4A414A2EECC}"/>
                  </a:ext>
                </a:extLst>
              </p:cNvPr>
              <p:cNvSpPr/>
              <p:nvPr userDrawn="1"/>
            </p:nvSpPr>
            <p:spPr>
              <a:xfrm rot="722962" flipH="1">
                <a:off x="5520839" y="3532991"/>
                <a:ext cx="1371600" cy="731520"/>
              </a:xfrm>
              <a:prstGeom prst="wedgeRoundRectCallout">
                <a:avLst>
                  <a:gd name="adj1" fmla="val -722"/>
                  <a:gd name="adj2" fmla="val 115255"/>
                  <a:gd name="adj3" fmla="val 16667"/>
                </a:avLst>
              </a:prstGeom>
              <a:solidFill>
                <a:srgbClr val="5B6770">
                  <a:alpha val="70000"/>
                </a:srgbClr>
              </a:solidFill>
              <a:ln>
                <a:solidFill>
                  <a:srgbClr val="5B67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Suggestions?</a:t>
                </a:r>
              </a:p>
            </p:txBody>
          </p: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A102F17-0673-4747-862E-5482A7CF6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6442" y="1855546"/>
              <a:ext cx="7888908" cy="1603387"/>
            </a:xfrm>
            <a:prstGeom prst="rect">
              <a:avLst/>
            </a:prstGeom>
          </p:spPr>
        </p:pic>
      </p:grp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1051DB1A-7068-4152-9C37-764D6283B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22544" y="5172570"/>
            <a:ext cx="6324600" cy="888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rgbClr val="5B6770"/>
                </a:solidFill>
              </a:defRPr>
            </a:lvl1pPr>
          </a:lstStyle>
          <a:p>
            <a:pPr lvl="0"/>
            <a:r>
              <a:rPr lang="en-US" dirty="0"/>
              <a:t>Firstname.Lastname@ercot.com</a:t>
            </a:r>
          </a:p>
        </p:txBody>
      </p:sp>
    </p:spTree>
    <p:extLst>
      <p:ext uri="{BB962C8B-B14F-4D97-AF65-F5344CB8AC3E}">
        <p14:creationId xmlns:p14="http://schemas.microsoft.com/office/powerpoint/2010/main" val="181903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05561"/>
            <a:ext cx="54864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Oncor West Texas 345-kV Infrastructure Rebuild </a:t>
            </a:r>
            <a:r>
              <a:rPr lang="en-US" altLang="en-US" sz="2000" b="1" dirty="0">
                <a:solidFill>
                  <a:schemeClr val="tx2"/>
                </a:solidFill>
              </a:rPr>
              <a:t>Regional Planning Group Project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Prabhu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i="1" dirty="0">
                <a:solidFill>
                  <a:schemeClr val="tx2"/>
                </a:solidFill>
              </a:rPr>
              <a:t>Gnanam</a:t>
            </a:r>
          </a:p>
          <a:p>
            <a:r>
              <a:rPr lang="en-US" dirty="0">
                <a:solidFill>
                  <a:schemeClr val="tx2"/>
                </a:solidFill>
              </a:rPr>
              <a:t>Director, Grid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May 22, 2024</a:t>
            </a:r>
          </a:p>
        </p:txBody>
      </p:sp>
    </p:spTree>
    <p:extLst>
      <p:ext uri="{BB962C8B-B14F-4D97-AF65-F5344CB8AC3E}">
        <p14:creationId xmlns:p14="http://schemas.microsoft.com/office/powerpoint/2010/main" val="329758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Morgan Creek (Ranger Camp) to Prong Moss, replace with two new Morgan Creek (Ranger Camp) to Prong Moss 345-kV transmission lines with conductors rated at least 2988 MVA, in existing (estimated 29.4 miles) ROW installed on new, common double-circuit towers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Prong Moss to Midland East 345-kV line, replace with two new Prong Moss to Midland East 345-kV transmission lines with conductors rated at least 2988 MVA, in existing estimated 41.2 miles) ROW, installed on new, common double-circuit towers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Midland County Northwest 345-kV Switch bus work and terminal equipment to be rated at least 2988 MVA, add one new 2-breaker 345-kV breaker-and-a-half rung rated to at least 2988 MVA 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Midland East to Midland County Northwest 345-kV transmission line, replace with two new Midland East to Midland County Northwest 345-kV transmission lines, with conductors rated at least 2988 MVA, in 16.3 miles of existing ROW and 1.0 miles of new ROW, installed on new (estimated 17.3 miles) common double-circuit towers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Longshore 345-kV Switch, and upgrade from existing 6-breaker ring-bus configuration to a 11-breaker 345-kV breaker-and-a-half bus arrangement. All equipment will be rated at least 2988 MVA</a:t>
            </a:r>
          </a:p>
          <a:p>
            <a:pPr marR="0"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the rebuilt Longshore 345-kV Switch into Morgan Creek (Cattleman) to Consavvy 345-kV transmission line with approximately 0.1 miles of line in existing ROW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Upgrade all terminal equipment at 2-breaker Midessa South 345-kV Switch to at least 2988 MVA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Upgrade all terminal equipment at 3-breaker, ring bus, Quail East 345-kV Switch to at least 2988 MVA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Upgrade terminal equipment on two breaker-and-a-half rungs of Odessa EHV 345-kV Switch to at least 2988 MVA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Upgrade all terminal equipment on both single breaker terminals and main bus at existing Odessa EHV 345-kV Switch to at least 2988 MVA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a new Reiter 345/138-kV Switch, approximately 3.0 miles south of the existing Odessa EHV 345/138-kV Switch along the existing Odessa EHV to Moss/Wolf 345-kV double-circuit transmission line, with two new 600 MVA (nameplate) 345/138-kV transformers, in a 12-breaker 345-kV breaker-and-a-half bus arrangement and a 10-breaker 138-kV breaker-and-a-half bus arrangement. All 345-kV equipment will be rated at least 2988 MVA, and 138-kV at least 765 MVA</a:t>
            </a:r>
          </a:p>
          <a:p>
            <a:pPr marL="34290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new Reiter 345-kV Switch into existing Odessa EHV to Moss &amp; Odessa EHV to Wolf 345-kV double-circuit transmission line with, approximately 0.1 miles, new transmission line segment rated to at least 2987 MVA in new ROW</a:t>
            </a:r>
          </a:p>
          <a:p>
            <a:pPr marL="742950" marR="0" lvl="1" indent="-285750" algn="just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1050" dirty="0">
              <a:solidFill>
                <a:srgbClr val="5B677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sz="1050" dirty="0">
              <a:solidFill>
                <a:srgbClr val="5B677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new Reiter 138-kV Switch into existing Odessa EHV to Moss 138-kV transmission line with, approximately 0.2 miles, new transmission line segment rated to at least 614 MVA in a new ROW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new Reiter 138-kV Switch into existing Odessa EHV to Wolf 138-kV transmission line with, approximately 0.1 miles, new transmission line segment rated to at least 614 MVA in new ROW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Upgrade Tesoro 345-kV Switch by adding two new breaker-and-a-half rungs with two new breakers rated to at least 2988 MVA on each of the two new rungs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two new Reiter to Tesoro 345-kV transmission lines, with conductors rated to at least 2988 MVA, in new (estimated 4.0 miles) ROW, installed on new, common double-circuit towers </a:t>
            </a:r>
          </a:p>
          <a:p>
            <a:pPr marL="342900" marR="0" lvl="1" indent="-34290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Morgan Creek (Cattleman) to Odessa EHV 345-kV double-circuit transmission lines, with conductors rated to at least 2988 MVA, in existing (estimated 88.7 miles) ROW installed on common double-circuit towers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399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E6AFB7-AB05-6B94-B47A-EE97FFB2E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09" y="1217614"/>
            <a:ext cx="8276782" cy="442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8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5E4CC-F183-4455-9F1C-C587CFE3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D6BD9-9C48-4261-A402-A03B2784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100"/>
            <a:ext cx="8534400" cy="5257800"/>
          </a:xfrm>
        </p:spPr>
        <p:txBody>
          <a:bodyPr/>
          <a:lstStyle/>
          <a:p>
            <a:r>
              <a:rPr lang="en-US" dirty="0"/>
              <a:t>Oncor submitted the West Texas 345-kV Infrastructure Rebuild Project for Regional Planning Group (RPG) review in November 2023</a:t>
            </a:r>
          </a:p>
          <a:p>
            <a:pPr marL="0" indent="0">
              <a:buNone/>
            </a:pPr>
            <a:endParaRPr lang="en-US" sz="2400" strike="sngStrike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AC72D-2C8E-4DDE-9426-718409736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201FB5-9897-77E0-6AD3-CFAD71676591}"/>
              </a:ext>
            </a:extLst>
          </p:cNvPr>
          <p:cNvSpPr txBox="1">
            <a:spLocks/>
          </p:cNvSpPr>
          <p:nvPr/>
        </p:nvSpPr>
        <p:spPr bwMode="auto">
          <a:xfrm>
            <a:off x="-100952" y="1860040"/>
            <a:ext cx="9010059" cy="146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This is a Tier 1 project that was estimated to cost $1.12 billion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Addresses thermal overloads and load growth in the in Scurry, Mitchell, Howard, Glasscock, Martin, Midland, and Ector Counties in the West and Far West Weather Zones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Identified as Preferred Project IDs 1, 2, 3, and 25 from ERCOT’s 2021 Permian Basin Load Interconnection Study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9BB678-70BC-3926-B12D-E3EE0EC8D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481" y="3179428"/>
            <a:ext cx="6201675" cy="320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CE0A-AA0E-6DDE-A5DC-6EA28B7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429-06D9-E24B-4BF1-C161A3CCF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3B431-B8AB-B283-9145-560B160D0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634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7DDA-2635-FC83-21DF-CFEFA9B0F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9705-0FE4-CC41-2D35-E83D464D2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091CC3F-8964-9E5D-8EBE-3718E8E0E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312952"/>
          </a:xfrm>
        </p:spPr>
        <p:txBody>
          <a:bodyPr/>
          <a:lstStyle/>
          <a:p>
            <a:r>
              <a:rPr lang="en-US" dirty="0"/>
              <a:t>ERCOT’s independent review verified reliability planning criteria violations</a:t>
            </a:r>
          </a:p>
          <a:p>
            <a:r>
              <a:rPr lang="en-US" dirty="0"/>
              <a:t>ERCOT verified the West Texas 345-kV Infrastructure Rebuild Project are components of the Preferred Project IDs 1, 2, 3 and 25 identified in the December 2021 Permian Basin Load Interconnection Study and addresses the need.</a:t>
            </a: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9B46DF80-0428-2EC2-1CFD-30D3F07AB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31166"/>
              </p:ext>
            </p:extLst>
          </p:nvPr>
        </p:nvGraphicFramePr>
        <p:xfrm>
          <a:off x="1296865" y="3535441"/>
          <a:ext cx="6550269" cy="1896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608">
                  <a:extLst>
                    <a:ext uri="{9D8B030D-6E8A-4147-A177-3AD203B41FA5}">
                      <a16:colId xmlns:a16="http://schemas.microsoft.com/office/drawing/2014/main" val="979127314"/>
                    </a:ext>
                  </a:extLst>
                </a:gridCol>
                <a:gridCol w="2479431">
                  <a:extLst>
                    <a:ext uri="{9D8B030D-6E8A-4147-A177-3AD203B41FA5}">
                      <a16:colId xmlns:a16="http://schemas.microsoft.com/office/drawing/2014/main" val="1636785386"/>
                    </a:ext>
                  </a:extLst>
                </a:gridCol>
                <a:gridCol w="2022230">
                  <a:extLst>
                    <a:ext uri="{9D8B030D-6E8A-4147-A177-3AD203B41FA5}">
                      <a16:colId xmlns:a16="http://schemas.microsoft.com/office/drawing/2014/main" val="204983309"/>
                    </a:ext>
                  </a:extLst>
                </a:gridCol>
              </a:tblGrid>
              <a:tr h="4825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Contingency 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Thermal Overloads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Unsolved Power Flow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7547281"/>
                  </a:ext>
                </a:extLst>
              </a:tr>
              <a:tr h="344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N-0 (P0)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154174"/>
                  </a:ext>
                </a:extLst>
              </a:tr>
              <a:tr h="344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N-1 (P1, P2-1, P7)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58 miles of 345-kV lines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7066459"/>
                  </a:ext>
                </a:extLst>
              </a:tr>
              <a:tr h="344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G-1+N-1 (P3)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197 miles of 345-kV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8373000"/>
                  </a:ext>
                </a:extLst>
              </a:tr>
              <a:tr h="3446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X-1+N-1 (P6-2)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57 miles of 345-kV 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None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28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30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80166-C1A3-4C33-8B28-2FEBDBDF86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FF19E-8225-4319-B435-8B80DE6E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A1AE0FE-A6A4-A664-CAD7-CBBA02B6A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dirty="0"/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West Texas 345-kV Infrastructure Rebuild Project and found no adverse SSR impacts to the existing and planned generation resources at the time of this study</a:t>
            </a:r>
          </a:p>
        </p:txBody>
      </p:sp>
    </p:spTree>
    <p:extLst>
      <p:ext uri="{BB962C8B-B14F-4D97-AF65-F5344CB8AC3E}">
        <p14:creationId xmlns:p14="http://schemas.microsoft.com/office/powerpoint/2010/main" val="62857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56209-15E7-4DD2-A77A-C2CD94B33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CFC05-70EA-4F62-81FC-D0054E53B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D7E78-FDCC-C2BB-1CED-46A6B269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r>
              <a:rPr lang="en-US" sz="2400" dirty="0"/>
              <a:t>Pursuant to Planning Guide 3.1.3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evaluate if the recommended project will have an impact on system congestion.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ERCOT shall perform a generation sensitivity analysis and evaluate impacts related to the load scaling used in the study on any constraints resulting in project recommendations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ERCOT concluded that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West Texas 345-kV Infrastructure Rebuild Project did not cause any new congestion within the study area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No potential future generation studied impacts the West Texas 345-kV Infrastructure Rebuild Project </a:t>
            </a:r>
          </a:p>
          <a:p>
            <a:pPr lvl="1" algn="l">
              <a:spcBef>
                <a:spcPct val="20000"/>
              </a:spcBef>
            </a:pPr>
            <a:r>
              <a:rPr lang="en-US" sz="2000" dirty="0"/>
              <a:t>The load scaling did not have a material impact on the West Texas 345-kV Infrastructure Rebuild Project need</a:t>
            </a:r>
          </a:p>
        </p:txBody>
      </p:sp>
    </p:spTree>
    <p:extLst>
      <p:ext uri="{BB962C8B-B14F-4D97-AF65-F5344CB8AC3E}">
        <p14:creationId xmlns:p14="http://schemas.microsoft.com/office/powerpoint/2010/main" val="238082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chemeClr val="tx2"/>
                </a:solidFill>
              </a:rPr>
              <a:t>Based on the review, ERCOT will recommend the Board endorse </a:t>
            </a:r>
            <a:r>
              <a:rPr lang="en-US" dirty="0"/>
              <a:t>West Texas 345-kV Infrastructure Rebuild Project to address reliability needs in the Scurry, Mitchell, Howard, Glasscock, Martin, Midland, and Ector Counties in </a:t>
            </a:r>
            <a:r>
              <a:rPr lang="en-US" dirty="0">
                <a:solidFill>
                  <a:schemeClr val="tx2"/>
                </a:solidFill>
              </a:rPr>
              <a:t>the West and Far West Weather Zones</a:t>
            </a:r>
          </a:p>
          <a:p>
            <a:pPr>
              <a:spcAft>
                <a:spcPts val="600"/>
              </a:spcAft>
            </a:pPr>
            <a:r>
              <a:rPr lang="en-US" dirty="0"/>
              <a:t>TSP expects to implement the upgrades by Summer 2028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2"/>
                </a:solidFill>
              </a:rPr>
              <a:t>Estimated Capital Cost: $1.12 Billion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74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 marR="0" lvl="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a new Ranger Camp 345/138/69-kV substation, approximately 1.0 miles north of the existing Morgan Creek 345/138-kV Switch, with two new 600 MVA (nameplate) 345/138-kV transformers, a 14-breaker 345-kV breaker-and-a-half bus arrangement, and a 16-breaker, 138-kV breaker-and-a-half arrangement with one new 177 MVA (nameplate) 138/69-kV transformer, and a 2-breaker 69-kV single bus arrangement. All 345-kV equipment will be rated at least 2988 MVA, 138-kV at least 765 MVA and 69-kV at least 239 MVA</a:t>
            </a:r>
          </a:p>
          <a:p>
            <a:pPr marR="0"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Disconnect the following 345-kV lines at Morgan Creek and terminate at new Ranger Camp 345-kV:</a:t>
            </a:r>
          </a:p>
          <a:p>
            <a:pPr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Falcon Seaboard adding approximately 1.4 miles of new Right of Way (ROW)</a:t>
            </a:r>
          </a:p>
          <a:p>
            <a:pPr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Tonkawa adding approximately 0.94 miles of new ROW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Disconnect the following 138-kV transmission lines at Morgan Creek and terminate at new Ranger Camp 138-kV:</a:t>
            </a:r>
          </a:p>
          <a:p>
            <a:pPr marR="0"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Eskota</a:t>
            </a:r>
          </a:p>
          <a:p>
            <a:pPr marR="0"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Barber Lake West</a:t>
            </a:r>
          </a:p>
          <a:p>
            <a:pPr marR="0"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Barber Lake East</a:t>
            </a:r>
          </a:p>
          <a:p>
            <a:pPr marR="0"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Sun</a:t>
            </a:r>
          </a:p>
          <a:p>
            <a:pPr marR="0"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Cosden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Disconnect the following 69-kV transmission lines at Morgan Creek and terminate at new Ranger Camp 69-kV:</a:t>
            </a:r>
          </a:p>
          <a:p>
            <a:pPr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Colorado City</a:t>
            </a:r>
          </a:p>
          <a:p>
            <a:pPr lvl="2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Big Spring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Relocate the existing 177 MVA (nameplate) 138/69-kV transformer from Morgan Creek Switch to new Ranger Camp Switch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a new breaker-and-a-half rung with two new 345-kV breakers at Tonkawa 345-kV Switch. New breakers will be rated at least 2988 MVA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Morgan Creek (Ranger Camp) to Tonkawa 345-kV transmission line, replace with two new Morgan Creek (Ranger Camp) to Tonkawa 345-kV lines, with conductors rated to at least 2988 MVA, in existing (estimated 21.3 miles) ROW, installed on new, common double-circuit towers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a new Cattleman 345/138-kV Switch, approximately 2.0 miles southwest of existing Morgan Creek 345/138-kV Switch, with two new 600 MVA (nameplate) 345/138-kV transformers, a 15-breaker 345-kV breaker-and-a-half bus arrangement and a 9-breaker 138-kV breaker-and-a-half bus arrangement. All 345-kV equipment will be rated at least 2988 MVA and 138-kV at least 765 MVA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12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38624-A7D8-B671-8E25-F4C6E9499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76452-B387-4D7A-AF41-D6FB9E063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00099"/>
            <a:ext cx="8534400" cy="5474865"/>
          </a:xfrm>
        </p:spPr>
        <p:txBody>
          <a:bodyPr/>
          <a:lstStyle/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Disconnect the following 345-kV transmission lines at Morgan Creek and terminate at new Cattleman 345-kV: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Champion Creek/LCRA Bitter Creek double circuit transmission lines adding approximately 1.25 miles of new ROW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LCRA Gasconades adding approximately 2.13 miles of new ROW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Consavvy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Longshore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Disconnect the following 138-kV transmission lines at Morgan Creek and terminate at new Cattleman 138-kV:</a:t>
            </a:r>
          </a:p>
          <a:p>
            <a:pPr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Morgan Creek to McDonald Road using new ROW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two new Cattleman to Ranger Camp 345-kV transmission lines, with conductors rated to at least 2988 MVA, in a new (estimated 4.2 miles) ROW, installed on new, common double-circuit towers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Rebuild Morgan Creek 138-kV Switch, in existing Morgan Creek 345/138-kV Switchyard from existing 12-breaker double-bus arrangement to a new 10-breaker 138-kV breaker-and-a-half bus arrangement.  All 138-kV equipment will be rated at least 765 MVA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two new Morgan Creek to Morgan Creek CT Yard 138-kV transmission lines, with conductors rated to at least 614 MVA in existing (estimated 0.1 miles) ROW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two new Morgan Creek to Ranger Camp 138-kV transmission lines, with conductors rated to at least 614 MVA, in existing (estimated 1.2 miles) ROW, installed on new, common double-circuit towers</a:t>
            </a:r>
          </a:p>
          <a:p>
            <a:pPr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two new Morgan Creek to Cattleman 138-kV transmission lines, with conductors rated to at least 614 MVA, adding new (estimated 2.48 miles) ROW, installed on new, common double-circuit towers</a:t>
            </a:r>
          </a:p>
          <a:p>
            <a:pPr marR="0" lvl="0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Construct a new Prong Moss 345-kV Switch, approximately 29.4 miles southwest of existing Morgan Creek 345/138-kV Switch, and along the existing Morgan Creek to Midland East 345-kV corridor, and approximately 7.0 miles south of the existing Falcon Seaboard generating station in a 12-breaker 345-kV breaker-and-a-half bus arrangement. All equipment will be rated at least 2988 MVA</a:t>
            </a:r>
          </a:p>
          <a:p>
            <a:pPr marR="0"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Prong Moss 345-kV Switch into existing Morgan Creek (Ranger Camp) to Falcon Seaboard 345-kV transmission line with, approximately 0.1 miles, new transmission line segment in new ROW</a:t>
            </a:r>
          </a:p>
          <a:p>
            <a:pPr marR="0" lvl="1">
              <a:lnSpc>
                <a:spcPts val="13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Tap Prong Moss 345-kV Switch into Falcon Seaboard to Midland East 345-kV transmission line with, approximately 0.1 miles, new transmission line segment in new ROW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049E43-7156-91FE-153D-2C00A3C26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28076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3EB0A4-50A9-4E33-98AC-BC2B61C8A1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24802</TotalTime>
  <Words>1844</Words>
  <Application>Microsoft Office PowerPoint</Application>
  <PresentationFormat>On-screen Show (4:3)</PresentationFormat>
  <Paragraphs>121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Symbol</vt:lpstr>
      <vt:lpstr>Wingdings</vt:lpstr>
      <vt:lpstr>1_Custom Design</vt:lpstr>
      <vt:lpstr>Office Theme</vt:lpstr>
      <vt:lpstr>PowerPoint Presentation</vt:lpstr>
      <vt:lpstr>Overview</vt:lpstr>
      <vt:lpstr>Tier 1 Project Requirement</vt:lpstr>
      <vt:lpstr>Project Need</vt:lpstr>
      <vt:lpstr>Sub-synchronous Resonance Assessment</vt:lpstr>
      <vt:lpstr>Congestion Analysis and Sensitivity Analysis</vt:lpstr>
      <vt:lpstr>ERCOT Recommendation</vt:lpstr>
      <vt:lpstr>ERCOT Recommendation:</vt:lpstr>
      <vt:lpstr>ERCOT Recommendation: (continued)</vt:lpstr>
      <vt:lpstr>ERCOT Recommendation: (continued)</vt:lpstr>
      <vt:lpstr>ERCOT Recommendation: (continued)</vt:lpstr>
      <vt:lpstr>ERCOT Recommendation: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Prabhu</cp:lastModifiedBy>
  <cp:revision>416</cp:revision>
  <cp:lastPrinted>2016-01-21T20:53:15Z</cp:lastPrinted>
  <dcterms:created xsi:type="dcterms:W3CDTF">2016-01-21T15:20:31Z</dcterms:created>
  <dcterms:modified xsi:type="dcterms:W3CDTF">2024-05-16T19:06:08Z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2023-11-03T13:53:14Z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29e4a045-60a8-428a-983f-5e5435e88267</vt:lpwstr>
  </property>
  <property fmtid="{D5CDD505-2E9C-101B-9397-08002B2CF9AE}" pid="9" name="MSIP_Label_7084cbda-52b8-46fb-a7b7-cb5bd465ed85_ContentBits">
    <vt:lpwstr>0</vt:lpwstr>
  </property>
</Properties>
</file>