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</p:sldMasterIdLst>
  <p:notesMasterIdLst>
    <p:notesMasterId r:id="rId9"/>
  </p:notesMasterIdLst>
  <p:handoutMasterIdLst>
    <p:handoutMasterId r:id="rId10"/>
  </p:handoutMasterIdLst>
  <p:sldIdLst>
    <p:sldId id="542" r:id="rId6"/>
    <p:sldId id="547" r:id="rId7"/>
    <p:sldId id="553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C2FD0F-12FD-A015-83CD-67354D1BF870}" name="Rainwater, Kim" initials="RK" userId="S::Kimberly.Rainwater@ercot.com::be443df6-42fd-4714-a296-fee19198b744" providerId="AD"/>
  <p188:author id="{D192BC29-9B8D-FE5F-30A7-E35A0DCD072E}" name="Levine, Jonathan" initials="LJ" userId="S::jonathan.levine@ercot.com::88c5617f-9b93-40bc-9828-e1150229ca9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A9E5EA"/>
    <a:srgbClr val="00AEC7"/>
    <a:srgbClr val="0076C6"/>
    <a:srgbClr val="E6EBF0"/>
    <a:srgbClr val="98C3FA"/>
    <a:srgbClr val="70CDD9"/>
    <a:srgbClr val="8DC3E5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271856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Board Policies and Procedures – TAC Feedback </a:t>
            </a:r>
          </a:p>
          <a:p>
            <a:endParaRPr lang="en-US" sz="2400" b="1" i="1" dirty="0">
              <a:solidFill>
                <a:schemeClr val="tx2"/>
              </a:solidFill>
            </a:endParaRPr>
          </a:p>
          <a:p>
            <a:pPr algn="l" rtl="0" fontAlgn="base"/>
            <a:r>
              <a:rPr lang="en-US" b="0" i="1" u="none" strike="noStrike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ERCOT Legal</a:t>
            </a:r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b="0" i="0" u="none" strike="noStrike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Technical Advisory Committee Meeting</a:t>
            </a:r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b="0" i="0" u="none" strike="noStrike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ERCOT Public</a:t>
            </a:r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n-US" b="0" i="0" u="none" strike="noStrike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May 22, 2024</a:t>
            </a:r>
            <a:r>
              <a:rPr lang="en-US" b="0" i="0" dirty="0">
                <a:solidFill>
                  <a:srgbClr val="2D3338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2D3338"/>
              </a:solidFill>
              <a:effectLst/>
              <a:latin typeface="Segoe UI" panose="020B0502040204020203" pitchFamily="34" charset="0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623774"/>
            <a:ext cx="8509759" cy="3253026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 lIns="274320" tIns="274320" rIns="274320" bIns="274320" anchor="t"/>
          <a:lstStyle/>
          <a:p>
            <a:r>
              <a:rPr lang="en-US" dirty="0"/>
              <a:t>To follow-up with Technical Advisory Committee (TAC):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Review revisions since 4/15/24 TAC meeting regarding redlines to Revision Request process sections of the Policies and Procedures document of the ERCOT Board of Directors (Board); and 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Discuss application of feedback to the draft included in the meeting materials for the 5/22/24 TAC meeting ahead of Board consideration in June.</a:t>
            </a:r>
            <a:endParaRPr lang="en-US" dirty="0"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Clarifications to Board Policies &amp; Procedures document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861774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0" indent="0">
              <a:buNone/>
            </a:pPr>
            <a:r>
              <a:rPr lang="en-US" sz="2000" dirty="0"/>
              <a:t>Why this is being presented today: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A30A7B-CF37-9C51-9C6F-4BE2B189D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3A28AA6-C033-54BC-0733-CFFE725469CA}"/>
              </a:ext>
            </a:extLst>
          </p:cNvPr>
          <p:cNvGraphicFramePr>
            <a:graphicFrameLocks noGrp="1"/>
          </p:cNvGraphicFramePr>
          <p:nvPr>
            <p:ph idx="11"/>
            <p:extLst>
              <p:ext uri="{D42A27DB-BD31-4B8C-83A1-F6EECF244321}">
                <p14:modId xmlns:p14="http://schemas.microsoft.com/office/powerpoint/2010/main" val="3494620501"/>
              </p:ext>
            </p:extLst>
          </p:nvPr>
        </p:nvGraphicFramePr>
        <p:xfrm>
          <a:off x="304800" y="762000"/>
          <a:ext cx="8714833" cy="539071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2819">
                  <a:extLst>
                    <a:ext uri="{9D8B030D-6E8A-4147-A177-3AD203B41FA5}">
                      <a16:colId xmlns:a16="http://schemas.microsoft.com/office/drawing/2014/main" val="2619039345"/>
                    </a:ext>
                  </a:extLst>
                </a:gridCol>
                <a:gridCol w="1526109">
                  <a:extLst>
                    <a:ext uri="{9D8B030D-6E8A-4147-A177-3AD203B41FA5}">
                      <a16:colId xmlns:a16="http://schemas.microsoft.com/office/drawing/2014/main" val="4225614111"/>
                    </a:ext>
                  </a:extLst>
                </a:gridCol>
                <a:gridCol w="4193429">
                  <a:extLst>
                    <a:ext uri="{9D8B030D-6E8A-4147-A177-3AD203B41FA5}">
                      <a16:colId xmlns:a16="http://schemas.microsoft.com/office/drawing/2014/main" val="1568303582"/>
                    </a:ext>
                  </a:extLst>
                </a:gridCol>
                <a:gridCol w="742476">
                  <a:extLst>
                    <a:ext uri="{9D8B030D-6E8A-4147-A177-3AD203B41FA5}">
                      <a16:colId xmlns:a16="http://schemas.microsoft.com/office/drawing/2014/main" val="1221833348"/>
                    </a:ext>
                  </a:extLst>
                </a:gridCol>
              </a:tblGrid>
              <a:tr h="719885">
                <a:tc>
                  <a:txBody>
                    <a:bodyPr/>
                    <a:lstStyle/>
                    <a:p>
                      <a:r>
                        <a:rPr lang="en-US" sz="1300" dirty="0"/>
                        <a:t>Sections (revised)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TAC commenters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Feedback applied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Page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572804"/>
                  </a:ext>
                </a:extLst>
              </a:tr>
              <a:tr h="667426">
                <a:tc>
                  <a:txBody>
                    <a:bodyPr/>
                    <a:lstStyle/>
                    <a:p>
                      <a:r>
                        <a:rPr lang="en-US" sz="13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Luminant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TIEC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Clarify there is no policy of discretionary exclusion of comments at public meetings of the Board or Board Committees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670417"/>
                  </a:ext>
                </a:extLst>
              </a:tr>
              <a:tr h="492088">
                <a:tc>
                  <a:txBody>
                    <a:bodyPr/>
                    <a:lstStyle/>
                    <a:p>
                      <a:r>
                        <a:rPr lang="en-US" sz="1300" dirty="0"/>
                        <a:t>1.3.1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Baker Botts for Eolian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TIEC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Recognize written comments can always be submitted to the Board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00924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sz="1300" dirty="0"/>
                        <a:t>8.3</a:t>
                      </a:r>
                    </a:p>
                    <a:p>
                      <a:r>
                        <a:rPr lang="en-US" sz="1300" dirty="0"/>
                        <a:t>Removed “out of time” 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Reliant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Points can be raised in comments to the Board any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801473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r>
                        <a:rPr lang="en-US" sz="1300" dirty="0"/>
                        <a:t>8.4 &amp; 8.5</a:t>
                      </a:r>
                    </a:p>
                    <a:p>
                      <a:r>
                        <a:rPr lang="en-US" sz="1300" dirty="0"/>
                        <a:t>Distinguish named parties and interested parties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Engie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Jupiter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Recognize Board Reliability and Markets (R&amp;M) Committee facilitation of party representation to Board / Recognize commenters in addition to Market Participants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598294"/>
                  </a:ext>
                </a:extLst>
              </a:tr>
              <a:tr h="93703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dirty="0"/>
                        <a:t>8.4 &amp; 8.5</a:t>
                      </a:r>
                    </a:p>
                    <a:p>
                      <a:pPr lvl="0">
                        <a:buNone/>
                      </a:pPr>
                      <a:r>
                        <a:rPr lang="en-US" sz="1300" dirty="0"/>
                        <a:t>Add formal processes for written comments and in-person comments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Baker Botts for Eolian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dirty="0"/>
                        <a:t>Provide the Board with all necessary information to make a reasonable determination on Revision Requests and create an adequate record should there be a later appeal to the Commission/courts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3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55044"/>
                  </a:ext>
                </a:extLst>
              </a:tr>
              <a:tr h="522855">
                <a:tc>
                  <a:txBody>
                    <a:bodyPr/>
                    <a:lstStyle/>
                    <a:p>
                      <a:r>
                        <a:rPr lang="en-US" sz="1300" dirty="0"/>
                        <a:t>Appendix</a:t>
                      </a:r>
                    </a:p>
                    <a:p>
                      <a:r>
                        <a:rPr lang="en-US" sz="1300" dirty="0"/>
                        <a:t>Adds rules &amp; other conforming edits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300" dirty="0"/>
                        <a:t>TIEC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Further identification of regulations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421605"/>
                  </a:ext>
                </a:extLst>
              </a:tr>
            </a:tbl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867BC3E2-7B66-9CDE-0B1E-84831CA37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regarding Revision Requests since 4/15 TAC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19D93-67C3-BA10-506E-FBEB5B856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5410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9909e63-488d-4d0b-a2b6-1d172e132796">
      <UserInfo>
        <DisplayName>Seely, Chad</DisplayName>
        <AccountId>16</AccountId>
        <AccountType/>
      </UserInfo>
      <UserInfo>
        <DisplayName>Levine, Jonathan</DisplayName>
        <AccountId>12</AccountId>
        <AccountType/>
      </UserInfo>
      <UserInfo>
        <DisplayName>Boren, Ann</DisplayName>
        <AccountId>71</AccountId>
        <AccountType/>
      </UserInfo>
    </SharedWithUsers>
    <lcf76f155ced4ddcb4097134ff3c332f xmlns="e2257810-e4bb-4c65-8e8e-6b23c0112f39">
      <Terms xmlns="http://schemas.microsoft.com/office/infopath/2007/PartnerControls"/>
    </lcf76f155ced4ddcb4097134ff3c332f>
    <TaxCatchAll xmlns="79909e63-488d-4d0b-a2b6-1d172e13279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E67F4EE16A18419FE01514384CC1F9" ma:contentTypeVersion="12" ma:contentTypeDescription="Create a new document." ma:contentTypeScope="" ma:versionID="8821edec8c92e77d57af16ed9f3f9f79">
  <xsd:schema xmlns:xsd="http://www.w3.org/2001/XMLSchema" xmlns:xs="http://www.w3.org/2001/XMLSchema" xmlns:p="http://schemas.microsoft.com/office/2006/metadata/properties" xmlns:ns2="e2257810-e4bb-4c65-8e8e-6b23c0112f39" xmlns:ns3="79909e63-488d-4d0b-a2b6-1d172e132796" targetNamespace="http://schemas.microsoft.com/office/2006/metadata/properties" ma:root="true" ma:fieldsID="38a7813531bff04b10493bf4e53d2271" ns2:_="" ns3:_="">
    <xsd:import namespace="e2257810-e4bb-4c65-8e8e-6b23c0112f39"/>
    <xsd:import namespace="79909e63-488d-4d0b-a2b6-1d172e1327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257810-e4bb-4c65-8e8e-6b23c0112f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909e63-488d-4d0b-a2b6-1d172e13279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47836f0e-995d-4ce3-8d90-b527c04171bc}" ma:internalName="TaxCatchAll" ma:showField="CatchAllData" ma:web="79909e63-488d-4d0b-a2b6-1d172e1327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e2257810-e4bb-4c65-8e8e-6b23c0112f3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79909e63-488d-4d0b-a2b6-1d172e132796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192128D-A8FA-487C-96EE-A02BC2DD55F3}">
  <ds:schemaRefs>
    <ds:schemaRef ds:uri="79909e63-488d-4d0b-a2b6-1d172e132796"/>
    <ds:schemaRef ds:uri="e2257810-e4bb-4c65-8e8e-6b23c0112f3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279</Words>
  <Application>Microsoft Office PowerPoint</Application>
  <PresentationFormat>On-screen Show (4:3)</PresentationFormat>
  <Paragraphs>53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Cover Slide</vt:lpstr>
      <vt:lpstr>Horizontal Theme</vt:lpstr>
      <vt:lpstr>PowerPoint Presentation</vt:lpstr>
      <vt:lpstr>Clarifications to Board Policies &amp; Procedures document</vt:lpstr>
      <vt:lpstr>Updates regarding Revision Requests since 4/15 TAC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35</cp:revision>
  <cp:lastPrinted>2017-10-10T21:31:05Z</cp:lastPrinted>
  <dcterms:created xsi:type="dcterms:W3CDTF">2016-01-21T15:20:31Z</dcterms:created>
  <dcterms:modified xsi:type="dcterms:W3CDTF">2024-05-15T20:40:47Z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0x010100F1E67F4EE16A18419FE01514384CC1F9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2023-04-04T20:09:38Z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ab0f934a-4062-48de-a073-ce24359f847d</vt:lpwstr>
  </property>
  <property fmtid="{D5CDD505-2E9C-101B-9397-08002B2CF9AE}" pid="9" name="MSIP_Label_7084cbda-52b8-46fb-a7b7-cb5bd465ed85_ContentBits">
    <vt:lpwstr>0</vt:lpwstr>
  </property>
  <property fmtid="{D5CDD505-2E9C-101B-9397-08002B2CF9AE}" pid="10" name="xd_ProgID">
    <vt:lpwstr/>
  </property>
  <property fmtid="{D5CDD505-2E9C-101B-9397-08002B2CF9AE}" pid="11" name="ComplianceAssetId">
    <vt:lpwstr/>
  </property>
  <property fmtid="{D5CDD505-2E9C-101B-9397-08002B2CF9AE}" pid="12" name="TemplateUrl">
    <vt:lpwstr/>
  </property>
  <property fmtid="{D5CDD505-2E9C-101B-9397-08002B2CF9AE}" pid="13" name="_ExtendedDescription">
    <vt:lpwstr/>
  </property>
  <property fmtid="{D5CDD505-2E9C-101B-9397-08002B2CF9AE}" pid="14" name="TriggerFlowInfo">
    <vt:lpwstr/>
  </property>
  <property fmtid="{D5CDD505-2E9C-101B-9397-08002B2CF9AE}" pid="15" name="xd_Signature">
    <vt:bool>false</vt:bool>
  </property>
  <property fmtid="{D5CDD505-2E9C-101B-9397-08002B2CF9AE}" pid="16" name="MediaServiceImageTags">
    <vt:lpwstr/>
  </property>
</Properties>
</file>